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1080" r:id="rId2"/>
    <p:sldId id="1276" r:id="rId3"/>
    <p:sldId id="1274" r:id="rId4"/>
    <p:sldId id="320" r:id="rId5"/>
    <p:sldId id="300" r:id="rId6"/>
    <p:sldId id="301" r:id="rId7"/>
    <p:sldId id="1279" r:id="rId8"/>
    <p:sldId id="703" r:id="rId9"/>
    <p:sldId id="698" r:id="rId10"/>
    <p:sldId id="713" r:id="rId11"/>
    <p:sldId id="700" r:id="rId12"/>
    <p:sldId id="706" r:id="rId13"/>
    <p:sldId id="707" r:id="rId14"/>
    <p:sldId id="711" r:id="rId15"/>
    <p:sldId id="1280" r:id="rId16"/>
    <p:sldId id="327" r:id="rId17"/>
    <p:sldId id="1281" r:id="rId18"/>
    <p:sldId id="349" r:id="rId19"/>
    <p:sldId id="351" r:id="rId20"/>
    <p:sldId id="1289" r:id="rId21"/>
    <p:sldId id="1288" r:id="rId22"/>
    <p:sldId id="1283" r:id="rId23"/>
    <p:sldId id="1284" r:id="rId24"/>
    <p:sldId id="1149" r:id="rId25"/>
    <p:sldId id="1151" r:id="rId26"/>
    <p:sldId id="701" r:id="rId27"/>
    <p:sldId id="1290" r:id="rId28"/>
    <p:sldId id="1291" r:id="rId29"/>
    <p:sldId id="1287" r:id="rId30"/>
    <p:sldId id="328" r:id="rId31"/>
    <p:sldId id="376" r:id="rId32"/>
    <p:sldId id="1293" r:id="rId33"/>
    <p:sldId id="802" r:id="rId34"/>
    <p:sldId id="1116" r:id="rId35"/>
    <p:sldId id="1117" r:id="rId36"/>
    <p:sldId id="1118" r:id="rId37"/>
    <p:sldId id="1119" r:id="rId38"/>
    <p:sldId id="1120" r:id="rId39"/>
    <p:sldId id="75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77"/>
    <p:restoredTop sz="73913"/>
  </p:normalViewPr>
  <p:slideViewPr>
    <p:cSldViewPr>
      <p:cViewPr varScale="1">
        <p:scale>
          <a:sx n="99" d="100"/>
          <a:sy n="99" d="100"/>
        </p:scale>
        <p:origin x="816" y="184"/>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85D4D-04CE-46F1-B7A2-CD11C8A3CCB6}" type="datetimeFigureOut">
              <a:rPr lang="en-US" smtClean="0"/>
              <a:t>1/23/23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A1416A-1508-44FE-8A66-4ECF7CEBCD2E}" type="slidenum">
              <a:rPr lang="en-US" smtClean="0"/>
              <a:t>‹#›</a:t>
            </a:fld>
            <a:endParaRPr lang="en-US"/>
          </a:p>
        </p:txBody>
      </p:sp>
    </p:spTree>
    <p:extLst>
      <p:ext uri="{BB962C8B-B14F-4D97-AF65-F5344CB8AC3E}">
        <p14:creationId xmlns:p14="http://schemas.microsoft.com/office/powerpoint/2010/main" val="1950865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GB" altLang="en-US"/>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1F6ADE0-86D4-7747-8CB8-B3A5E2BBE076}" type="slidenum">
              <a:rPr lang="en-US" altLang="en-US"/>
              <a:pPr/>
              <a:t>1</a:t>
            </a:fld>
            <a:endParaRPr lang="en-US" altLang="en-US"/>
          </a:p>
        </p:txBody>
      </p:sp>
    </p:spTree>
    <p:extLst>
      <p:ext uri="{BB962C8B-B14F-4D97-AF65-F5344CB8AC3E}">
        <p14:creationId xmlns:p14="http://schemas.microsoft.com/office/powerpoint/2010/main" val="1749197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But if all people stood up, they would not gain a better view. (CLICK)</a:t>
            </a:r>
          </a:p>
          <a:p>
            <a:endParaRPr lang="en-US" dirty="0"/>
          </a:p>
          <a:p>
            <a:r>
              <a:rPr lang="en-US" dirty="0"/>
              <a:t>That is what the fallacy of composition is about.</a:t>
            </a:r>
          </a:p>
          <a:p>
            <a:endParaRPr lang="en-US" dirty="0"/>
          </a:p>
          <a:p>
            <a:r>
              <a:rPr lang="en-US" dirty="0"/>
              <a:t>It is an error in logic, that arises when we claim, erroneously, that something, which is true at the individual level, is also true at the aggregate level.</a:t>
            </a:r>
          </a:p>
          <a:p>
            <a:endParaRPr lang="en-US" dirty="0"/>
          </a:p>
          <a:p>
            <a:r>
              <a:rPr lang="en-US" dirty="0"/>
              <a:t>How does this apply to macroeconomics?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FA1416A-1508-44FE-8A66-4ECF7CEBCD2E}" type="slidenum">
              <a:rPr lang="en-US" smtClean="0"/>
              <a:t>10</a:t>
            </a:fld>
            <a:endParaRPr lang="en-US"/>
          </a:p>
        </p:txBody>
      </p:sp>
    </p:spTree>
    <p:extLst>
      <p:ext uri="{BB962C8B-B14F-4D97-AF65-F5344CB8AC3E}">
        <p14:creationId xmlns:p14="http://schemas.microsoft.com/office/powerpoint/2010/main" val="2870575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Here is a classic example. Take an individual person who has been working too hard. (CLICK)</a:t>
            </a:r>
          </a:p>
          <a:p>
            <a:endParaRPr lang="en-US" dirty="0"/>
          </a:p>
          <a:p>
            <a:r>
              <a:rPr lang="en-US" dirty="0"/>
              <a:t>They get the bright idea, that if they increase the rate they save from their income, they will be able to accumulate the funds necessary to have a nice holiday.</a:t>
            </a:r>
          </a:p>
          <a:p>
            <a:endParaRPr lang="en-US" dirty="0"/>
          </a:p>
          <a:p>
            <a:r>
              <a:rPr lang="en-US" dirty="0"/>
              <a:t>If they remain sufficiently disciplined, their strategy will be successful. (CLICK)</a:t>
            </a:r>
          </a:p>
          <a:p>
            <a:endParaRPr lang="en-US" dirty="0"/>
          </a:p>
          <a:p>
            <a:r>
              <a:rPr lang="en-US" dirty="0"/>
              <a:t>But what would happen, if everybody decided to do the same thing?</a:t>
            </a:r>
          </a:p>
          <a:p>
            <a:endParaRPr lang="en-US" dirty="0"/>
          </a:p>
          <a:p>
            <a:r>
              <a:rPr lang="en-US" dirty="0"/>
              <a:t>In macroeconomics, a basic rule is that spending equals output equals incomes. Why? It is because the economy responds to increased spending by increasing output, which, in turn, stimulates employment and provides incomes.</a:t>
            </a:r>
          </a:p>
          <a:p>
            <a:endParaRPr lang="en-US" dirty="0"/>
          </a:p>
          <a:p>
            <a:r>
              <a:rPr lang="en-US" dirty="0"/>
              <a:t>When the individual increases their saving by withdrawing some of their spending on consumption goods, the impact on the overall economy and on overall income generation would be small.</a:t>
            </a:r>
          </a:p>
          <a:p>
            <a:endParaRPr lang="en-US" dirty="0"/>
          </a:p>
          <a:p>
            <a:r>
              <a:rPr lang="en-US" dirty="0"/>
              <a:t>But if everyone adopted the same goal, at the same time, then total spending would fall significantly, which would reduce sales. This would lead to lower output and employment and total income in the economy would decline.</a:t>
            </a:r>
          </a:p>
          <a:p>
            <a:endParaRPr lang="en-US" dirty="0"/>
          </a:p>
          <a:p>
            <a:r>
              <a:rPr lang="en-US" dirty="0"/>
              <a:t>Total saving is what is left over after households have consumed a proportion of their incomes. Consumption expenditure rises and falls with GDP (or national income). Total saving is thus some proportion of total income. As a result, the fall in national income leads to a fall in total saving even though everyone is trying to increase their saving ratio. The macro effect overwhelms the individual </a:t>
            </a:r>
            <a:r>
              <a:rPr lang="en-US" dirty="0" err="1"/>
              <a:t>endeavour</a:t>
            </a:r>
            <a:r>
              <a:rPr lang="en-US" dirty="0"/>
              <a:t>. (CLICK)</a:t>
            </a:r>
          </a:p>
          <a:p>
            <a:endParaRPr lang="en-US"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This example of a compositional fallacy was called the </a:t>
            </a:r>
            <a:r>
              <a:rPr lang="en-US" dirty="0"/>
              <a:t>Paradox of Thrift. If everyone tries to save more, the economy ends up saving less overall.</a:t>
            </a:r>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FA1416A-1508-44FE-8A66-4ECF7CEBCD2E}" type="slidenum">
              <a:rPr lang="en-US" smtClean="0"/>
              <a:t>11</a:t>
            </a:fld>
            <a:endParaRPr lang="en-US"/>
          </a:p>
        </p:txBody>
      </p:sp>
    </p:spTree>
    <p:extLst>
      <p:ext uri="{BB962C8B-B14F-4D97-AF65-F5344CB8AC3E}">
        <p14:creationId xmlns:p14="http://schemas.microsoft.com/office/powerpoint/2010/main" val="3834453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Keynes also exposed another area where the dominant neoclassical view fell into compositional fallacy.</a:t>
            </a:r>
          </a:p>
          <a:p>
            <a:endParaRPr lang="en-US" dirty="0"/>
          </a:p>
          <a:p>
            <a:r>
              <a:rPr lang="en-US" dirty="0"/>
              <a:t>The dominant view was that the mass unemployment that had skyrocketed in the early 1930s could only be solved by wage cuts.</a:t>
            </a:r>
          </a:p>
          <a:p>
            <a:endParaRPr lang="en-US" dirty="0"/>
          </a:p>
          <a:p>
            <a:r>
              <a:rPr lang="en-US" dirty="0"/>
              <a:t>Their reasoning was based on their analysis of single firm decision-making. They believed we could generalise from firm-specific analysis.</a:t>
            </a:r>
          </a:p>
          <a:p>
            <a:endParaRPr lang="en-US" dirty="0"/>
          </a:p>
          <a:p>
            <a:r>
              <a:rPr lang="en-US" dirty="0"/>
              <a:t>Say we start with a single firm employing a few workers.</a:t>
            </a:r>
          </a:p>
          <a:p>
            <a:endParaRPr lang="en-US" dirty="0"/>
          </a:p>
          <a:p>
            <a:r>
              <a:rPr lang="en-US" dirty="0"/>
              <a:t>If the firm can persuade its workers to accept lower wages (CLICK), then its labour costs will fall (CLICK).</a:t>
            </a:r>
          </a:p>
          <a:p>
            <a:endParaRPr lang="en-US" dirty="0"/>
          </a:p>
          <a:p>
            <a:r>
              <a:rPr lang="en-US" dirty="0"/>
              <a:t>The loss of income of its workers as a result of the wage cuts, will, in the overall scheme of things, be inconsequential for the total sales of the firm (CLICK).</a:t>
            </a:r>
          </a:p>
          <a:p>
            <a:endParaRPr lang="en-US" dirty="0"/>
          </a:p>
          <a:p>
            <a:r>
              <a:rPr lang="en-US" dirty="0"/>
              <a:t>Accordingly, with lower labour costs and no loss of sales, the firm will increase its profits (CLICK), Neoclassical economists then asserted that the firm would then employ more workers.</a:t>
            </a:r>
          </a:p>
          <a:p>
            <a:endParaRPr lang="en-US" dirty="0"/>
          </a:p>
          <a:p>
            <a:r>
              <a:rPr lang="en-US" dirty="0"/>
              <a:t>Thus, the neoclassical solution to unemployment was to always engineer a wage cut.</a:t>
            </a:r>
          </a:p>
          <a:p>
            <a:endParaRPr lang="en-US" dirty="0"/>
          </a:p>
          <a:p>
            <a:r>
              <a:rPr lang="en-US" dirty="0"/>
              <a:t>This view was disputed by Keynes and others during the Great Depression, when the British Treasury engineered a wage cut for all workers and unemployment became worse.</a:t>
            </a:r>
          </a:p>
          <a:p>
            <a:endParaRPr lang="en-US" dirty="0"/>
          </a:p>
        </p:txBody>
      </p:sp>
      <p:sp>
        <p:nvSpPr>
          <p:cNvPr id="4" name="Slide Number Placeholder 3"/>
          <p:cNvSpPr>
            <a:spLocks noGrp="1"/>
          </p:cNvSpPr>
          <p:nvPr>
            <p:ph type="sldNum" sz="quarter" idx="5"/>
          </p:nvPr>
        </p:nvSpPr>
        <p:spPr/>
        <p:txBody>
          <a:bodyPr/>
          <a:lstStyle/>
          <a:p>
            <a:fld id="{9FA1416A-1508-44FE-8A66-4ECF7CEBCD2E}" type="slidenum">
              <a:rPr lang="en-US" smtClean="0"/>
              <a:t>12</a:t>
            </a:fld>
            <a:endParaRPr lang="en-US"/>
          </a:p>
        </p:txBody>
      </p:sp>
    </p:spTree>
    <p:extLst>
      <p:ext uri="{BB962C8B-B14F-4D97-AF65-F5344CB8AC3E}">
        <p14:creationId xmlns:p14="http://schemas.microsoft.com/office/powerpoint/2010/main" val="3824447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Keynes asked the question: what would happen if we extended the individual logic to the economy as a whole? </a:t>
            </a:r>
          </a:p>
          <a:p>
            <a:endParaRPr lang="en-US" dirty="0"/>
          </a:p>
          <a:p>
            <a:r>
              <a:rPr lang="en-US" dirty="0"/>
              <a:t>(CLICK)</a:t>
            </a:r>
          </a:p>
          <a:p>
            <a:endParaRPr lang="en-US" dirty="0"/>
          </a:p>
          <a:p>
            <a:r>
              <a:rPr lang="en-US" dirty="0"/>
              <a:t>What would happen if all the firms cut the wages for all workers in an effort to reduce unemployment? (CLICK)</a:t>
            </a:r>
          </a:p>
          <a:p>
            <a:endParaRPr lang="en-US" dirty="0"/>
          </a:p>
          <a:p>
            <a:r>
              <a:rPr lang="en-US" dirty="0"/>
              <a:t>Keynes opposed this solution during the Great Depression of the 1930s as neoclassical economists pressured governments to cut wages.</a:t>
            </a:r>
          </a:p>
          <a:p>
            <a:endParaRPr lang="en-US" dirty="0"/>
          </a:p>
          <a:p>
            <a:r>
              <a:rPr lang="en-US" dirty="0"/>
              <a:t>But this is no idle historical exercise.</a:t>
            </a:r>
          </a:p>
          <a:p>
            <a:endParaRPr lang="en-US" dirty="0"/>
          </a:p>
          <a:p>
            <a:r>
              <a:rPr lang="en-US" dirty="0"/>
              <a:t>The strategy remains a solution advocated by mainstream economists today.</a:t>
            </a:r>
          </a:p>
          <a:p>
            <a:endParaRPr lang="en-US" dirty="0"/>
          </a:p>
          <a:p>
            <a:r>
              <a:rPr lang="en-US" dirty="0"/>
              <a:t>The fallacy relates to the observation by Keynes that wages are both a cost item (supply-side), AND, a source of income (demand-side).</a:t>
            </a:r>
          </a:p>
          <a:p>
            <a:endParaRPr lang="en-US" dirty="0"/>
          </a:p>
          <a:p>
            <a:r>
              <a:rPr lang="en-US" dirty="0"/>
              <a:t>The neoclassical reasoning failed to account for the second characteristic.</a:t>
            </a:r>
          </a:p>
          <a:p>
            <a:endParaRPr lang="en-US" dirty="0"/>
          </a:p>
          <a:p>
            <a:r>
              <a:rPr lang="en-US" dirty="0"/>
              <a:t>Let’s see what this means.</a:t>
            </a:r>
          </a:p>
        </p:txBody>
      </p:sp>
      <p:sp>
        <p:nvSpPr>
          <p:cNvPr id="4" name="Slide Number Placeholder 3"/>
          <p:cNvSpPr>
            <a:spLocks noGrp="1"/>
          </p:cNvSpPr>
          <p:nvPr>
            <p:ph type="sldNum" sz="quarter" idx="5"/>
          </p:nvPr>
        </p:nvSpPr>
        <p:spPr/>
        <p:txBody>
          <a:bodyPr/>
          <a:lstStyle/>
          <a:p>
            <a:fld id="{9FA1416A-1508-44FE-8A66-4ECF7CEBCD2E}" type="slidenum">
              <a:rPr lang="en-US" smtClean="0"/>
              <a:t>13</a:t>
            </a:fld>
            <a:endParaRPr lang="en-US"/>
          </a:p>
        </p:txBody>
      </p:sp>
    </p:spTree>
    <p:extLst>
      <p:ext uri="{BB962C8B-B14F-4D97-AF65-F5344CB8AC3E}">
        <p14:creationId xmlns:p14="http://schemas.microsoft.com/office/powerpoint/2010/main" val="444847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If all firms cut their wages, (CLICK) then labour costs throughout the economy will decline (CLICK).</a:t>
            </a:r>
          </a:p>
          <a:p>
            <a:endParaRPr lang="en-US" dirty="0"/>
          </a:p>
          <a:p>
            <a:r>
              <a:rPr lang="en-US" dirty="0"/>
              <a:t>Neoclassical reasoning was that this would boost profits and businesses would start hiring the unemployed to produce more output and generate even greater profits.</a:t>
            </a:r>
          </a:p>
          <a:p>
            <a:endParaRPr lang="en-US" dirty="0"/>
          </a:p>
          <a:p>
            <a:r>
              <a:rPr lang="en-US" dirty="0"/>
              <a:t>But the dual nature of wages, meant that all workers now had less income, which meant that they could consume less. Consumption expenditure is the largest component of total spending in the economy (around 60 per cent of total).</a:t>
            </a:r>
          </a:p>
          <a:p>
            <a:endParaRPr lang="en-US" dirty="0"/>
          </a:p>
          <a:p>
            <a:r>
              <a:rPr lang="en-US" dirty="0"/>
              <a:t>As workers cut their spending, sales would fall (CLICK), and, profits would start to decline (CLICK).</a:t>
            </a:r>
          </a:p>
          <a:p>
            <a:endParaRPr lang="en-US" dirty="0"/>
          </a:p>
          <a:p>
            <a:r>
              <a:rPr lang="en-US" dirty="0"/>
              <a:t>Firms would note the unsold goods on their shelves and would cut back production and lay off workers. Firms only hire workers if they can sell the extra output produced.</a:t>
            </a:r>
          </a:p>
          <a:p>
            <a:endParaRPr lang="en-US" dirty="0"/>
          </a:p>
          <a:p>
            <a:r>
              <a:rPr lang="en-US" dirty="0"/>
              <a:t>So, the laid off workers would then lose their incomes and the problem would get worse.</a:t>
            </a:r>
          </a:p>
          <a:p>
            <a:endParaRPr lang="en-US" dirty="0"/>
          </a:p>
          <a:p>
            <a:r>
              <a:rPr lang="en-US" dirty="0"/>
              <a:t>Consequently, unemployment starts to rise, and, unless there is a spending stimulus from government, the economy will quickly enter recession.</a:t>
            </a:r>
          </a:p>
          <a:p>
            <a:endParaRPr lang="en-US" dirty="0"/>
          </a:p>
          <a:p>
            <a:r>
              <a:rPr lang="en-US" dirty="0"/>
              <a:t>The point is that the individual logic, even if true, cannot be applied at the aggregate level.</a:t>
            </a:r>
          </a:p>
          <a:p>
            <a:endParaRPr lang="en-US" dirty="0"/>
          </a:p>
          <a:p>
            <a:r>
              <a:rPr lang="en-US" dirty="0"/>
              <a:t>Mass unemployment is always the result of insufficient total spending and can be resolved by governments increasing spending if the non-government sector spending falls. Wages cuts are not a macroeconomic solution.</a:t>
            </a:r>
          </a:p>
          <a:p>
            <a:endParaRPr lang="en-US" dirty="0"/>
          </a:p>
        </p:txBody>
      </p:sp>
      <p:sp>
        <p:nvSpPr>
          <p:cNvPr id="4" name="Slide Number Placeholder 3"/>
          <p:cNvSpPr>
            <a:spLocks noGrp="1"/>
          </p:cNvSpPr>
          <p:nvPr>
            <p:ph type="sldNum" sz="quarter" idx="5"/>
          </p:nvPr>
        </p:nvSpPr>
        <p:spPr/>
        <p:txBody>
          <a:bodyPr/>
          <a:lstStyle/>
          <a:p>
            <a:fld id="{9FA1416A-1508-44FE-8A66-4ECF7CEBCD2E}" type="slidenum">
              <a:rPr lang="en-US" smtClean="0"/>
              <a:t>14</a:t>
            </a:fld>
            <a:endParaRPr lang="en-US"/>
          </a:p>
        </p:txBody>
      </p:sp>
    </p:spTree>
    <p:extLst>
      <p:ext uri="{BB962C8B-B14F-4D97-AF65-F5344CB8AC3E}">
        <p14:creationId xmlns:p14="http://schemas.microsoft.com/office/powerpoint/2010/main" val="1209748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to think in system terms when doing macroeconomics.</a:t>
            </a:r>
          </a:p>
          <a:p>
            <a:r>
              <a:rPr lang="en-US" dirty="0"/>
              <a:t>Basic macroeconomic rule is that - Spending </a:t>
            </a:r>
            <a:r>
              <a:rPr lang="en-US" dirty="0">
                <a:sym typeface="Wingdings" panose="05000000000000000000" pitchFamily="2" charset="2"/>
              </a:rPr>
              <a:t> = Output = Income.</a:t>
            </a:r>
          </a:p>
          <a:p>
            <a:r>
              <a:rPr lang="en-US" dirty="0">
                <a:sym typeface="Wingdings" panose="05000000000000000000" pitchFamily="2" charset="2"/>
              </a:rPr>
              <a:t>Output generates demand for employment.</a:t>
            </a:r>
          </a:p>
          <a:p>
            <a:r>
              <a:rPr lang="en-US" dirty="0">
                <a:sym typeface="Wingdings" panose="05000000000000000000" pitchFamily="2" charset="2"/>
              </a:rPr>
              <a:t>Cannot have rising income with declining expenditure.</a:t>
            </a:r>
          </a:p>
          <a:p>
            <a:r>
              <a:rPr lang="en-US" dirty="0">
                <a:sym typeface="Wingdings" panose="05000000000000000000" pitchFamily="2" charset="2"/>
              </a:rPr>
              <a:t>Cutting wages does not increase employment.</a:t>
            </a:r>
          </a:p>
          <a:p>
            <a:r>
              <a:rPr lang="en-US" dirty="0">
                <a:sym typeface="Wingdings" panose="05000000000000000000" pitchFamily="2" charset="2"/>
              </a:rPr>
              <a:t>Increasing spending increases employment.</a:t>
            </a:r>
          </a:p>
          <a:p>
            <a:r>
              <a:rPr lang="en-US" dirty="0">
                <a:sym typeface="Wingdings" panose="05000000000000000000" pitchFamily="2" charset="2"/>
              </a:rPr>
              <a:t>Overproduction (crises) is a tendency of the system – </a:t>
            </a:r>
            <a:r>
              <a:rPr lang="en-US" dirty="0" err="1">
                <a:sym typeface="Wingdings" panose="05000000000000000000" pitchFamily="2" charset="2"/>
              </a:rPr>
              <a:t>realisation</a:t>
            </a:r>
            <a:r>
              <a:rPr lang="en-US" dirty="0">
                <a:sym typeface="Wingdings" panose="05000000000000000000" pitchFamily="2" charset="2"/>
              </a:rPr>
              <a:t> crises.</a:t>
            </a:r>
          </a:p>
          <a:p>
            <a:endParaRPr lang="en-US" dirty="0"/>
          </a:p>
        </p:txBody>
      </p:sp>
      <p:sp>
        <p:nvSpPr>
          <p:cNvPr id="4" name="Slide Number Placeholder 3"/>
          <p:cNvSpPr>
            <a:spLocks noGrp="1"/>
          </p:cNvSpPr>
          <p:nvPr>
            <p:ph type="sldNum" sz="quarter" idx="5"/>
          </p:nvPr>
        </p:nvSpPr>
        <p:spPr/>
        <p:txBody>
          <a:bodyPr/>
          <a:lstStyle/>
          <a:p>
            <a:fld id="{9FA1416A-1508-44FE-8A66-4ECF7CEBCD2E}" type="slidenum">
              <a:rPr lang="en-US" smtClean="0"/>
              <a:t>15</a:t>
            </a:fld>
            <a:endParaRPr lang="en-US"/>
          </a:p>
        </p:txBody>
      </p:sp>
    </p:spTree>
    <p:extLst>
      <p:ext uri="{BB962C8B-B14F-4D97-AF65-F5344CB8AC3E}">
        <p14:creationId xmlns:p14="http://schemas.microsoft.com/office/powerpoint/2010/main" val="3160088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Requires a theoretical framework for analysis and understanding.</a:t>
            </a:r>
          </a:p>
          <a:p>
            <a:r>
              <a:rPr lang="en-US" dirty="0"/>
              <a:t>Any macroeconomic theory should at least be consistent with important </a:t>
            </a:r>
            <a:r>
              <a:rPr lang="en-US" dirty="0" err="1"/>
              <a:t>stylised</a:t>
            </a:r>
            <a:r>
              <a:rPr lang="en-US" dirty="0"/>
              <a:t> facts.</a:t>
            </a:r>
          </a:p>
          <a:p>
            <a:r>
              <a:rPr lang="en-US" dirty="0"/>
              <a:t>What are these facts?</a:t>
            </a:r>
          </a:p>
        </p:txBody>
      </p:sp>
      <p:sp>
        <p:nvSpPr>
          <p:cNvPr id="4" name="Slide Number Placeholder 3"/>
          <p:cNvSpPr>
            <a:spLocks noGrp="1"/>
          </p:cNvSpPr>
          <p:nvPr>
            <p:ph type="sldNum" sz="quarter" idx="5"/>
          </p:nvPr>
        </p:nvSpPr>
        <p:spPr/>
        <p:txBody>
          <a:bodyPr/>
          <a:lstStyle/>
          <a:p>
            <a:fld id="{9FA1416A-1508-44FE-8A66-4ECF7CEBCD2E}" type="slidenum">
              <a:rPr lang="en-US" smtClean="0"/>
              <a:t>16</a:t>
            </a:fld>
            <a:endParaRPr lang="en-US"/>
          </a:p>
        </p:txBody>
      </p:sp>
    </p:spTree>
    <p:extLst>
      <p:ext uri="{BB962C8B-B14F-4D97-AF65-F5344CB8AC3E}">
        <p14:creationId xmlns:p14="http://schemas.microsoft.com/office/powerpoint/2010/main" val="1761443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A1416A-1508-44FE-8A66-4ECF7CEBCD2E}" type="slidenum">
              <a:rPr lang="en-US" smtClean="0"/>
              <a:t>21</a:t>
            </a:fld>
            <a:endParaRPr lang="en-US"/>
          </a:p>
        </p:txBody>
      </p:sp>
    </p:spTree>
    <p:extLst>
      <p:ext uri="{BB962C8B-B14F-4D97-AF65-F5344CB8AC3E}">
        <p14:creationId xmlns:p14="http://schemas.microsoft.com/office/powerpoint/2010/main" val="456690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A1416A-1508-44FE-8A66-4ECF7CEBCD2E}" type="slidenum">
              <a:rPr lang="en-US" smtClean="0"/>
              <a:t>22</a:t>
            </a:fld>
            <a:endParaRPr lang="en-US"/>
          </a:p>
        </p:txBody>
      </p:sp>
    </p:spTree>
    <p:extLst>
      <p:ext uri="{BB962C8B-B14F-4D97-AF65-F5344CB8AC3E}">
        <p14:creationId xmlns:p14="http://schemas.microsoft.com/office/powerpoint/2010/main" val="2268561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now focus on Japan, a large industrial economy that has pushed economic policy parameters to relative extremes since excessive private debt accumulation caused a massive commercial property collapse in 1991.</a:t>
            </a:r>
          </a:p>
          <a:p>
            <a:endParaRPr lang="en-US" dirty="0"/>
          </a:p>
          <a:p>
            <a:r>
              <a:rPr lang="en-US" dirty="0"/>
              <a:t>Japan has provided us with a real-world laboratory to assess the predictive accuracy and explanatory value of different economic approaches.</a:t>
            </a:r>
          </a:p>
          <a:p>
            <a:endParaRPr lang="en-US" dirty="0"/>
          </a:p>
          <a:p>
            <a:r>
              <a:rPr lang="en-US" dirty="0"/>
              <a:t>So consider this sequence of graphs.</a:t>
            </a:r>
          </a:p>
          <a:p>
            <a:endParaRPr lang="en-US" dirty="0"/>
          </a:p>
          <a:p>
            <a:r>
              <a:rPr lang="en-US" dirty="0"/>
              <a:t>The first one is the fiscal deficit since 1980 and public debt in Japan.</a:t>
            </a:r>
          </a:p>
          <a:p>
            <a:endParaRPr lang="en-US" dirty="0"/>
          </a:p>
          <a:p>
            <a:r>
              <a:rPr lang="en-US" dirty="0"/>
              <a:t>The red bars show the surplus in the late 1980s, when government spending was less than taxation. We will learn how this was associated with a massive increase in private sector debt, which led to the crash.</a:t>
            </a:r>
          </a:p>
          <a:p>
            <a:endParaRPr lang="en-US" dirty="0"/>
          </a:p>
          <a:p>
            <a:r>
              <a:rPr lang="en-US" dirty="0"/>
              <a:t>After that the Japanese government has run significant fiscal deficits.</a:t>
            </a:r>
          </a:p>
          <a:p>
            <a:endParaRPr lang="en-US" dirty="0"/>
          </a:p>
          <a:p>
            <a:r>
              <a:rPr lang="en-US" dirty="0"/>
              <a:t>Consult any mainstream macroeconomics textbook and you will find the claim that persistent fiscal deficits push up short-term interest rates because the alleged need to finance higher deficits increases the demand for scarce savings relative to its supply.</a:t>
            </a:r>
          </a:p>
          <a:p>
            <a:endParaRPr lang="en-US" dirty="0"/>
          </a:p>
          <a:p>
            <a:r>
              <a:rPr lang="en-US" dirty="0"/>
              <a:t>These higher interest rates undermine private investment spending (the so-called ‘crowding out’ hypothesis).</a:t>
            </a:r>
          </a:p>
          <a:p>
            <a:endParaRPr lang="en-US" dirty="0"/>
          </a:p>
          <a:p>
            <a:r>
              <a:rPr lang="en-US" dirty="0"/>
              <a:t>Persistent fiscal deficits lead to bond markets demanding increasing yields on government debt.</a:t>
            </a:r>
          </a:p>
          <a:p>
            <a:endParaRPr lang="en-US" dirty="0"/>
          </a:p>
          <a:p>
            <a:r>
              <a:rPr lang="en-US" dirty="0"/>
              <a:t>The rising public debt-to-GDP ratio associated with the persistent fiscal deficits will eventually lead bond markets to withdraw their lending to the government and the government will run out of money.</a:t>
            </a:r>
          </a:p>
          <a:p>
            <a:endParaRPr lang="en-US" dirty="0"/>
          </a:p>
          <a:p>
            <a:r>
              <a:rPr lang="en-US" dirty="0"/>
              <a:t>Persistent fiscal deficits lead to accelerating inflation and potentially hyperinflation, which is highly detrimental to the macroeconomy.</a:t>
            </a:r>
          </a:p>
          <a:p>
            <a:endParaRPr lang="en-US" dirty="0"/>
          </a:p>
          <a:p>
            <a:r>
              <a:rPr lang="en-US" dirty="0"/>
              <a:t>As you will learn, MMT makes no such predictions.</a:t>
            </a:r>
          </a:p>
        </p:txBody>
      </p:sp>
      <p:sp>
        <p:nvSpPr>
          <p:cNvPr id="4" name="Slide Number Placeholder 3"/>
          <p:cNvSpPr>
            <a:spLocks noGrp="1"/>
          </p:cNvSpPr>
          <p:nvPr>
            <p:ph type="sldNum" sz="quarter" idx="5"/>
          </p:nvPr>
        </p:nvSpPr>
        <p:spPr/>
        <p:txBody>
          <a:bodyPr/>
          <a:lstStyle/>
          <a:p>
            <a:fld id="{9FA1416A-1508-44FE-8A66-4ECF7CEBCD2E}" type="slidenum">
              <a:rPr lang="en-US" smtClean="0"/>
              <a:t>26</a:t>
            </a:fld>
            <a:endParaRPr lang="en-US"/>
          </a:p>
        </p:txBody>
      </p:sp>
    </p:spTree>
    <p:extLst>
      <p:ext uri="{BB962C8B-B14F-4D97-AF65-F5344CB8AC3E}">
        <p14:creationId xmlns:p14="http://schemas.microsoft.com/office/powerpoint/2010/main" val="1690422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GB" altLang="en-US"/>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3F3C71B-39F5-8A44-89D5-589CE74B7A9F}" type="slidenum">
              <a:rPr lang="en-US" altLang="en-US"/>
              <a:pPr/>
              <a:t>2</a:t>
            </a:fld>
            <a:endParaRPr lang="en-US" altLang="en-US"/>
          </a:p>
        </p:txBody>
      </p:sp>
    </p:spTree>
    <p:extLst>
      <p:ext uri="{BB962C8B-B14F-4D97-AF65-F5344CB8AC3E}">
        <p14:creationId xmlns:p14="http://schemas.microsoft.com/office/powerpoint/2010/main" val="2828031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consider the </a:t>
            </a:r>
            <a:r>
              <a:rPr lang="en-US" dirty="0" err="1"/>
              <a:t>behaviour</a:t>
            </a:r>
            <a:r>
              <a:rPr lang="en-US" dirty="0"/>
              <a:t> of the Bank of Japan, the central bank.</a:t>
            </a:r>
          </a:p>
          <a:p>
            <a:endParaRPr lang="en-US" dirty="0"/>
          </a:p>
          <a:p>
            <a:r>
              <a:rPr lang="en-US" dirty="0"/>
              <a:t>We will not yet understand the terms yet, but the first graph shows the money</a:t>
            </a:r>
          </a:p>
          <a:p>
            <a:br>
              <a:rPr lang="en-US" dirty="0"/>
            </a:br>
            <a:r>
              <a:rPr lang="en-US" dirty="0"/>
              <a:t>QE refers to quantitative easing, which involves the Bank of Japan purchasing government debt in exchange for bank reserves, which are held in special accounts the commercial banks keep with the central bank.</a:t>
            </a:r>
          </a:p>
          <a:p>
            <a:endParaRPr lang="en-US" dirty="0"/>
          </a:p>
          <a:p>
            <a:r>
              <a:rPr lang="en-US" dirty="0"/>
              <a:t>Over time, the </a:t>
            </a:r>
            <a:r>
              <a:rPr lang="en-AU" sz="1200" kern="1200" dirty="0">
                <a:solidFill>
                  <a:schemeClr val="tx1"/>
                </a:solidFill>
                <a:effectLst/>
                <a:latin typeface="+mn-lt"/>
                <a:ea typeface="+mn-ea"/>
                <a:cs typeface="+mn-cs"/>
              </a:rPr>
              <a:t>Bank of Japan has expanded its purchase of JGBs in secondary market (CLICK), which effectively means it has been directly funding fiscal deficits since 2012. A taboo among mainstream economists.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Bank of Japan now owns 45% of all Japanese government bonds.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This is a case of the government really owning its own debt.</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Mainstream economists predicted accelerating inflation from ‘money printing’ and the Bank of Japan losing credibility.</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question then is what has actually happened in response to these policy positions?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Well we can see from the left-panel that inflation has not responded at all to the rapid growth in money in the system.</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What about interest rates and bond yields?</a:t>
            </a:r>
          </a:p>
          <a:p>
            <a:endParaRPr lang="en-US" dirty="0"/>
          </a:p>
        </p:txBody>
      </p:sp>
      <p:sp>
        <p:nvSpPr>
          <p:cNvPr id="4" name="Slide Number Placeholder 3"/>
          <p:cNvSpPr>
            <a:spLocks noGrp="1"/>
          </p:cNvSpPr>
          <p:nvPr>
            <p:ph type="sldNum" sz="quarter" idx="5"/>
          </p:nvPr>
        </p:nvSpPr>
        <p:spPr/>
        <p:txBody>
          <a:bodyPr/>
          <a:lstStyle/>
          <a:p>
            <a:fld id="{9FA1416A-1508-44FE-8A66-4ECF7CEBCD2E}" type="slidenum">
              <a:rPr lang="en-US" smtClean="0"/>
              <a:t>27</a:t>
            </a:fld>
            <a:endParaRPr lang="en-US"/>
          </a:p>
        </p:txBody>
      </p:sp>
    </p:spTree>
    <p:extLst>
      <p:ext uri="{BB962C8B-B14F-4D97-AF65-F5344CB8AC3E}">
        <p14:creationId xmlns:p14="http://schemas.microsoft.com/office/powerpoint/2010/main" val="1582130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Obviously bond yields, which are the return the government has to pay to those who buy government debt, have fallen significantly and are now sometimes below zero.</a:t>
            </a:r>
          </a:p>
          <a:p>
            <a:endParaRPr lang="en-US" dirty="0"/>
          </a:p>
          <a:p>
            <a:r>
              <a:rPr lang="en-US" dirty="0"/>
              <a:t>That means that investors are prepared to tie up their liquid assets in 10-year government bonds and get back less than they cost in the first place.</a:t>
            </a:r>
          </a:p>
          <a:p>
            <a:endParaRPr lang="en-US" dirty="0"/>
          </a:p>
          <a:p>
            <a:r>
              <a:rPr lang="en-US" dirty="0"/>
              <a:t>And that is despite Japan having the highest public debt to GDP ratio.</a:t>
            </a:r>
          </a:p>
          <a:p>
            <a:endParaRPr lang="en-US" dirty="0"/>
          </a:p>
          <a:p>
            <a:r>
              <a:rPr lang="en-US" dirty="0"/>
              <a:t>Also the monetary policy interest rate has been close to zero for more than 15 years while the fiscal deficits have been high.</a:t>
            </a:r>
          </a:p>
          <a:p>
            <a:endParaRPr lang="en-US" dirty="0"/>
          </a:p>
          <a:p>
            <a:r>
              <a:rPr lang="en-US" dirty="0"/>
              <a:t>If the mainstream economics approach correctly captured the way the real world operates, then we should have expected to have witnessed rising interest rates, increasing bond yields, and accelerating inflation in Japan, given the persistent fiscal deficits.</a:t>
            </a:r>
          </a:p>
          <a:p>
            <a:endParaRPr lang="en-US" dirty="0"/>
          </a:p>
          <a:p>
            <a:r>
              <a:rPr lang="en-US" dirty="0"/>
              <a:t>None of those impacts have been observed, which casts doubt on the veracity of the mainstream approach to macroeconomics.</a:t>
            </a:r>
          </a:p>
          <a:p>
            <a:endParaRPr lang="en-US" dirty="0"/>
          </a:p>
          <a:p>
            <a:r>
              <a:rPr lang="en-US" dirty="0"/>
              <a:t>As you will learn, MMT can explain all these seemingly curious data events.</a:t>
            </a:r>
          </a:p>
        </p:txBody>
      </p:sp>
      <p:sp>
        <p:nvSpPr>
          <p:cNvPr id="4" name="Slide Number Placeholder 3"/>
          <p:cNvSpPr>
            <a:spLocks noGrp="1"/>
          </p:cNvSpPr>
          <p:nvPr>
            <p:ph type="sldNum" sz="quarter" idx="5"/>
          </p:nvPr>
        </p:nvSpPr>
        <p:spPr/>
        <p:txBody>
          <a:bodyPr/>
          <a:lstStyle/>
          <a:p>
            <a:fld id="{9FA1416A-1508-44FE-8A66-4ECF7CEBCD2E}" type="slidenum">
              <a:rPr lang="en-US" smtClean="0"/>
              <a:t>28</a:t>
            </a:fld>
            <a:endParaRPr lang="en-US"/>
          </a:p>
        </p:txBody>
      </p:sp>
    </p:spTree>
    <p:extLst>
      <p:ext uri="{BB962C8B-B14F-4D97-AF65-F5344CB8AC3E}">
        <p14:creationId xmlns:p14="http://schemas.microsoft.com/office/powerpoint/2010/main" val="2747725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A1416A-1508-44FE-8A66-4ECF7CEBCD2E}" type="slidenum">
              <a:rPr lang="en-US" smtClean="0"/>
              <a:t>29</a:t>
            </a:fld>
            <a:endParaRPr lang="en-US"/>
          </a:p>
        </p:txBody>
      </p:sp>
    </p:spTree>
    <p:extLst>
      <p:ext uri="{BB962C8B-B14F-4D97-AF65-F5344CB8AC3E}">
        <p14:creationId xmlns:p14="http://schemas.microsoft.com/office/powerpoint/2010/main" val="29980428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Observational Equivalence.</a:t>
            </a:r>
          </a:p>
          <a:p>
            <a:r>
              <a:rPr lang="en-US" dirty="0"/>
              <a:t>Theory often ambiguous:</a:t>
            </a:r>
          </a:p>
          <a:p>
            <a:pPr lvl="1"/>
            <a:r>
              <a:rPr lang="en-US" dirty="0"/>
              <a:t>Wage cuts: costs (supply) versus sales (demand).</a:t>
            </a:r>
          </a:p>
          <a:p>
            <a:pPr lvl="1"/>
            <a:r>
              <a:rPr lang="en-US" dirty="0"/>
              <a:t>Hard to do proper controls - social science.</a:t>
            </a:r>
          </a:p>
          <a:p>
            <a:r>
              <a:rPr lang="en-US" dirty="0"/>
              <a:t>Kuhn: Scientific Revolutions and Lakatos: Research Programs.</a:t>
            </a:r>
          </a:p>
          <a:p>
            <a:pPr lvl="1"/>
            <a:r>
              <a:rPr lang="en-US" dirty="0"/>
              <a:t>Normal science.</a:t>
            </a:r>
          </a:p>
          <a:p>
            <a:pPr lvl="1"/>
            <a:r>
              <a:rPr lang="en-US" dirty="0"/>
              <a:t>Degenerative paradigms.</a:t>
            </a:r>
          </a:p>
          <a:p>
            <a:pPr lvl="1"/>
            <a:r>
              <a:rPr lang="en-US" dirty="0"/>
              <a:t>Groupthink.</a:t>
            </a:r>
          </a:p>
        </p:txBody>
      </p:sp>
      <p:sp>
        <p:nvSpPr>
          <p:cNvPr id="4" name="Slide Number Placeholder 3"/>
          <p:cNvSpPr>
            <a:spLocks noGrp="1"/>
          </p:cNvSpPr>
          <p:nvPr>
            <p:ph type="sldNum" sz="quarter" idx="5"/>
          </p:nvPr>
        </p:nvSpPr>
        <p:spPr/>
        <p:txBody>
          <a:bodyPr/>
          <a:lstStyle/>
          <a:p>
            <a:fld id="{9FA1416A-1508-44FE-8A66-4ECF7CEBCD2E}" type="slidenum">
              <a:rPr lang="en-US" smtClean="0"/>
              <a:t>30</a:t>
            </a:fld>
            <a:endParaRPr lang="en-US"/>
          </a:p>
        </p:txBody>
      </p:sp>
    </p:spTree>
    <p:extLst>
      <p:ext uri="{BB962C8B-B14F-4D97-AF65-F5344CB8AC3E}">
        <p14:creationId xmlns:p14="http://schemas.microsoft.com/office/powerpoint/2010/main" val="2666256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Modern Monetary Theory (MMT) provides the ‘best’ explanation for these </a:t>
            </a:r>
            <a:r>
              <a:rPr lang="en-US" dirty="0" err="1"/>
              <a:t>stylised</a:t>
            </a:r>
            <a:r>
              <a:rPr lang="en-US" dirty="0"/>
              <a:t> facts.</a:t>
            </a:r>
          </a:p>
          <a:p>
            <a:r>
              <a:rPr lang="en-US" dirty="0"/>
              <a:t>The mainstream economics approach cannot explain the data trends.</a:t>
            </a:r>
          </a:p>
          <a:p>
            <a:r>
              <a:rPr lang="en-US" dirty="0"/>
              <a:t>So what is MMT?</a:t>
            </a:r>
          </a:p>
          <a:p>
            <a:r>
              <a:rPr lang="en-US" dirty="0"/>
              <a:t>We will find out in Lecture 4.</a:t>
            </a:r>
          </a:p>
          <a:p>
            <a:endParaRPr lang="en-US" dirty="0"/>
          </a:p>
        </p:txBody>
      </p:sp>
      <p:sp>
        <p:nvSpPr>
          <p:cNvPr id="4" name="Slide Number Placeholder 3"/>
          <p:cNvSpPr>
            <a:spLocks noGrp="1"/>
          </p:cNvSpPr>
          <p:nvPr>
            <p:ph type="sldNum" sz="quarter" idx="5"/>
          </p:nvPr>
        </p:nvSpPr>
        <p:spPr/>
        <p:txBody>
          <a:bodyPr/>
          <a:lstStyle/>
          <a:p>
            <a:fld id="{9FA1416A-1508-44FE-8A66-4ECF7CEBCD2E}" type="slidenum">
              <a:rPr lang="en-US" smtClean="0"/>
              <a:t>31</a:t>
            </a:fld>
            <a:endParaRPr lang="en-US"/>
          </a:p>
        </p:txBody>
      </p:sp>
    </p:spTree>
    <p:extLst>
      <p:ext uri="{BB962C8B-B14F-4D97-AF65-F5344CB8AC3E}">
        <p14:creationId xmlns:p14="http://schemas.microsoft.com/office/powerpoint/2010/main" val="262660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A1416A-1508-44FE-8A66-4ECF7CEBCD2E}" type="slidenum">
              <a:rPr lang="en-US" smtClean="0"/>
              <a:t>3</a:t>
            </a:fld>
            <a:endParaRPr lang="en-US"/>
          </a:p>
        </p:txBody>
      </p:sp>
    </p:spTree>
    <p:extLst>
      <p:ext uri="{BB962C8B-B14F-4D97-AF65-F5344CB8AC3E}">
        <p14:creationId xmlns:p14="http://schemas.microsoft.com/office/powerpoint/2010/main" val="2726639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Economy is an extremely complex abstraction.</a:t>
            </a:r>
          </a:p>
          <a:p>
            <a:endParaRPr lang="en-US" dirty="0"/>
          </a:p>
          <a:p>
            <a:r>
              <a:rPr lang="en-US" dirty="0"/>
              <a:t>Concerns aspects of human behavior (within society).</a:t>
            </a:r>
          </a:p>
          <a:p>
            <a:endParaRPr lang="en-US" dirty="0"/>
          </a:p>
          <a:p>
            <a:r>
              <a:rPr lang="en-US" dirty="0"/>
              <a:t>It is not just the study of business, or consumer choice.</a:t>
            </a:r>
          </a:p>
          <a:p>
            <a:endParaRPr lang="en-US" dirty="0"/>
          </a:p>
          <a:p>
            <a:r>
              <a:rPr lang="en-US" dirty="0"/>
              <a:t>It is ‘embedded’ in the greater social and cultural sphere.</a:t>
            </a:r>
          </a:p>
          <a:p>
            <a:endParaRPr lang="en-US" dirty="0"/>
          </a:p>
        </p:txBody>
      </p:sp>
      <p:sp>
        <p:nvSpPr>
          <p:cNvPr id="4" name="Slide Number Placeholder 3"/>
          <p:cNvSpPr>
            <a:spLocks noGrp="1"/>
          </p:cNvSpPr>
          <p:nvPr>
            <p:ph type="sldNum" sz="quarter" idx="10"/>
          </p:nvPr>
        </p:nvSpPr>
        <p:spPr/>
        <p:txBody>
          <a:bodyPr/>
          <a:lstStyle/>
          <a:p>
            <a:fld id="{9FA1416A-1508-44FE-8A66-4ECF7CEBCD2E}" type="slidenum">
              <a:rPr lang="en-US" smtClean="0"/>
              <a:t>4</a:t>
            </a:fld>
            <a:endParaRPr lang="en-US"/>
          </a:p>
        </p:txBody>
      </p:sp>
    </p:spTree>
    <p:extLst>
      <p:ext uri="{BB962C8B-B14F-4D97-AF65-F5344CB8AC3E}">
        <p14:creationId xmlns:p14="http://schemas.microsoft.com/office/powerpoint/2010/main" val="3773074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Scarcity – unlimited wants finite resources – so we get the idea of budget constraints </a:t>
            </a:r>
            <a:r>
              <a:rPr lang="en-US" sz="1200" kern="1200" dirty="0" err="1">
                <a:solidFill>
                  <a:schemeClr val="tx1"/>
                </a:solidFill>
                <a:effectLst/>
                <a:latin typeface="+mn-lt"/>
                <a:ea typeface="+mn-ea"/>
                <a:cs typeface="+mn-cs"/>
              </a:rPr>
              <a:t>entereing</a:t>
            </a:r>
            <a:r>
              <a:rPr lang="en-US" sz="1200" kern="1200" dirty="0">
                <a:solidFill>
                  <a:schemeClr val="tx1"/>
                </a:solidFill>
                <a:effectLst/>
                <a:latin typeface="+mn-lt"/>
                <a:ea typeface="+mn-ea"/>
                <a:cs typeface="+mn-cs"/>
              </a:rPr>
              <a:t>.</a:t>
            </a:r>
            <a:endParaRPr lang="en-AU" sz="10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Individual – class concepts irrelevant.</a:t>
            </a:r>
            <a:endParaRPr lang="en-AU" sz="10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Greed drives optimal outcomes if markets are free, and prices are flexible.</a:t>
            </a:r>
            <a:endParaRPr lang="en-AU" sz="10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Market is the invisible hand.</a:t>
            </a:r>
            <a:endParaRPr lang="en-AU" sz="10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Income distribution fair </a:t>
            </a:r>
            <a:r>
              <a:rPr lang="en-AU"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marginal productivity theory.</a:t>
            </a:r>
            <a:endParaRPr lang="en-AU" sz="10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Unemployment - an individual problem (lassitude, lack of skills,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rather than a systemic problem (lack of jobs).</a:t>
            </a:r>
            <a:endParaRPr lang="en-AU" sz="10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Choice-theoretic – </a:t>
            </a:r>
            <a:r>
              <a:rPr lang="en-US" sz="1200" kern="1200" dirty="0" err="1">
                <a:solidFill>
                  <a:schemeClr val="tx1"/>
                </a:solidFill>
                <a:effectLst/>
                <a:latin typeface="+mn-lt"/>
                <a:ea typeface="+mn-ea"/>
                <a:cs typeface="+mn-cs"/>
              </a:rPr>
              <a:t>labour</a:t>
            </a:r>
            <a:r>
              <a:rPr lang="en-US" sz="1200" kern="1200" dirty="0">
                <a:solidFill>
                  <a:schemeClr val="tx1"/>
                </a:solidFill>
                <a:effectLst/>
                <a:latin typeface="+mn-lt"/>
                <a:ea typeface="+mn-ea"/>
                <a:cs typeface="+mn-cs"/>
              </a:rPr>
              <a:t>-leisure.</a:t>
            </a:r>
            <a:endParaRPr lang="en-AU" sz="10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Role of state minimal </a:t>
            </a:r>
            <a:r>
              <a:rPr lang="en-AU"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to ensure ‘market’ works – assignment of property rights:</a:t>
            </a:r>
            <a:endParaRPr lang="en-AU" sz="10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Must retrench welfare states.</a:t>
            </a:r>
            <a:endParaRPr lang="en-AU" sz="1000" kern="1200" dirty="0">
              <a:solidFill>
                <a:schemeClr val="tx1"/>
              </a:solidFill>
              <a:effectLst/>
              <a:latin typeface="+mn-lt"/>
              <a:ea typeface="+mn-ea"/>
              <a:cs typeface="+mn-cs"/>
            </a:endParaRPr>
          </a:p>
          <a:p>
            <a:pPr lvl="1"/>
            <a:r>
              <a:rPr lang="en-US" sz="1200" kern="1200" dirty="0" err="1">
                <a:solidFill>
                  <a:schemeClr val="tx1"/>
                </a:solidFill>
                <a:effectLst/>
                <a:latin typeface="+mn-lt"/>
                <a:ea typeface="+mn-ea"/>
                <a:cs typeface="+mn-cs"/>
              </a:rPr>
              <a:t>Privatisation</a:t>
            </a:r>
            <a:r>
              <a:rPr lang="en-US" sz="1200" kern="1200" dirty="0">
                <a:solidFill>
                  <a:schemeClr val="tx1"/>
                </a:solidFill>
                <a:effectLst/>
                <a:latin typeface="+mn-lt"/>
                <a:ea typeface="+mn-ea"/>
                <a:cs typeface="+mn-cs"/>
              </a:rPr>
              <a:t>.</a:t>
            </a:r>
            <a:endParaRPr lang="en-AU" sz="10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Deregulation of financial and </a:t>
            </a:r>
            <a:r>
              <a:rPr lang="en-US" sz="1200" kern="1200" dirty="0" err="1">
                <a:solidFill>
                  <a:schemeClr val="tx1"/>
                </a:solidFill>
                <a:effectLst/>
                <a:latin typeface="+mn-lt"/>
                <a:ea typeface="+mn-ea"/>
                <a:cs typeface="+mn-cs"/>
              </a:rPr>
              <a:t>labour</a:t>
            </a:r>
            <a:r>
              <a:rPr lang="en-US" sz="1200" kern="1200" dirty="0">
                <a:solidFill>
                  <a:schemeClr val="tx1"/>
                </a:solidFill>
                <a:effectLst/>
                <a:latin typeface="+mn-lt"/>
                <a:ea typeface="+mn-ea"/>
                <a:cs typeface="+mn-cs"/>
              </a:rPr>
              <a:t> markets.</a:t>
            </a:r>
            <a:endParaRPr lang="en-AU" sz="10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Other institutions, such as trade unions are considered to market imperfections and transitory social elements.</a:t>
            </a:r>
            <a:endParaRPr lang="en-AU" sz="10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FA1416A-1508-44FE-8A66-4ECF7CEBCD2E}" type="slidenum">
              <a:rPr lang="en-US" smtClean="0"/>
              <a:t>5</a:t>
            </a:fld>
            <a:endParaRPr lang="en-US"/>
          </a:p>
        </p:txBody>
      </p:sp>
    </p:spTree>
    <p:extLst>
      <p:ext uri="{BB962C8B-B14F-4D97-AF65-F5344CB8AC3E}">
        <p14:creationId xmlns:p14="http://schemas.microsoft.com/office/powerpoint/2010/main" val="3875307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Economics is the study of the social creation and social distribution of society's resources.</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There is no ‘natural’ human behavior.</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are shaped by institutions, culture, history and society.</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Many decisions are not ‘rational’.</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are group-oriented </a:t>
            </a:r>
            <a:r>
              <a:rPr lang="en-AU"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demonstration effects.</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Decision-making in face of endemic uncertainty.</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Power, discrimination, prejudice, segregation all matter.</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Income distribution reflects power.</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Capitalism is crisis-prone - significant role for government.</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FA1416A-1508-44FE-8A66-4ECF7CEBCD2E}" type="slidenum">
              <a:rPr lang="en-US" smtClean="0"/>
              <a:t>6</a:t>
            </a:fld>
            <a:endParaRPr lang="en-US"/>
          </a:p>
        </p:txBody>
      </p:sp>
    </p:spTree>
    <p:extLst>
      <p:ext uri="{BB962C8B-B14F-4D97-AF65-F5344CB8AC3E}">
        <p14:creationId xmlns:p14="http://schemas.microsoft.com/office/powerpoint/2010/main" val="1306520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Micro focuses on individual consumers and firms.</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Macroeconomics is a distinctive area of study.</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Macro adopts an economy-wide perspective.</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Focuses on GDP, employment, unemployment, overall price level (inflation), international trade and finance.</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Became a discipline in its own right in the 1930s.</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Why?</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Neoclassical era considered macro to be a just a summation of individual </a:t>
            </a:r>
            <a:r>
              <a:rPr lang="en-US" sz="1200" kern="1200" dirty="0" err="1">
                <a:solidFill>
                  <a:schemeClr val="tx1"/>
                </a:solidFill>
                <a:effectLst/>
                <a:latin typeface="+mn-lt"/>
                <a:ea typeface="+mn-ea"/>
                <a:cs typeface="+mn-cs"/>
              </a:rPr>
              <a:t>maximising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behaviour</a:t>
            </a:r>
            <a:r>
              <a:rPr lang="en-US" sz="1200" kern="1200" dirty="0">
                <a:solidFill>
                  <a:schemeClr val="tx1"/>
                </a:solidFill>
                <a:effectLst/>
                <a:latin typeface="+mn-lt"/>
                <a:ea typeface="+mn-ea"/>
                <a:cs typeface="+mn-cs"/>
              </a:rPr>
              <a:t>.</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Aggregation </a:t>
            </a:r>
            <a:r>
              <a:rPr lang="en-AU" sz="1200" kern="1200" dirty="0">
                <a:solidFill>
                  <a:schemeClr val="tx1"/>
                </a:solidFill>
                <a:effectLst/>
                <a:latin typeface="+mn-lt"/>
                <a:ea typeface="+mn-ea"/>
                <a:cs typeface="+mn-cs"/>
              </a:rPr>
              <a:t>problem</a:t>
            </a:r>
            <a:r>
              <a:rPr lang="en-US" sz="1200" kern="1200" dirty="0">
                <a:solidFill>
                  <a:schemeClr val="tx1"/>
                </a:solidFill>
                <a:effectLst/>
                <a:latin typeface="+mn-lt"/>
                <a:ea typeface="+mn-ea"/>
                <a:cs typeface="+mn-cs"/>
              </a:rPr>
              <a:t>.</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Representative agent fudge.</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FA1416A-1508-44FE-8A66-4ECF7CEBCD2E}" type="slidenum">
              <a:rPr lang="en-US" smtClean="0"/>
              <a:t>7</a:t>
            </a:fld>
            <a:endParaRPr lang="en-US"/>
          </a:p>
        </p:txBody>
      </p:sp>
    </p:spTree>
    <p:extLst>
      <p:ext uri="{BB962C8B-B14F-4D97-AF65-F5344CB8AC3E}">
        <p14:creationId xmlns:p14="http://schemas.microsoft.com/office/powerpoint/2010/main" val="3817572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What is true of individuals is (usually) not true for society.</a:t>
            </a:r>
          </a:p>
          <a:p>
            <a:endParaRPr lang="en-US" dirty="0"/>
          </a:p>
          <a:p>
            <a:r>
              <a:rPr lang="en-US" dirty="0"/>
              <a:t>The Paradox of Thrift was known as far back as the early C18, when </a:t>
            </a:r>
            <a:r>
              <a:rPr lang="en-AU" dirty="0"/>
              <a:t>Bernard Mandeville published his social commentary, The Fable of the Bees.</a:t>
            </a:r>
          </a:p>
          <a:p>
            <a:endParaRPr lang="en-AU" dirty="0"/>
          </a:p>
          <a:p>
            <a:r>
              <a:rPr lang="en-AU" dirty="0"/>
              <a:t>But the </a:t>
            </a:r>
            <a:r>
              <a:rPr lang="en-US" dirty="0"/>
              <a:t>importance of this fallacy became apparent during the Great Depression of the 1930s, and, led to the establishment of macroeconomics as a separate branch of economics.</a:t>
            </a:r>
          </a:p>
          <a:p>
            <a:endParaRPr lang="en-US" dirty="0"/>
          </a:p>
          <a:p>
            <a:r>
              <a:rPr lang="en-US" dirty="0"/>
              <a:t>At the time, the dominant neo-classical view was, that if you understood individual consumer or firm decision-making, which was the realm of microeconomics, then you could apply that same logic at the aggregate level.</a:t>
            </a:r>
          </a:p>
          <a:p>
            <a:endParaRPr lang="en-US" dirty="0"/>
          </a:p>
          <a:p>
            <a:r>
              <a:rPr lang="en-US" dirty="0"/>
              <a:t>Some economists like Karl Marx knew that reasoning was flawed, but it wasn’t really until the 1930s, and the publication of John Maynard Keynes’  General Theory of Employment, Interest and Money in 1936, that the shift away from the dominant view occurred and a better understanding of macroeconomic thinking became more widespread.</a:t>
            </a:r>
          </a:p>
        </p:txBody>
      </p:sp>
      <p:sp>
        <p:nvSpPr>
          <p:cNvPr id="4" name="Slide Number Placeholder 3"/>
          <p:cNvSpPr>
            <a:spLocks noGrp="1"/>
          </p:cNvSpPr>
          <p:nvPr>
            <p:ph type="sldNum" sz="quarter" idx="5"/>
          </p:nvPr>
        </p:nvSpPr>
        <p:spPr/>
        <p:txBody>
          <a:bodyPr/>
          <a:lstStyle/>
          <a:p>
            <a:fld id="{9FA1416A-1508-44FE-8A66-4ECF7CEBCD2E}" type="slidenum">
              <a:rPr lang="en-US" smtClean="0"/>
              <a:t>8</a:t>
            </a:fld>
            <a:endParaRPr lang="en-US"/>
          </a:p>
        </p:txBody>
      </p:sp>
    </p:spTree>
    <p:extLst>
      <p:ext uri="{BB962C8B-B14F-4D97-AF65-F5344CB8AC3E}">
        <p14:creationId xmlns:p14="http://schemas.microsoft.com/office/powerpoint/2010/main" val="3514904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We have all been to a sporting event or a concert where everybody is seated and enjoying a good view of the action?</a:t>
            </a:r>
          </a:p>
          <a:p>
            <a:endParaRPr lang="en-US" dirty="0"/>
          </a:p>
          <a:p>
            <a:r>
              <a:rPr lang="en-US" dirty="0"/>
              <a:t>Then someone stands up to get a better view for themselves. (CLICK)</a:t>
            </a:r>
          </a:p>
          <a:p>
            <a:endParaRPr lang="en-US" dirty="0"/>
          </a:p>
          <a:p>
            <a:r>
              <a:rPr lang="en-US" dirty="0"/>
              <a:t>For the time, while everyone else is seated, the individual who stands up gains a better view.</a:t>
            </a:r>
          </a:p>
          <a:p>
            <a:endParaRPr lang="en-US" dirty="0"/>
          </a:p>
          <a:p>
            <a:endParaRPr lang="en-US" dirty="0"/>
          </a:p>
        </p:txBody>
      </p:sp>
      <p:sp>
        <p:nvSpPr>
          <p:cNvPr id="4" name="Slide Number Placeholder 3"/>
          <p:cNvSpPr>
            <a:spLocks noGrp="1"/>
          </p:cNvSpPr>
          <p:nvPr>
            <p:ph type="sldNum" sz="quarter" idx="5"/>
          </p:nvPr>
        </p:nvSpPr>
        <p:spPr/>
        <p:txBody>
          <a:bodyPr/>
          <a:lstStyle/>
          <a:p>
            <a:fld id="{9FA1416A-1508-44FE-8A66-4ECF7CEBCD2E}" type="slidenum">
              <a:rPr lang="en-US" smtClean="0"/>
              <a:t>9</a:t>
            </a:fld>
            <a:endParaRPr lang="en-US"/>
          </a:p>
        </p:txBody>
      </p:sp>
    </p:spTree>
    <p:extLst>
      <p:ext uri="{BB962C8B-B14F-4D97-AF65-F5344CB8AC3E}">
        <p14:creationId xmlns:p14="http://schemas.microsoft.com/office/powerpoint/2010/main" val="3113987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694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810" y="1484785"/>
            <a:ext cx="11630991" cy="4576763"/>
          </a:xfrm>
        </p:spPr>
        <p:txBody>
          <a:bodyPr/>
          <a:lstStyle>
            <a:lvl1pPr marL="273050" indent="-273050">
              <a:buClr>
                <a:schemeClr val="accent1"/>
              </a:buClr>
              <a:tabLst/>
              <a:defRPr sz="2800"/>
            </a:lvl1pPr>
            <a:lvl2pPr marL="628650" indent="-285750">
              <a:buClr>
                <a:schemeClr val="accent1"/>
              </a:buClr>
              <a:buFont typeface="Helvetica" charset="0"/>
              <a:buChar char="⁃"/>
              <a:tabLst/>
              <a:defRPr sz="24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p:nvPr>
        </p:nvSpPr>
        <p:spPr>
          <a:xfrm>
            <a:off x="357811" y="365130"/>
            <a:ext cx="11630991" cy="903631"/>
          </a:xfrm>
        </p:spPr>
        <p:txBody>
          <a:bodyPr>
            <a:normAutofit/>
          </a:bodyPr>
          <a:lstStyle>
            <a:lvl1pPr>
              <a:defRPr sz="3200"/>
            </a:lvl1p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6000" y="260649"/>
            <a:ext cx="11520000" cy="10801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27382" y="1549048"/>
            <a:ext cx="566081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06005" y="15490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4556" y="365129"/>
            <a:ext cx="11520000" cy="903632"/>
          </a:xfrm>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Title 5"/>
          <p:cNvSpPr>
            <a:spLocks noGrp="1"/>
          </p:cNvSpPr>
          <p:nvPr>
            <p:ph type="title"/>
          </p:nvPr>
        </p:nvSpPr>
        <p:spPr>
          <a:xfrm>
            <a:off x="344557" y="260652"/>
            <a:ext cx="11704105" cy="792085"/>
          </a:xfrm>
        </p:spPr>
        <p:txBody>
          <a:bodyPr>
            <a:normAutofit/>
          </a:bodyPr>
          <a:lstStyle>
            <a:lvl1pPr>
              <a:defRPr sz="2400"/>
            </a:lvl1p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4556" y="365129"/>
            <a:ext cx="11520000" cy="97564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44556" y="1556793"/>
            <a:ext cx="11520000" cy="46201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9D6B6273-B09E-5241-A64E-619D7AB6A2A4}"/>
              </a:ext>
            </a:extLst>
          </p:cNvPr>
          <p:cNvPicPr>
            <a:picLocks/>
          </p:cNvPicPr>
          <p:nvPr userDrawn="1"/>
        </p:nvPicPr>
        <p:blipFill>
          <a:blip r:embed="rId14"/>
          <a:stretch>
            <a:fillRect/>
          </a:stretch>
        </p:blipFill>
        <p:spPr>
          <a:xfrm>
            <a:off x="119336" y="6125709"/>
            <a:ext cx="1884681" cy="687058"/>
          </a:xfrm>
          <a:prstGeom prst="rect">
            <a:avLst/>
          </a:prstGeom>
        </p:spPr>
      </p:pic>
      <p:pic>
        <p:nvPicPr>
          <p:cNvPr id="4" name="Picture 3">
            <a:extLst>
              <a:ext uri="{FF2B5EF4-FFF2-40B4-BE49-F238E27FC236}">
                <a16:creationId xmlns:a16="http://schemas.microsoft.com/office/drawing/2014/main" id="{23A425D6-3DF7-0549-AF49-277AF89F432F}"/>
              </a:ext>
            </a:extLst>
          </p:cNvPr>
          <p:cNvPicPr>
            <a:picLocks/>
          </p:cNvPicPr>
          <p:nvPr userDrawn="1"/>
        </p:nvPicPr>
        <p:blipFill>
          <a:blip r:embed="rId15"/>
          <a:stretch>
            <a:fillRect/>
          </a:stretch>
        </p:blipFill>
        <p:spPr>
          <a:xfrm>
            <a:off x="10962272" y="6129206"/>
            <a:ext cx="880959" cy="714376"/>
          </a:xfrm>
          <a:prstGeom prst="rect">
            <a:avLst/>
          </a:prstGeom>
        </p:spPr>
      </p:pic>
    </p:spTree>
    <p:extLst>
      <p:ext uri="{BB962C8B-B14F-4D97-AF65-F5344CB8AC3E}">
        <p14:creationId xmlns:p14="http://schemas.microsoft.com/office/powerpoint/2010/main" val="11792856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b="1" kern="1200">
          <a:solidFill>
            <a:schemeClr val="accent1"/>
          </a:solidFill>
          <a:latin typeface="+mj-lt"/>
          <a:ea typeface="+mj-ea"/>
          <a:cs typeface="+mj-cs"/>
        </a:defRPr>
      </a:lvl1pPr>
    </p:titleStyle>
    <p:bodyStyle>
      <a:lvl1pPr marL="273050" indent="-273050" algn="l" defTabSz="685800" rtl="0" eaLnBrk="1" latinLnBrk="0" hangingPunct="1">
        <a:lnSpc>
          <a:spcPct val="90000"/>
        </a:lnSpc>
        <a:spcBef>
          <a:spcPts val="750"/>
        </a:spcBef>
        <a:buClr>
          <a:schemeClr val="accent1"/>
        </a:buClr>
        <a:buFont typeface="Wingdings" charset="2"/>
        <a:buChar char="§"/>
        <a:tabLst/>
        <a:defRPr sz="2100" kern="1200">
          <a:solidFill>
            <a:schemeClr val="tx1"/>
          </a:solidFill>
          <a:latin typeface="+mn-lt"/>
          <a:ea typeface="+mn-ea"/>
          <a:cs typeface="+mn-cs"/>
        </a:defRPr>
      </a:lvl1pPr>
      <a:lvl2pPr marL="628650" indent="-285750" algn="l" defTabSz="685800" rtl="0" eaLnBrk="1" latinLnBrk="0" hangingPunct="1">
        <a:lnSpc>
          <a:spcPct val="90000"/>
        </a:lnSpc>
        <a:spcBef>
          <a:spcPts val="375"/>
        </a:spcBef>
        <a:buClr>
          <a:schemeClr val="accent1"/>
        </a:buClr>
        <a:buFont typeface="Wingdings" charset="2"/>
        <a:buChar char="§"/>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1.xml"/><Relationship Id="rId7" Type="http://schemas.openxmlformats.org/officeDocument/2006/relationships/image" Target="../media/image17.svg"/><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18" Type="http://schemas.openxmlformats.org/officeDocument/2006/relationships/image" Target="../media/image30.png"/><Relationship Id="rId3" Type="http://schemas.openxmlformats.org/officeDocument/2006/relationships/notesSlide" Target="../notesSlides/notesSlide12.xml"/><Relationship Id="rId7" Type="http://schemas.openxmlformats.org/officeDocument/2006/relationships/image" Target="../media/image11.svg"/><Relationship Id="rId12" Type="http://schemas.openxmlformats.org/officeDocument/2006/relationships/image" Target="../media/image26.png"/><Relationship Id="rId17" Type="http://schemas.openxmlformats.org/officeDocument/2006/relationships/image" Target="../media/image13.svg"/><Relationship Id="rId2" Type="http://schemas.openxmlformats.org/officeDocument/2006/relationships/slideLayout" Target="../slideLayouts/slideLayout12.xml"/><Relationship Id="rId16" Type="http://schemas.openxmlformats.org/officeDocument/2006/relationships/image" Target="../media/image12.png"/><Relationship Id="rId1" Type="http://schemas.openxmlformats.org/officeDocument/2006/relationships/tags" Target="../tags/tag5.xml"/><Relationship Id="rId6" Type="http://schemas.openxmlformats.org/officeDocument/2006/relationships/image" Target="../media/image10.png"/><Relationship Id="rId11" Type="http://schemas.openxmlformats.org/officeDocument/2006/relationships/image" Target="../media/image25.svg"/><Relationship Id="rId5" Type="http://schemas.openxmlformats.org/officeDocument/2006/relationships/image" Target="../media/image21.svg"/><Relationship Id="rId15" Type="http://schemas.openxmlformats.org/officeDocument/2006/relationships/image" Target="../media/image29.svg"/><Relationship Id="rId10" Type="http://schemas.openxmlformats.org/officeDocument/2006/relationships/image" Target="../media/image24.png"/><Relationship Id="rId19" Type="http://schemas.openxmlformats.org/officeDocument/2006/relationships/image" Target="../media/image31.svg"/><Relationship Id="rId4" Type="http://schemas.openxmlformats.org/officeDocument/2006/relationships/image" Target="../media/image20.png"/><Relationship Id="rId9" Type="http://schemas.openxmlformats.org/officeDocument/2006/relationships/image" Target="../media/image23.svg"/><Relationship Id="rId1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7.png"/><Relationship Id="rId3" Type="http://schemas.openxmlformats.org/officeDocument/2006/relationships/notesSlide" Target="../notesSlides/notesSlide14.xml"/><Relationship Id="rId7" Type="http://schemas.openxmlformats.org/officeDocument/2006/relationships/image" Target="../media/image33.svg"/><Relationship Id="rId12" Type="http://schemas.openxmlformats.org/officeDocument/2006/relationships/image" Target="../media/image34.png"/><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32.png"/><Relationship Id="rId11" Type="http://schemas.openxmlformats.org/officeDocument/2006/relationships/image" Target="../media/image25.svg"/><Relationship Id="rId5" Type="http://schemas.openxmlformats.org/officeDocument/2006/relationships/image" Target="../media/image27.svg"/><Relationship Id="rId10" Type="http://schemas.openxmlformats.org/officeDocument/2006/relationships/image" Target="../media/image24.png"/><Relationship Id="rId4" Type="http://schemas.openxmlformats.org/officeDocument/2006/relationships/image" Target="../media/image26.png"/><Relationship Id="rId9" Type="http://schemas.openxmlformats.org/officeDocument/2006/relationships/image" Target="../media/image36.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2.tif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48.emf"/></Relationships>
</file>

<file path=ppt/slides/_rels/slide2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50.emf"/></Relationships>
</file>

<file path=ppt/slides/_rels/slide28.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52.emf"/></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notesSlide" Target="../notesSlides/notesSlide9.xml"/><Relationship Id="rId7"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5" name="Rectangle 2"/>
          <p:cNvSpPr>
            <a:spLocks noGrp="1" noChangeArrowheads="1"/>
          </p:cNvSpPr>
          <p:nvPr>
            <p:ph type="ctrTitle"/>
          </p:nvPr>
        </p:nvSpPr>
        <p:spPr>
          <a:xfrm>
            <a:off x="1991544" y="2599863"/>
            <a:ext cx="8208912" cy="1278653"/>
          </a:xfrm>
        </p:spPr>
        <p:txBody>
          <a:bodyPr anchor="ctr" anchorCtr="0">
            <a:noAutofit/>
          </a:bodyPr>
          <a:lstStyle/>
          <a:p>
            <a:r>
              <a:rPr lang="en-US" sz="3200" dirty="0">
                <a:latin typeface="Calibri" panose="020F0502020204030204" pitchFamily="34" charset="0"/>
                <a:cs typeface="Calibri" panose="020F0502020204030204" pitchFamily="34" charset="0"/>
              </a:rPr>
              <a:t>An introduction to macroeconomic thinking</a:t>
            </a:r>
            <a:endParaRPr lang="en-US" altLang="en-US" sz="32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3524250" y="4338637"/>
            <a:ext cx="5143500" cy="1539543"/>
          </a:xfrm>
        </p:spPr>
        <p:txBody>
          <a:bodyPr rtlCol="0">
            <a:noAutofit/>
          </a:bodyPr>
          <a:lstStyle/>
          <a:p>
            <a:pPr>
              <a:lnSpc>
                <a:spcPct val="100000"/>
              </a:lnSpc>
              <a:defRPr/>
            </a:pPr>
            <a:r>
              <a:rPr lang="en-AU" sz="2400" kern="0" dirty="0"/>
              <a:t>Professor William Mitchell</a:t>
            </a:r>
          </a:p>
          <a:p>
            <a:pPr>
              <a:lnSpc>
                <a:spcPct val="100000"/>
              </a:lnSpc>
              <a:defRPr/>
            </a:pPr>
            <a:r>
              <a:rPr lang="en-AU" sz="2400" kern="0" dirty="0"/>
              <a:t>University of Newcastle, Australia</a:t>
            </a:r>
          </a:p>
          <a:p>
            <a:pPr>
              <a:lnSpc>
                <a:spcPct val="100000"/>
              </a:lnSpc>
              <a:defRPr/>
            </a:pPr>
            <a:r>
              <a:rPr lang="en-AU" sz="2400" kern="0" dirty="0"/>
              <a:t>University of Helsinki, Finland</a:t>
            </a:r>
          </a:p>
        </p:txBody>
      </p:sp>
      <p:pic>
        <p:nvPicPr>
          <p:cNvPr id="47107" name="Picture 3" descr="coffe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696" y="747889"/>
            <a:ext cx="3064669"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4452A753-FA22-564C-8B6C-32C44C84872A}"/>
              </a:ext>
            </a:extLst>
          </p:cNvPr>
          <p:cNvPicPr>
            <a:picLocks noChangeAspect="1"/>
          </p:cNvPicPr>
          <p:nvPr/>
        </p:nvPicPr>
        <p:blipFill>
          <a:blip r:embed="rId4"/>
          <a:stretch>
            <a:fillRect/>
          </a:stretch>
        </p:blipFill>
        <p:spPr>
          <a:xfrm>
            <a:off x="8667750" y="979820"/>
            <a:ext cx="2018554" cy="841064"/>
          </a:xfrm>
          <a:prstGeom prst="rect">
            <a:avLst/>
          </a:prstGeom>
        </p:spPr>
      </p:pic>
    </p:spTree>
    <p:extLst>
      <p:ext uri="{BB962C8B-B14F-4D97-AF65-F5344CB8AC3E}">
        <p14:creationId xmlns:p14="http://schemas.microsoft.com/office/powerpoint/2010/main" val="22965499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descr="Fibre optics abstract background">
            <a:extLst>
              <a:ext uri="{FF2B5EF4-FFF2-40B4-BE49-F238E27FC236}">
                <a16:creationId xmlns:a16="http://schemas.microsoft.com/office/drawing/2014/main" id="{F2502F46-2F34-2340-AE58-225ED9EE3594}"/>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4374137" y="2011942"/>
            <a:ext cx="3443726" cy="2293575"/>
          </a:xfrm>
          <a:prstGeom prst="rect">
            <a:avLst/>
          </a:prstGeom>
        </p:spPr>
      </p:pic>
      <p:pic>
        <p:nvPicPr>
          <p:cNvPr id="10" name="Graphic 9" descr="Group of men with solid fill">
            <a:extLst>
              <a:ext uri="{FF2B5EF4-FFF2-40B4-BE49-F238E27FC236}">
                <a16:creationId xmlns:a16="http://schemas.microsoft.com/office/drawing/2014/main" id="{5739979F-E51F-0944-8B56-19752B7400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16000" y="2780928"/>
            <a:ext cx="2160000" cy="2160000"/>
          </a:xfrm>
          <a:prstGeom prst="rect">
            <a:avLst/>
          </a:prstGeom>
        </p:spPr>
      </p:pic>
    </p:spTree>
    <p:custDataLst>
      <p:tags r:id="rId1"/>
    </p:custDataLst>
    <p:extLst>
      <p:ext uri="{BB962C8B-B14F-4D97-AF65-F5344CB8AC3E}">
        <p14:creationId xmlns:p14="http://schemas.microsoft.com/office/powerpoint/2010/main" val="3309737468"/>
      </p:ext>
    </p:extLst>
  </p:cSld>
  <p:clrMapOvr>
    <a:masterClrMapping/>
  </p:clrMapOvr>
  <mc:AlternateContent xmlns:mc="http://schemas.openxmlformats.org/markup-compatibility/2006" xmlns:p14="http://schemas.microsoft.com/office/powerpoint/2010/main">
    <mc:Choice Requires="p14">
      <p:transition spd="slow" p14:dur="2000" advTm="22216"/>
    </mc:Choice>
    <mc:Fallback xmlns="">
      <p:transition spd="slow" advTm="22216"/>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2D49C0F-6C22-F040-BC66-BCBA16CADA54}"/>
              </a:ext>
            </a:extLst>
          </p:cNvPr>
          <p:cNvSpPr txBox="1"/>
          <p:nvPr/>
        </p:nvSpPr>
        <p:spPr>
          <a:xfrm>
            <a:off x="1528260" y="4509120"/>
            <a:ext cx="3361926" cy="600164"/>
          </a:xfrm>
          <a:prstGeom prst="rect">
            <a:avLst/>
          </a:prstGeom>
          <a:noFill/>
        </p:spPr>
        <p:txBody>
          <a:bodyPr wrap="square" rtlCol="0">
            <a:spAutoFit/>
          </a:bodyPr>
          <a:lstStyle/>
          <a:p>
            <a:pPr algn="ctr"/>
            <a:r>
              <a:rPr lang="en-US" sz="3300" dirty="0">
                <a:solidFill>
                  <a:schemeClr val="accent1">
                    <a:lumMod val="75000"/>
                  </a:schemeClr>
                </a:solidFill>
                <a:latin typeface="Calibri" panose="020F0502020204030204" pitchFamily="34" charset="0"/>
                <a:cs typeface="Calibri" panose="020F0502020204030204" pitchFamily="34" charset="0"/>
              </a:rPr>
              <a:t>Paradox of Thrift</a:t>
            </a:r>
          </a:p>
        </p:txBody>
      </p:sp>
      <p:pic>
        <p:nvPicPr>
          <p:cNvPr id="3" name="Graphic 2" descr="Person with idea with solid fill">
            <a:extLst>
              <a:ext uri="{FF2B5EF4-FFF2-40B4-BE49-F238E27FC236}">
                <a16:creationId xmlns:a16="http://schemas.microsoft.com/office/drawing/2014/main" id="{F1197875-15E8-0047-8455-BC589EAAE45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8260" y="1596822"/>
            <a:ext cx="1890000" cy="1890000"/>
          </a:xfrm>
          <a:prstGeom prst="rect">
            <a:avLst/>
          </a:prstGeom>
        </p:spPr>
      </p:pic>
      <p:pic>
        <p:nvPicPr>
          <p:cNvPr id="5" name="Graphic 4" descr="User with solid fill">
            <a:extLst>
              <a:ext uri="{FF2B5EF4-FFF2-40B4-BE49-F238E27FC236}">
                <a16:creationId xmlns:a16="http://schemas.microsoft.com/office/drawing/2014/main" id="{ADFFBB19-F514-6444-BA53-8C0AEB421CA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06620" y="2438242"/>
            <a:ext cx="1026114" cy="1026114"/>
          </a:xfrm>
          <a:prstGeom prst="rect">
            <a:avLst/>
          </a:prstGeom>
        </p:spPr>
      </p:pic>
      <p:grpSp>
        <p:nvGrpSpPr>
          <p:cNvPr id="11" name="Group 10">
            <a:extLst>
              <a:ext uri="{FF2B5EF4-FFF2-40B4-BE49-F238E27FC236}">
                <a16:creationId xmlns:a16="http://schemas.microsoft.com/office/drawing/2014/main" id="{B683E84D-21D6-2140-8C35-9A7B68AEA977}"/>
              </a:ext>
            </a:extLst>
          </p:cNvPr>
          <p:cNvGrpSpPr/>
          <p:nvPr/>
        </p:nvGrpSpPr>
        <p:grpSpPr>
          <a:xfrm>
            <a:off x="6096000" y="1280391"/>
            <a:ext cx="4567740" cy="4297221"/>
            <a:chOff x="6126360" y="435676"/>
            <a:chExt cx="6090320" cy="5729628"/>
          </a:xfrm>
        </p:grpSpPr>
        <p:grpSp>
          <p:nvGrpSpPr>
            <p:cNvPr id="8" name="Group 7">
              <a:extLst>
                <a:ext uri="{FF2B5EF4-FFF2-40B4-BE49-F238E27FC236}">
                  <a16:creationId xmlns:a16="http://schemas.microsoft.com/office/drawing/2014/main" id="{43699FA4-F699-7847-AA7A-735FF2A7B136}"/>
                </a:ext>
              </a:extLst>
            </p:cNvPr>
            <p:cNvGrpSpPr/>
            <p:nvPr/>
          </p:nvGrpSpPr>
          <p:grpSpPr>
            <a:xfrm>
              <a:off x="6126360" y="435676"/>
              <a:ext cx="6090320" cy="2535528"/>
              <a:chOff x="6101680" y="0"/>
              <a:chExt cx="6090320" cy="2535528"/>
            </a:xfrm>
          </p:grpSpPr>
          <p:pic>
            <p:nvPicPr>
              <p:cNvPr id="7" name="Graphic 6" descr="Group with solid fill">
                <a:extLst>
                  <a:ext uri="{FF2B5EF4-FFF2-40B4-BE49-F238E27FC236}">
                    <a16:creationId xmlns:a16="http://schemas.microsoft.com/office/drawing/2014/main" id="{C8BEB8CD-2BC3-5E45-B840-086AC40C75C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01680" y="15528"/>
                <a:ext cx="2520000" cy="2520000"/>
              </a:xfrm>
              <a:prstGeom prst="rect">
                <a:avLst/>
              </a:prstGeom>
            </p:spPr>
          </p:pic>
          <p:pic>
            <p:nvPicPr>
              <p:cNvPr id="13" name="Graphic 12" descr="Group with solid fill">
                <a:extLst>
                  <a:ext uri="{FF2B5EF4-FFF2-40B4-BE49-F238E27FC236}">
                    <a16:creationId xmlns:a16="http://schemas.microsoft.com/office/drawing/2014/main" id="{384A8B36-5C22-E142-ADAF-03603C6099C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11378" y="15528"/>
                <a:ext cx="2520000" cy="2520000"/>
              </a:xfrm>
              <a:prstGeom prst="rect">
                <a:avLst/>
              </a:prstGeom>
            </p:spPr>
          </p:pic>
          <p:pic>
            <p:nvPicPr>
              <p:cNvPr id="16" name="Graphic 15" descr="Group with solid fill">
                <a:extLst>
                  <a:ext uri="{FF2B5EF4-FFF2-40B4-BE49-F238E27FC236}">
                    <a16:creationId xmlns:a16="http://schemas.microsoft.com/office/drawing/2014/main" id="{7A8E4F2A-8BE2-A145-80E5-B811AA5EFCF9}"/>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31853"/>
              <a:stretch/>
            </p:blipFill>
            <p:spPr>
              <a:xfrm>
                <a:off x="10474692" y="0"/>
                <a:ext cx="1717308" cy="2520000"/>
              </a:xfrm>
              <a:prstGeom prst="rect">
                <a:avLst/>
              </a:prstGeom>
            </p:spPr>
          </p:pic>
        </p:grpSp>
        <p:grpSp>
          <p:nvGrpSpPr>
            <p:cNvPr id="18" name="Group 17">
              <a:extLst>
                <a:ext uri="{FF2B5EF4-FFF2-40B4-BE49-F238E27FC236}">
                  <a16:creationId xmlns:a16="http://schemas.microsoft.com/office/drawing/2014/main" id="{90D0C2D8-D4C0-4146-96DD-BF70C0D48FD2}"/>
                </a:ext>
              </a:extLst>
            </p:cNvPr>
            <p:cNvGrpSpPr/>
            <p:nvPr/>
          </p:nvGrpSpPr>
          <p:grpSpPr>
            <a:xfrm>
              <a:off x="6126360" y="2064476"/>
              <a:ext cx="6090320" cy="2535528"/>
              <a:chOff x="6101680" y="0"/>
              <a:chExt cx="6090320" cy="2535528"/>
            </a:xfrm>
          </p:grpSpPr>
          <p:pic>
            <p:nvPicPr>
              <p:cNvPr id="20" name="Graphic 19" descr="Group with solid fill">
                <a:extLst>
                  <a:ext uri="{FF2B5EF4-FFF2-40B4-BE49-F238E27FC236}">
                    <a16:creationId xmlns:a16="http://schemas.microsoft.com/office/drawing/2014/main" id="{8A0E0684-65C9-B744-ABD8-94C7BE6716C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01680" y="15528"/>
                <a:ext cx="2520000" cy="2520000"/>
              </a:xfrm>
              <a:prstGeom prst="rect">
                <a:avLst/>
              </a:prstGeom>
            </p:spPr>
          </p:pic>
          <p:pic>
            <p:nvPicPr>
              <p:cNvPr id="21" name="Graphic 20" descr="Group with solid fill">
                <a:extLst>
                  <a:ext uri="{FF2B5EF4-FFF2-40B4-BE49-F238E27FC236}">
                    <a16:creationId xmlns:a16="http://schemas.microsoft.com/office/drawing/2014/main" id="{832F4CD5-7D41-D245-B938-4F733391D12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11378" y="15528"/>
                <a:ext cx="2520000" cy="2520000"/>
              </a:xfrm>
              <a:prstGeom prst="rect">
                <a:avLst/>
              </a:prstGeom>
            </p:spPr>
          </p:pic>
          <p:pic>
            <p:nvPicPr>
              <p:cNvPr id="22" name="Graphic 21" descr="Group with solid fill">
                <a:extLst>
                  <a:ext uri="{FF2B5EF4-FFF2-40B4-BE49-F238E27FC236}">
                    <a16:creationId xmlns:a16="http://schemas.microsoft.com/office/drawing/2014/main" id="{7E762279-24AC-3249-9A0C-8A3AC1B4B121}"/>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31853"/>
              <a:stretch/>
            </p:blipFill>
            <p:spPr>
              <a:xfrm>
                <a:off x="10474692" y="0"/>
                <a:ext cx="1717308" cy="2520000"/>
              </a:xfrm>
              <a:prstGeom prst="rect">
                <a:avLst/>
              </a:prstGeom>
            </p:spPr>
          </p:pic>
        </p:grpSp>
        <p:grpSp>
          <p:nvGrpSpPr>
            <p:cNvPr id="23" name="Group 22">
              <a:extLst>
                <a:ext uri="{FF2B5EF4-FFF2-40B4-BE49-F238E27FC236}">
                  <a16:creationId xmlns:a16="http://schemas.microsoft.com/office/drawing/2014/main" id="{63D099E6-51E6-5F49-B793-962C288E6007}"/>
                </a:ext>
              </a:extLst>
            </p:cNvPr>
            <p:cNvGrpSpPr/>
            <p:nvPr/>
          </p:nvGrpSpPr>
          <p:grpSpPr>
            <a:xfrm>
              <a:off x="6126360" y="3629776"/>
              <a:ext cx="6090320" cy="2535528"/>
              <a:chOff x="6101680" y="0"/>
              <a:chExt cx="6090320" cy="2535528"/>
            </a:xfrm>
          </p:grpSpPr>
          <p:pic>
            <p:nvPicPr>
              <p:cNvPr id="24" name="Graphic 23" descr="Group with solid fill">
                <a:extLst>
                  <a:ext uri="{FF2B5EF4-FFF2-40B4-BE49-F238E27FC236}">
                    <a16:creationId xmlns:a16="http://schemas.microsoft.com/office/drawing/2014/main" id="{59D1BBC3-9CDF-AC47-B14B-F76F3F8A185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01680" y="15528"/>
                <a:ext cx="2520000" cy="2520000"/>
              </a:xfrm>
              <a:prstGeom prst="rect">
                <a:avLst/>
              </a:prstGeom>
            </p:spPr>
          </p:pic>
          <p:pic>
            <p:nvPicPr>
              <p:cNvPr id="25" name="Graphic 24" descr="Group with solid fill">
                <a:extLst>
                  <a:ext uri="{FF2B5EF4-FFF2-40B4-BE49-F238E27FC236}">
                    <a16:creationId xmlns:a16="http://schemas.microsoft.com/office/drawing/2014/main" id="{05B63F80-184E-4F45-8445-E2841612C60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11378" y="15528"/>
                <a:ext cx="2520000" cy="2520000"/>
              </a:xfrm>
              <a:prstGeom prst="rect">
                <a:avLst/>
              </a:prstGeom>
            </p:spPr>
          </p:pic>
          <p:pic>
            <p:nvPicPr>
              <p:cNvPr id="26" name="Graphic 25" descr="Group with solid fill">
                <a:extLst>
                  <a:ext uri="{FF2B5EF4-FFF2-40B4-BE49-F238E27FC236}">
                    <a16:creationId xmlns:a16="http://schemas.microsoft.com/office/drawing/2014/main" id="{4460659C-E270-4A47-9F6B-3AFF3A69AE71}"/>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31853"/>
              <a:stretch/>
            </p:blipFill>
            <p:spPr>
              <a:xfrm>
                <a:off x="10474692" y="0"/>
                <a:ext cx="1717308" cy="2520000"/>
              </a:xfrm>
              <a:prstGeom prst="rect">
                <a:avLst/>
              </a:prstGeom>
            </p:spPr>
          </p:pic>
        </p:grpSp>
      </p:grpSp>
    </p:spTree>
    <p:custDataLst>
      <p:tags r:id="rId1"/>
    </p:custDataLst>
    <p:extLst>
      <p:ext uri="{BB962C8B-B14F-4D97-AF65-F5344CB8AC3E}">
        <p14:creationId xmlns:p14="http://schemas.microsoft.com/office/powerpoint/2010/main" val="2319875862"/>
      </p:ext>
    </p:extLst>
  </p:cSld>
  <p:clrMapOvr>
    <a:masterClrMapping/>
  </p:clrMapOvr>
  <mc:AlternateContent xmlns:mc="http://schemas.openxmlformats.org/markup-compatibility/2006" xmlns:p14="http://schemas.microsoft.com/office/powerpoint/2010/main">
    <mc:Choice Requires="p14">
      <p:transition spd="slow" p14:dur="2000" advTm="130684"/>
    </mc:Choice>
    <mc:Fallback xmlns="">
      <p:transition spd="slow" advTm="1306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86CE54A-05D1-F440-A3F1-96227F7238A5}"/>
              </a:ext>
            </a:extLst>
          </p:cNvPr>
          <p:cNvSpPr txBox="1"/>
          <p:nvPr/>
        </p:nvSpPr>
        <p:spPr>
          <a:xfrm>
            <a:off x="-1439" y="280200"/>
            <a:ext cx="4465670" cy="600164"/>
          </a:xfrm>
          <a:prstGeom prst="rect">
            <a:avLst/>
          </a:prstGeom>
          <a:noFill/>
        </p:spPr>
        <p:txBody>
          <a:bodyPr wrap="square" rtlCol="0">
            <a:spAutoFit/>
          </a:bodyPr>
          <a:lstStyle/>
          <a:p>
            <a:pPr algn="ctr"/>
            <a:r>
              <a:rPr lang="en-US" sz="3300" dirty="0"/>
              <a:t>Wages as a cost</a:t>
            </a:r>
          </a:p>
        </p:txBody>
      </p:sp>
      <p:pic>
        <p:nvPicPr>
          <p:cNvPr id="41" name="Graphic 40" descr="Factory outline">
            <a:extLst>
              <a:ext uri="{FF2B5EF4-FFF2-40B4-BE49-F238E27FC236}">
                <a16:creationId xmlns:a16="http://schemas.microsoft.com/office/drawing/2014/main" id="{9A9EEDD6-1CD4-8A47-BF70-5E85CB22B6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79552" y="2022507"/>
            <a:ext cx="1080000" cy="1080000"/>
          </a:xfrm>
          <a:prstGeom prst="rect">
            <a:avLst/>
          </a:prstGeom>
        </p:spPr>
      </p:pic>
      <p:pic>
        <p:nvPicPr>
          <p:cNvPr id="53" name="Graphic 52" descr="Man with solid fill">
            <a:extLst>
              <a:ext uri="{FF2B5EF4-FFF2-40B4-BE49-F238E27FC236}">
                <a16:creationId xmlns:a16="http://schemas.microsoft.com/office/drawing/2014/main" id="{0DE42A36-6DB0-E64C-9691-043C673678A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03960" y="4547405"/>
            <a:ext cx="685800" cy="685800"/>
          </a:xfrm>
          <a:prstGeom prst="rect">
            <a:avLst/>
          </a:prstGeom>
        </p:spPr>
      </p:pic>
      <p:pic>
        <p:nvPicPr>
          <p:cNvPr id="59" name="Graphic 58" descr="Woman outline">
            <a:extLst>
              <a:ext uri="{FF2B5EF4-FFF2-40B4-BE49-F238E27FC236}">
                <a16:creationId xmlns:a16="http://schemas.microsoft.com/office/drawing/2014/main" id="{AC0CE7C4-36AA-2B43-A62E-B8660D02DEF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84443" y="4547405"/>
            <a:ext cx="685800" cy="685800"/>
          </a:xfrm>
          <a:prstGeom prst="rect">
            <a:avLst/>
          </a:prstGeom>
        </p:spPr>
      </p:pic>
      <p:pic>
        <p:nvPicPr>
          <p:cNvPr id="42" name="Graphic 41" descr="Coins with solid fill">
            <a:extLst>
              <a:ext uri="{FF2B5EF4-FFF2-40B4-BE49-F238E27FC236}">
                <a16:creationId xmlns:a16="http://schemas.microsoft.com/office/drawing/2014/main" id="{83A28AD8-2BC7-C34F-9230-2FEC9F7B201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45027" y="4609572"/>
            <a:ext cx="685800" cy="685800"/>
          </a:xfrm>
          <a:prstGeom prst="rect">
            <a:avLst/>
          </a:prstGeom>
        </p:spPr>
      </p:pic>
      <p:grpSp>
        <p:nvGrpSpPr>
          <p:cNvPr id="21" name="Group 20">
            <a:extLst>
              <a:ext uri="{FF2B5EF4-FFF2-40B4-BE49-F238E27FC236}">
                <a16:creationId xmlns:a16="http://schemas.microsoft.com/office/drawing/2014/main" id="{0B16CFF0-5D34-0F43-A377-B17880D0A817}"/>
              </a:ext>
            </a:extLst>
          </p:cNvPr>
          <p:cNvGrpSpPr/>
          <p:nvPr/>
        </p:nvGrpSpPr>
        <p:grpSpPr>
          <a:xfrm>
            <a:off x="4343445" y="1625227"/>
            <a:ext cx="1080000" cy="1587749"/>
            <a:chOff x="3801709" y="1379624"/>
            <a:chExt cx="1440000" cy="2116998"/>
          </a:xfrm>
        </p:grpSpPr>
        <p:pic>
          <p:nvPicPr>
            <p:cNvPr id="3" name="Graphic 2" descr="Bar graph with downward trend with solid fill">
              <a:extLst>
                <a:ext uri="{FF2B5EF4-FFF2-40B4-BE49-F238E27FC236}">
                  <a16:creationId xmlns:a16="http://schemas.microsoft.com/office/drawing/2014/main" id="{93F9FC05-2CDC-9745-A610-15D75AF3B9C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801709" y="2056622"/>
              <a:ext cx="1440000" cy="1440000"/>
            </a:xfrm>
            <a:prstGeom prst="rect">
              <a:avLst/>
            </a:prstGeom>
          </p:spPr>
        </p:pic>
        <p:sp>
          <p:nvSpPr>
            <p:cNvPr id="10" name="TextBox 9">
              <a:extLst>
                <a:ext uri="{FF2B5EF4-FFF2-40B4-BE49-F238E27FC236}">
                  <a16:creationId xmlns:a16="http://schemas.microsoft.com/office/drawing/2014/main" id="{CA88AC41-0831-0747-83ED-0721BECC4D58}"/>
                </a:ext>
              </a:extLst>
            </p:cNvPr>
            <p:cNvSpPr txBox="1"/>
            <p:nvPr/>
          </p:nvSpPr>
          <p:spPr>
            <a:xfrm>
              <a:off x="3934794" y="1379624"/>
              <a:ext cx="1173831" cy="984885"/>
            </a:xfrm>
            <a:prstGeom prst="rect">
              <a:avLst/>
            </a:prstGeom>
            <a:noFill/>
          </p:spPr>
          <p:txBody>
            <a:bodyPr wrap="square" rtlCol="0">
              <a:spAutoFit/>
            </a:bodyPr>
            <a:lstStyle/>
            <a:p>
              <a:pPr algn="ctr"/>
              <a:r>
                <a:rPr lang="en-US" sz="2100" dirty="0"/>
                <a:t>Wages</a:t>
              </a:r>
            </a:p>
          </p:txBody>
        </p:sp>
      </p:grpSp>
      <p:grpSp>
        <p:nvGrpSpPr>
          <p:cNvPr id="24" name="Group 23">
            <a:extLst>
              <a:ext uri="{FF2B5EF4-FFF2-40B4-BE49-F238E27FC236}">
                <a16:creationId xmlns:a16="http://schemas.microsoft.com/office/drawing/2014/main" id="{302A2087-CF8B-6A4A-9AD9-E6B799FFD8FF}"/>
              </a:ext>
            </a:extLst>
          </p:cNvPr>
          <p:cNvGrpSpPr/>
          <p:nvPr/>
        </p:nvGrpSpPr>
        <p:grpSpPr>
          <a:xfrm>
            <a:off x="6359224" y="3968828"/>
            <a:ext cx="980188" cy="1326545"/>
            <a:chOff x="6489418" y="3829402"/>
            <a:chExt cx="1306917" cy="1768726"/>
          </a:xfrm>
        </p:grpSpPr>
        <p:pic>
          <p:nvPicPr>
            <p:cNvPr id="5" name="Graphic 4" descr="Coins with solid fill">
              <a:extLst>
                <a:ext uri="{FF2B5EF4-FFF2-40B4-BE49-F238E27FC236}">
                  <a16:creationId xmlns:a16="http://schemas.microsoft.com/office/drawing/2014/main" id="{C4444C4E-9C06-6342-941C-2563B06A811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89418" y="4683728"/>
              <a:ext cx="914400" cy="914400"/>
            </a:xfrm>
            <a:prstGeom prst="rect">
              <a:avLst/>
            </a:prstGeom>
          </p:spPr>
        </p:pic>
        <p:sp>
          <p:nvSpPr>
            <p:cNvPr id="141" name="TextBox 140">
              <a:extLst>
                <a:ext uri="{FF2B5EF4-FFF2-40B4-BE49-F238E27FC236}">
                  <a16:creationId xmlns:a16="http://schemas.microsoft.com/office/drawing/2014/main" id="{98265188-760F-3447-B8C5-22C9F059FF80}"/>
                </a:ext>
              </a:extLst>
            </p:cNvPr>
            <p:cNvSpPr txBox="1"/>
            <p:nvPr/>
          </p:nvSpPr>
          <p:spPr>
            <a:xfrm>
              <a:off x="6491285" y="3829402"/>
              <a:ext cx="1305050" cy="553997"/>
            </a:xfrm>
            <a:prstGeom prst="rect">
              <a:avLst/>
            </a:prstGeom>
            <a:noFill/>
          </p:spPr>
          <p:txBody>
            <a:bodyPr wrap="square" rtlCol="0">
              <a:spAutoFit/>
            </a:bodyPr>
            <a:lstStyle/>
            <a:p>
              <a:pPr algn="ctr"/>
              <a:r>
                <a:rPr lang="en-US" sz="2100" dirty="0"/>
                <a:t>Profits</a:t>
              </a:r>
            </a:p>
          </p:txBody>
        </p:sp>
      </p:grpSp>
      <p:grpSp>
        <p:nvGrpSpPr>
          <p:cNvPr id="25" name="Group 24">
            <a:extLst>
              <a:ext uri="{FF2B5EF4-FFF2-40B4-BE49-F238E27FC236}">
                <a16:creationId xmlns:a16="http://schemas.microsoft.com/office/drawing/2014/main" id="{60C082E2-5E3B-C647-A003-B42DD1B43F89}"/>
              </a:ext>
            </a:extLst>
          </p:cNvPr>
          <p:cNvGrpSpPr/>
          <p:nvPr/>
        </p:nvGrpSpPr>
        <p:grpSpPr>
          <a:xfrm>
            <a:off x="8927859" y="2672976"/>
            <a:ext cx="1636138" cy="1445047"/>
            <a:chOff x="9141507" y="2376590"/>
            <a:chExt cx="2181517" cy="1926729"/>
          </a:xfrm>
        </p:grpSpPr>
        <p:pic>
          <p:nvPicPr>
            <p:cNvPr id="7" name="Graphic 6" descr="{0} with solid fill">
              <a:extLst>
                <a:ext uri="{FF2B5EF4-FFF2-40B4-BE49-F238E27FC236}">
                  <a16:creationId xmlns:a16="http://schemas.microsoft.com/office/drawing/2014/main" id="{68518CF6-5850-9E49-9016-C6D37B9617B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173083" y="3388919"/>
              <a:ext cx="914400" cy="914400"/>
            </a:xfrm>
            <a:prstGeom prst="rect">
              <a:avLst/>
            </a:prstGeom>
          </p:spPr>
        </p:pic>
        <p:pic>
          <p:nvPicPr>
            <p:cNvPr id="9" name="Graphic 8" descr="Group of men with solid fill">
              <a:extLst>
                <a:ext uri="{FF2B5EF4-FFF2-40B4-BE49-F238E27FC236}">
                  <a16:creationId xmlns:a16="http://schemas.microsoft.com/office/drawing/2014/main" id="{D9AFA26A-8D3E-504F-9DE2-6E78B3E09EB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156769" y="3388919"/>
              <a:ext cx="914400" cy="914400"/>
            </a:xfrm>
            <a:prstGeom prst="rect">
              <a:avLst/>
            </a:prstGeom>
          </p:spPr>
        </p:pic>
        <p:sp>
          <p:nvSpPr>
            <p:cNvPr id="142" name="TextBox 141">
              <a:extLst>
                <a:ext uri="{FF2B5EF4-FFF2-40B4-BE49-F238E27FC236}">
                  <a16:creationId xmlns:a16="http://schemas.microsoft.com/office/drawing/2014/main" id="{65B8F781-C840-CC4D-9A34-DE5ADBD70FF4}"/>
                </a:ext>
              </a:extLst>
            </p:cNvPr>
            <p:cNvSpPr txBox="1"/>
            <p:nvPr/>
          </p:nvSpPr>
          <p:spPr>
            <a:xfrm>
              <a:off x="9141507" y="2376590"/>
              <a:ext cx="2181517" cy="553997"/>
            </a:xfrm>
            <a:prstGeom prst="rect">
              <a:avLst/>
            </a:prstGeom>
            <a:noFill/>
          </p:spPr>
          <p:txBody>
            <a:bodyPr wrap="square" rtlCol="0">
              <a:spAutoFit/>
            </a:bodyPr>
            <a:lstStyle/>
            <a:p>
              <a:pPr algn="ctr"/>
              <a:r>
                <a:rPr lang="en-US" sz="2100" dirty="0"/>
                <a:t>Employment</a:t>
              </a:r>
            </a:p>
          </p:txBody>
        </p:sp>
      </p:grpSp>
      <p:grpSp>
        <p:nvGrpSpPr>
          <p:cNvPr id="22" name="Group 21">
            <a:extLst>
              <a:ext uri="{FF2B5EF4-FFF2-40B4-BE49-F238E27FC236}">
                <a16:creationId xmlns:a16="http://schemas.microsoft.com/office/drawing/2014/main" id="{73F47269-43D3-4E48-8D92-00FAB34625E7}"/>
              </a:ext>
            </a:extLst>
          </p:cNvPr>
          <p:cNvGrpSpPr/>
          <p:nvPr/>
        </p:nvGrpSpPr>
        <p:grpSpPr>
          <a:xfrm>
            <a:off x="4343445" y="3968828"/>
            <a:ext cx="1080000" cy="1476396"/>
            <a:chOff x="3801709" y="3829402"/>
            <a:chExt cx="1440000" cy="1968528"/>
          </a:xfrm>
        </p:grpSpPr>
        <p:sp>
          <p:nvSpPr>
            <p:cNvPr id="140" name="TextBox 139">
              <a:extLst>
                <a:ext uri="{FF2B5EF4-FFF2-40B4-BE49-F238E27FC236}">
                  <a16:creationId xmlns:a16="http://schemas.microsoft.com/office/drawing/2014/main" id="{7F5BF904-BD60-3D48-B221-87990F3AB62F}"/>
                </a:ext>
              </a:extLst>
            </p:cNvPr>
            <p:cNvSpPr txBox="1"/>
            <p:nvPr/>
          </p:nvSpPr>
          <p:spPr>
            <a:xfrm>
              <a:off x="3920308" y="3829402"/>
              <a:ext cx="1173831" cy="553997"/>
            </a:xfrm>
            <a:prstGeom prst="rect">
              <a:avLst/>
            </a:prstGeom>
            <a:noFill/>
          </p:spPr>
          <p:txBody>
            <a:bodyPr wrap="square" rtlCol="0">
              <a:spAutoFit/>
            </a:bodyPr>
            <a:lstStyle/>
            <a:p>
              <a:pPr algn="ctr"/>
              <a:r>
                <a:rPr lang="en-US" sz="2100" dirty="0"/>
                <a:t>Costs</a:t>
              </a:r>
            </a:p>
          </p:txBody>
        </p:sp>
        <p:pic>
          <p:nvPicPr>
            <p:cNvPr id="147" name="Graphic 146" descr="Bar graph with downward trend with solid fill">
              <a:extLst>
                <a:ext uri="{FF2B5EF4-FFF2-40B4-BE49-F238E27FC236}">
                  <a16:creationId xmlns:a16="http://schemas.microsoft.com/office/drawing/2014/main" id="{9EAB6FD5-D348-C245-9BC3-6280BC46752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801709" y="4357930"/>
              <a:ext cx="1440000" cy="1440000"/>
            </a:xfrm>
            <a:prstGeom prst="rect">
              <a:avLst/>
            </a:prstGeom>
          </p:spPr>
        </p:pic>
      </p:grpSp>
      <p:grpSp>
        <p:nvGrpSpPr>
          <p:cNvPr id="23" name="Group 22">
            <a:extLst>
              <a:ext uri="{FF2B5EF4-FFF2-40B4-BE49-F238E27FC236}">
                <a16:creationId xmlns:a16="http://schemas.microsoft.com/office/drawing/2014/main" id="{A4C37B68-7676-964A-A5C4-C06732CFC89D}"/>
              </a:ext>
            </a:extLst>
          </p:cNvPr>
          <p:cNvGrpSpPr/>
          <p:nvPr/>
        </p:nvGrpSpPr>
        <p:grpSpPr>
          <a:xfrm>
            <a:off x="6359227" y="1629111"/>
            <a:ext cx="1080000" cy="1583865"/>
            <a:chOff x="6489418" y="1384802"/>
            <a:chExt cx="1440000" cy="2111820"/>
          </a:xfrm>
        </p:grpSpPr>
        <p:sp>
          <p:nvSpPr>
            <p:cNvPr id="139" name="TextBox 138">
              <a:extLst>
                <a:ext uri="{FF2B5EF4-FFF2-40B4-BE49-F238E27FC236}">
                  <a16:creationId xmlns:a16="http://schemas.microsoft.com/office/drawing/2014/main" id="{73476CF9-5CCA-A14E-88F4-206ADEE3E983}"/>
                </a:ext>
              </a:extLst>
            </p:cNvPr>
            <p:cNvSpPr txBox="1"/>
            <p:nvPr/>
          </p:nvSpPr>
          <p:spPr>
            <a:xfrm>
              <a:off x="6622503" y="1384802"/>
              <a:ext cx="1173831" cy="553997"/>
            </a:xfrm>
            <a:prstGeom prst="rect">
              <a:avLst/>
            </a:prstGeom>
            <a:noFill/>
          </p:spPr>
          <p:txBody>
            <a:bodyPr wrap="square" rtlCol="0">
              <a:spAutoFit/>
            </a:bodyPr>
            <a:lstStyle/>
            <a:p>
              <a:pPr algn="ctr"/>
              <a:r>
                <a:rPr lang="en-US" sz="2100" dirty="0"/>
                <a:t>Sales</a:t>
              </a:r>
            </a:p>
          </p:txBody>
        </p:sp>
        <p:grpSp>
          <p:nvGrpSpPr>
            <p:cNvPr id="20" name="Group 19">
              <a:extLst>
                <a:ext uri="{FF2B5EF4-FFF2-40B4-BE49-F238E27FC236}">
                  <a16:creationId xmlns:a16="http://schemas.microsoft.com/office/drawing/2014/main" id="{20E6E74C-97CD-D440-A927-3496D05CB74D}"/>
                </a:ext>
              </a:extLst>
            </p:cNvPr>
            <p:cNvGrpSpPr/>
            <p:nvPr/>
          </p:nvGrpSpPr>
          <p:grpSpPr>
            <a:xfrm>
              <a:off x="6489418" y="2056622"/>
              <a:ext cx="1440000" cy="1440000"/>
              <a:chOff x="9662492" y="4006776"/>
              <a:chExt cx="1440000" cy="1440000"/>
            </a:xfrm>
          </p:grpSpPr>
          <p:pic>
            <p:nvPicPr>
              <p:cNvPr id="18" name="Graphic 17" descr="Bar chart with solid fill">
                <a:extLst>
                  <a:ext uri="{FF2B5EF4-FFF2-40B4-BE49-F238E27FC236}">
                    <a16:creationId xmlns:a16="http://schemas.microsoft.com/office/drawing/2014/main" id="{F7931DEC-31D4-1049-8F13-26D31C7F825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662492" y="4006776"/>
                <a:ext cx="1440000" cy="1440000"/>
              </a:xfrm>
              <a:prstGeom prst="rect">
                <a:avLst/>
              </a:prstGeom>
            </p:spPr>
          </p:pic>
          <p:sp>
            <p:nvSpPr>
              <p:cNvPr id="19" name="Process 18">
                <a:extLst>
                  <a:ext uri="{FF2B5EF4-FFF2-40B4-BE49-F238E27FC236}">
                    <a16:creationId xmlns:a16="http://schemas.microsoft.com/office/drawing/2014/main" id="{EF8CE87C-E43B-B843-97C2-5E89A35288FC}"/>
                  </a:ext>
                </a:extLst>
              </p:cNvPr>
              <p:cNvSpPr/>
              <p:nvPr/>
            </p:nvSpPr>
            <p:spPr>
              <a:xfrm>
                <a:off x="10034162" y="4187180"/>
                <a:ext cx="862675" cy="60997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148" name="TextBox 147">
            <a:extLst>
              <a:ext uri="{FF2B5EF4-FFF2-40B4-BE49-F238E27FC236}">
                <a16:creationId xmlns:a16="http://schemas.microsoft.com/office/drawing/2014/main" id="{45AF7020-F3F3-694B-9DB5-419420E9692F}"/>
              </a:ext>
            </a:extLst>
          </p:cNvPr>
          <p:cNvSpPr txBox="1"/>
          <p:nvPr/>
        </p:nvSpPr>
        <p:spPr>
          <a:xfrm>
            <a:off x="1812611" y="1625226"/>
            <a:ext cx="1375297" cy="415498"/>
          </a:xfrm>
          <a:prstGeom prst="rect">
            <a:avLst/>
          </a:prstGeom>
          <a:noFill/>
        </p:spPr>
        <p:txBody>
          <a:bodyPr wrap="square" rtlCol="0">
            <a:spAutoFit/>
          </a:bodyPr>
          <a:lstStyle/>
          <a:p>
            <a:pPr algn="ctr"/>
            <a:r>
              <a:rPr lang="en-US" sz="2100" dirty="0"/>
              <a:t>Small Firm</a:t>
            </a:r>
          </a:p>
        </p:txBody>
      </p:sp>
      <p:sp>
        <p:nvSpPr>
          <p:cNvPr id="149" name="TextBox 148">
            <a:extLst>
              <a:ext uri="{FF2B5EF4-FFF2-40B4-BE49-F238E27FC236}">
                <a16:creationId xmlns:a16="http://schemas.microsoft.com/office/drawing/2014/main" id="{E1D12B30-9FBB-164D-B5E5-DF04498959FC}"/>
              </a:ext>
            </a:extLst>
          </p:cNvPr>
          <p:cNvSpPr txBox="1"/>
          <p:nvPr/>
        </p:nvSpPr>
        <p:spPr>
          <a:xfrm>
            <a:off x="1703512" y="3970036"/>
            <a:ext cx="1593493" cy="415498"/>
          </a:xfrm>
          <a:prstGeom prst="rect">
            <a:avLst/>
          </a:prstGeom>
          <a:noFill/>
        </p:spPr>
        <p:txBody>
          <a:bodyPr wrap="square" rtlCol="0">
            <a:spAutoFit/>
          </a:bodyPr>
          <a:lstStyle/>
          <a:p>
            <a:pPr algn="ctr"/>
            <a:r>
              <a:rPr lang="en-US" sz="2100" dirty="0"/>
              <a:t>Few Workers</a:t>
            </a:r>
          </a:p>
        </p:txBody>
      </p:sp>
    </p:spTree>
    <p:custDataLst>
      <p:tags r:id="rId1"/>
    </p:custDataLst>
    <p:extLst>
      <p:ext uri="{BB962C8B-B14F-4D97-AF65-F5344CB8AC3E}">
        <p14:creationId xmlns:p14="http://schemas.microsoft.com/office/powerpoint/2010/main" val="104706100"/>
      </p:ext>
    </p:extLst>
  </p:cSld>
  <p:clrMapOvr>
    <a:masterClrMapping/>
  </p:clrMapOvr>
  <mc:AlternateContent xmlns:mc="http://schemas.openxmlformats.org/markup-compatibility/2006" xmlns:p14="http://schemas.microsoft.com/office/powerpoint/2010/main">
    <mc:Choice Requires="p14">
      <p:transition spd="slow" p14:dur="2000" advTm="85698"/>
    </mc:Choice>
    <mc:Fallback xmlns="">
      <p:transition spd="slow" advTm="856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 name="TextBox 147">
            <a:extLst>
              <a:ext uri="{FF2B5EF4-FFF2-40B4-BE49-F238E27FC236}">
                <a16:creationId xmlns:a16="http://schemas.microsoft.com/office/drawing/2014/main" id="{45AF7020-F3F3-694B-9DB5-419420E9692F}"/>
              </a:ext>
            </a:extLst>
          </p:cNvPr>
          <p:cNvSpPr txBox="1"/>
          <p:nvPr/>
        </p:nvSpPr>
        <p:spPr>
          <a:xfrm>
            <a:off x="551384" y="406150"/>
            <a:ext cx="1375297" cy="415498"/>
          </a:xfrm>
          <a:prstGeom prst="rect">
            <a:avLst/>
          </a:prstGeom>
          <a:noFill/>
        </p:spPr>
        <p:txBody>
          <a:bodyPr wrap="square" rtlCol="0">
            <a:spAutoFit/>
          </a:bodyPr>
          <a:lstStyle/>
          <a:p>
            <a:pPr algn="ctr"/>
            <a:r>
              <a:rPr lang="en-US" sz="2100" dirty="0"/>
              <a:t>All Firms</a:t>
            </a:r>
          </a:p>
        </p:txBody>
      </p:sp>
      <p:sp>
        <p:nvSpPr>
          <p:cNvPr id="149" name="TextBox 148">
            <a:extLst>
              <a:ext uri="{FF2B5EF4-FFF2-40B4-BE49-F238E27FC236}">
                <a16:creationId xmlns:a16="http://schemas.microsoft.com/office/drawing/2014/main" id="{E1D12B30-9FBB-164D-B5E5-DF04498959FC}"/>
              </a:ext>
            </a:extLst>
          </p:cNvPr>
          <p:cNvSpPr txBox="1"/>
          <p:nvPr/>
        </p:nvSpPr>
        <p:spPr>
          <a:xfrm>
            <a:off x="7028318" y="406150"/>
            <a:ext cx="1593493" cy="415498"/>
          </a:xfrm>
          <a:prstGeom prst="rect">
            <a:avLst/>
          </a:prstGeom>
          <a:noFill/>
        </p:spPr>
        <p:txBody>
          <a:bodyPr wrap="square" rtlCol="0">
            <a:spAutoFit/>
          </a:bodyPr>
          <a:lstStyle/>
          <a:p>
            <a:pPr algn="ctr"/>
            <a:r>
              <a:rPr lang="en-US" sz="2100" dirty="0"/>
              <a:t>All Workers</a:t>
            </a:r>
          </a:p>
        </p:txBody>
      </p:sp>
      <p:grpSp>
        <p:nvGrpSpPr>
          <p:cNvPr id="12" name="Group 11">
            <a:extLst>
              <a:ext uri="{FF2B5EF4-FFF2-40B4-BE49-F238E27FC236}">
                <a16:creationId xmlns:a16="http://schemas.microsoft.com/office/drawing/2014/main" id="{ECD087C3-74DD-3F44-9747-103B93DCB99A}"/>
              </a:ext>
            </a:extLst>
          </p:cNvPr>
          <p:cNvGrpSpPr/>
          <p:nvPr/>
        </p:nvGrpSpPr>
        <p:grpSpPr>
          <a:xfrm>
            <a:off x="7029926" y="1578873"/>
            <a:ext cx="4353566" cy="4286123"/>
            <a:chOff x="6053073" y="927884"/>
            <a:chExt cx="5804755" cy="5714830"/>
          </a:xfrm>
        </p:grpSpPr>
        <p:grpSp>
          <p:nvGrpSpPr>
            <p:cNvPr id="11" name="Group 10">
              <a:extLst>
                <a:ext uri="{FF2B5EF4-FFF2-40B4-BE49-F238E27FC236}">
                  <a16:creationId xmlns:a16="http://schemas.microsoft.com/office/drawing/2014/main" id="{7D223142-3274-F541-943C-0E5325279175}"/>
                </a:ext>
              </a:extLst>
            </p:cNvPr>
            <p:cNvGrpSpPr/>
            <p:nvPr/>
          </p:nvGrpSpPr>
          <p:grpSpPr>
            <a:xfrm>
              <a:off x="6222158" y="927884"/>
              <a:ext cx="5635670" cy="1440000"/>
              <a:chOff x="6222158" y="927884"/>
              <a:chExt cx="5635670" cy="1440000"/>
            </a:xfrm>
          </p:grpSpPr>
          <p:pic>
            <p:nvPicPr>
              <p:cNvPr id="4" name="Graphic 3" descr="Group of people with solid fill">
                <a:extLst>
                  <a:ext uri="{FF2B5EF4-FFF2-40B4-BE49-F238E27FC236}">
                    <a16:creationId xmlns:a16="http://schemas.microsoft.com/office/drawing/2014/main" id="{6AB5B9D0-6853-C141-99A6-2D2ABF7264D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22158" y="927884"/>
                <a:ext cx="1440000" cy="1440000"/>
              </a:xfrm>
              <a:prstGeom prst="rect">
                <a:avLst/>
              </a:prstGeom>
            </p:spPr>
          </p:pic>
          <p:pic>
            <p:nvPicPr>
              <p:cNvPr id="64" name="Graphic 63" descr="Group of people with solid fill">
                <a:extLst>
                  <a:ext uri="{FF2B5EF4-FFF2-40B4-BE49-F238E27FC236}">
                    <a16:creationId xmlns:a16="http://schemas.microsoft.com/office/drawing/2014/main" id="{BAE3E5D1-FFF1-DD40-954A-45C362C0CD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62158" y="927884"/>
                <a:ext cx="1440000" cy="1440000"/>
              </a:xfrm>
              <a:prstGeom prst="rect">
                <a:avLst/>
              </a:prstGeom>
            </p:spPr>
          </p:pic>
          <p:pic>
            <p:nvPicPr>
              <p:cNvPr id="69" name="Graphic 68" descr="Group of people with solid fill">
                <a:extLst>
                  <a:ext uri="{FF2B5EF4-FFF2-40B4-BE49-F238E27FC236}">
                    <a16:creationId xmlns:a16="http://schemas.microsoft.com/office/drawing/2014/main" id="{C8A2BC05-7A11-BB4B-B3EF-B3B5766B60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39993" y="927884"/>
                <a:ext cx="1440000" cy="1440000"/>
              </a:xfrm>
              <a:prstGeom prst="rect">
                <a:avLst/>
              </a:prstGeom>
            </p:spPr>
          </p:pic>
          <p:pic>
            <p:nvPicPr>
              <p:cNvPr id="70" name="Graphic 69" descr="Group of people with solid fill">
                <a:extLst>
                  <a:ext uri="{FF2B5EF4-FFF2-40B4-BE49-F238E27FC236}">
                    <a16:creationId xmlns:a16="http://schemas.microsoft.com/office/drawing/2014/main" id="{C63B75E3-C9C9-B74C-9578-3A971AF4FC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17828" y="927884"/>
                <a:ext cx="1440000" cy="1440000"/>
              </a:xfrm>
              <a:prstGeom prst="rect">
                <a:avLst/>
              </a:prstGeom>
            </p:spPr>
          </p:pic>
        </p:grpSp>
        <p:grpSp>
          <p:nvGrpSpPr>
            <p:cNvPr id="71" name="Group 70">
              <a:extLst>
                <a:ext uri="{FF2B5EF4-FFF2-40B4-BE49-F238E27FC236}">
                  <a16:creationId xmlns:a16="http://schemas.microsoft.com/office/drawing/2014/main" id="{FC614A99-0A1E-C94D-B163-77CF50C23417}"/>
                </a:ext>
              </a:extLst>
            </p:cNvPr>
            <p:cNvGrpSpPr/>
            <p:nvPr/>
          </p:nvGrpSpPr>
          <p:grpSpPr>
            <a:xfrm>
              <a:off x="6222158" y="2365154"/>
              <a:ext cx="5635670" cy="1440000"/>
              <a:chOff x="6222158" y="927884"/>
              <a:chExt cx="5635670" cy="1440000"/>
            </a:xfrm>
          </p:grpSpPr>
          <p:pic>
            <p:nvPicPr>
              <p:cNvPr id="72" name="Graphic 71" descr="Group of people with solid fill">
                <a:extLst>
                  <a:ext uri="{FF2B5EF4-FFF2-40B4-BE49-F238E27FC236}">
                    <a16:creationId xmlns:a16="http://schemas.microsoft.com/office/drawing/2014/main" id="{6F43526F-215E-E643-97F0-81D0ACDC54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22158" y="927884"/>
                <a:ext cx="1440000" cy="1440000"/>
              </a:xfrm>
              <a:prstGeom prst="rect">
                <a:avLst/>
              </a:prstGeom>
            </p:spPr>
          </p:pic>
          <p:pic>
            <p:nvPicPr>
              <p:cNvPr id="73" name="Graphic 72" descr="Group of people with solid fill">
                <a:extLst>
                  <a:ext uri="{FF2B5EF4-FFF2-40B4-BE49-F238E27FC236}">
                    <a16:creationId xmlns:a16="http://schemas.microsoft.com/office/drawing/2014/main" id="{1DF510F9-26E6-FD4A-8887-36CA087185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62158" y="927884"/>
                <a:ext cx="1440000" cy="1440000"/>
              </a:xfrm>
              <a:prstGeom prst="rect">
                <a:avLst/>
              </a:prstGeom>
            </p:spPr>
          </p:pic>
          <p:pic>
            <p:nvPicPr>
              <p:cNvPr id="74" name="Graphic 73" descr="Group of people with solid fill">
                <a:extLst>
                  <a:ext uri="{FF2B5EF4-FFF2-40B4-BE49-F238E27FC236}">
                    <a16:creationId xmlns:a16="http://schemas.microsoft.com/office/drawing/2014/main" id="{B9FF8A01-6683-F345-B066-9FBF82B95D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39993" y="927884"/>
                <a:ext cx="1440000" cy="1440000"/>
              </a:xfrm>
              <a:prstGeom prst="rect">
                <a:avLst/>
              </a:prstGeom>
            </p:spPr>
          </p:pic>
          <p:pic>
            <p:nvPicPr>
              <p:cNvPr id="75" name="Graphic 74" descr="Group of people with solid fill">
                <a:extLst>
                  <a:ext uri="{FF2B5EF4-FFF2-40B4-BE49-F238E27FC236}">
                    <a16:creationId xmlns:a16="http://schemas.microsoft.com/office/drawing/2014/main" id="{4A414371-D225-A84D-B6F3-9C23D8A49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17828" y="927884"/>
                <a:ext cx="1440000" cy="1440000"/>
              </a:xfrm>
              <a:prstGeom prst="rect">
                <a:avLst/>
              </a:prstGeom>
            </p:spPr>
          </p:pic>
        </p:grpSp>
        <p:grpSp>
          <p:nvGrpSpPr>
            <p:cNvPr id="76" name="Group 75">
              <a:extLst>
                <a:ext uri="{FF2B5EF4-FFF2-40B4-BE49-F238E27FC236}">
                  <a16:creationId xmlns:a16="http://schemas.microsoft.com/office/drawing/2014/main" id="{713F451D-02A2-9842-B850-1651B633411B}"/>
                </a:ext>
              </a:extLst>
            </p:cNvPr>
            <p:cNvGrpSpPr/>
            <p:nvPr/>
          </p:nvGrpSpPr>
          <p:grpSpPr>
            <a:xfrm>
              <a:off x="6115238" y="3783934"/>
              <a:ext cx="5635670" cy="1440000"/>
              <a:chOff x="6222158" y="927884"/>
              <a:chExt cx="5635670" cy="1440000"/>
            </a:xfrm>
          </p:grpSpPr>
          <p:pic>
            <p:nvPicPr>
              <p:cNvPr id="77" name="Graphic 76" descr="Group of people with solid fill">
                <a:extLst>
                  <a:ext uri="{FF2B5EF4-FFF2-40B4-BE49-F238E27FC236}">
                    <a16:creationId xmlns:a16="http://schemas.microsoft.com/office/drawing/2014/main" id="{B5A120DB-51ED-2A4B-BD05-10368DFD15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22158" y="927884"/>
                <a:ext cx="1440000" cy="1440000"/>
              </a:xfrm>
              <a:prstGeom prst="rect">
                <a:avLst/>
              </a:prstGeom>
            </p:spPr>
          </p:pic>
          <p:pic>
            <p:nvPicPr>
              <p:cNvPr id="78" name="Graphic 77" descr="Group of people with solid fill">
                <a:extLst>
                  <a:ext uri="{FF2B5EF4-FFF2-40B4-BE49-F238E27FC236}">
                    <a16:creationId xmlns:a16="http://schemas.microsoft.com/office/drawing/2014/main" id="{DFD1215B-0EFC-3F42-ABC0-3EC51823CD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62158" y="927884"/>
                <a:ext cx="1440000" cy="1440000"/>
              </a:xfrm>
              <a:prstGeom prst="rect">
                <a:avLst/>
              </a:prstGeom>
            </p:spPr>
          </p:pic>
          <p:pic>
            <p:nvPicPr>
              <p:cNvPr id="79" name="Graphic 78" descr="Group of people with solid fill">
                <a:extLst>
                  <a:ext uri="{FF2B5EF4-FFF2-40B4-BE49-F238E27FC236}">
                    <a16:creationId xmlns:a16="http://schemas.microsoft.com/office/drawing/2014/main" id="{49038E12-4E46-F04C-98E4-FAFC841A40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39993" y="927884"/>
                <a:ext cx="1440000" cy="1440000"/>
              </a:xfrm>
              <a:prstGeom prst="rect">
                <a:avLst/>
              </a:prstGeom>
            </p:spPr>
          </p:pic>
          <p:pic>
            <p:nvPicPr>
              <p:cNvPr id="80" name="Graphic 79" descr="Group of people with solid fill">
                <a:extLst>
                  <a:ext uri="{FF2B5EF4-FFF2-40B4-BE49-F238E27FC236}">
                    <a16:creationId xmlns:a16="http://schemas.microsoft.com/office/drawing/2014/main" id="{E207E0DC-DE28-B14C-BE9D-7B480C2331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17828" y="927884"/>
                <a:ext cx="1440000" cy="1440000"/>
              </a:xfrm>
              <a:prstGeom prst="rect">
                <a:avLst/>
              </a:prstGeom>
            </p:spPr>
          </p:pic>
        </p:grpSp>
        <p:grpSp>
          <p:nvGrpSpPr>
            <p:cNvPr id="81" name="Group 80">
              <a:extLst>
                <a:ext uri="{FF2B5EF4-FFF2-40B4-BE49-F238E27FC236}">
                  <a16:creationId xmlns:a16="http://schemas.microsoft.com/office/drawing/2014/main" id="{816F5B2F-185D-5648-9EAB-CADD184E132F}"/>
                </a:ext>
              </a:extLst>
            </p:cNvPr>
            <p:cNvGrpSpPr/>
            <p:nvPr/>
          </p:nvGrpSpPr>
          <p:grpSpPr>
            <a:xfrm>
              <a:off x="6053073" y="5202714"/>
              <a:ext cx="5635670" cy="1440000"/>
              <a:chOff x="6222158" y="927884"/>
              <a:chExt cx="5635670" cy="1440000"/>
            </a:xfrm>
          </p:grpSpPr>
          <p:pic>
            <p:nvPicPr>
              <p:cNvPr id="82" name="Graphic 81" descr="Group of people with solid fill">
                <a:extLst>
                  <a:ext uri="{FF2B5EF4-FFF2-40B4-BE49-F238E27FC236}">
                    <a16:creationId xmlns:a16="http://schemas.microsoft.com/office/drawing/2014/main" id="{3981B47E-55A8-2C4D-A0BC-94AF10B74B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22158" y="927884"/>
                <a:ext cx="1440000" cy="1440000"/>
              </a:xfrm>
              <a:prstGeom prst="rect">
                <a:avLst/>
              </a:prstGeom>
            </p:spPr>
          </p:pic>
          <p:pic>
            <p:nvPicPr>
              <p:cNvPr id="83" name="Graphic 82" descr="Group of people with solid fill">
                <a:extLst>
                  <a:ext uri="{FF2B5EF4-FFF2-40B4-BE49-F238E27FC236}">
                    <a16:creationId xmlns:a16="http://schemas.microsoft.com/office/drawing/2014/main" id="{F84B4F65-AAD6-5F47-9B81-2B3AD5166D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62158" y="927884"/>
                <a:ext cx="1440000" cy="1440000"/>
              </a:xfrm>
              <a:prstGeom prst="rect">
                <a:avLst/>
              </a:prstGeom>
            </p:spPr>
          </p:pic>
          <p:pic>
            <p:nvPicPr>
              <p:cNvPr id="84" name="Graphic 83" descr="Group of people with solid fill">
                <a:extLst>
                  <a:ext uri="{FF2B5EF4-FFF2-40B4-BE49-F238E27FC236}">
                    <a16:creationId xmlns:a16="http://schemas.microsoft.com/office/drawing/2014/main" id="{D571792F-98B7-394D-B91A-FD70AE2449F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39993" y="927884"/>
                <a:ext cx="1440000" cy="1440000"/>
              </a:xfrm>
              <a:prstGeom prst="rect">
                <a:avLst/>
              </a:prstGeom>
            </p:spPr>
          </p:pic>
          <p:pic>
            <p:nvPicPr>
              <p:cNvPr id="85" name="Graphic 84" descr="Group of people with solid fill">
                <a:extLst>
                  <a:ext uri="{FF2B5EF4-FFF2-40B4-BE49-F238E27FC236}">
                    <a16:creationId xmlns:a16="http://schemas.microsoft.com/office/drawing/2014/main" id="{522C6BCB-00DB-B145-AA87-8532F2AF5C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17828" y="927884"/>
                <a:ext cx="1440000" cy="1440000"/>
              </a:xfrm>
              <a:prstGeom prst="rect">
                <a:avLst/>
              </a:prstGeom>
            </p:spPr>
          </p:pic>
        </p:grpSp>
      </p:grpSp>
      <p:pic>
        <p:nvPicPr>
          <p:cNvPr id="86" name="Picture 85">
            <a:extLst>
              <a:ext uri="{FF2B5EF4-FFF2-40B4-BE49-F238E27FC236}">
                <a16:creationId xmlns:a16="http://schemas.microsoft.com/office/drawing/2014/main" id="{B57D7289-9ECC-634E-A7CE-8FC26FF336B2}"/>
              </a:ext>
            </a:extLst>
          </p:cNvPr>
          <p:cNvPicPr>
            <a:picLocks noChangeAspect="1"/>
          </p:cNvPicPr>
          <p:nvPr/>
        </p:nvPicPr>
        <p:blipFill>
          <a:blip r:embed="rId6"/>
          <a:stretch>
            <a:fillRect/>
          </a:stretch>
        </p:blipFill>
        <p:spPr>
          <a:xfrm>
            <a:off x="808508" y="1406493"/>
            <a:ext cx="4343400" cy="4352925"/>
          </a:xfrm>
          <a:prstGeom prst="rect">
            <a:avLst/>
          </a:prstGeom>
        </p:spPr>
      </p:pic>
    </p:spTree>
    <p:custDataLst>
      <p:tags r:id="rId1"/>
    </p:custDataLst>
    <p:extLst>
      <p:ext uri="{BB962C8B-B14F-4D97-AF65-F5344CB8AC3E}">
        <p14:creationId xmlns:p14="http://schemas.microsoft.com/office/powerpoint/2010/main" val="2922015694"/>
      </p:ext>
    </p:extLst>
  </p:cSld>
  <p:clrMapOvr>
    <a:masterClrMapping/>
  </p:clrMapOvr>
  <mc:AlternateContent xmlns:mc="http://schemas.openxmlformats.org/markup-compatibility/2006" xmlns:p14="http://schemas.microsoft.com/office/powerpoint/2010/main">
    <mc:Choice Requires="p14">
      <p:transition spd="slow" p14:dur="2000" advTm="53446"/>
    </mc:Choice>
    <mc:Fallback xmlns="">
      <p:transition spd="slow" advTm="534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8"/>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86"/>
                                        </p:tgtEl>
                                        <p:attrNameLst>
                                          <p:attrName>style.visibility</p:attrName>
                                        </p:attrNameLst>
                                      </p:cBhvr>
                                      <p:to>
                                        <p:strVal val="visible"/>
                                      </p:to>
                                    </p:set>
                                    <p:animEffect transition="in" filter="dissolve">
                                      <p:cBhvr>
                                        <p:cTn id="9" dur="500"/>
                                        <p:tgtEl>
                                          <p:spTgt spid="8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49"/>
                                        </p:tgtEl>
                                        <p:attrNameLst>
                                          <p:attrName>style.visibility</p:attrName>
                                        </p:attrNameLst>
                                      </p:cBhvr>
                                      <p:to>
                                        <p:strVal val="visible"/>
                                      </p:to>
                                    </p:set>
                                  </p:childTnLst>
                                </p:cTn>
                              </p:par>
                              <p:par>
                                <p:cTn id="14" presetID="9"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P spid="14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86CE54A-05D1-F440-A3F1-96227F7238A5}"/>
              </a:ext>
            </a:extLst>
          </p:cNvPr>
          <p:cNvSpPr txBox="1"/>
          <p:nvPr/>
        </p:nvSpPr>
        <p:spPr>
          <a:xfrm>
            <a:off x="191344" y="442719"/>
            <a:ext cx="4465670" cy="600164"/>
          </a:xfrm>
          <a:prstGeom prst="rect">
            <a:avLst/>
          </a:prstGeom>
          <a:noFill/>
        </p:spPr>
        <p:txBody>
          <a:bodyPr wrap="square" rtlCol="0">
            <a:spAutoFit/>
          </a:bodyPr>
          <a:lstStyle/>
          <a:p>
            <a:pPr algn="ctr"/>
            <a:r>
              <a:rPr lang="en-US" sz="3300" dirty="0"/>
              <a:t>Wages as an income</a:t>
            </a:r>
          </a:p>
        </p:txBody>
      </p:sp>
      <p:grpSp>
        <p:nvGrpSpPr>
          <p:cNvPr id="21" name="Group 20">
            <a:extLst>
              <a:ext uri="{FF2B5EF4-FFF2-40B4-BE49-F238E27FC236}">
                <a16:creationId xmlns:a16="http://schemas.microsoft.com/office/drawing/2014/main" id="{0B16CFF0-5D34-0F43-A377-B17880D0A817}"/>
              </a:ext>
            </a:extLst>
          </p:cNvPr>
          <p:cNvGrpSpPr/>
          <p:nvPr/>
        </p:nvGrpSpPr>
        <p:grpSpPr>
          <a:xfrm>
            <a:off x="3744737" y="1484785"/>
            <a:ext cx="1080000" cy="1587749"/>
            <a:chOff x="3801709" y="1379624"/>
            <a:chExt cx="1440000" cy="2116998"/>
          </a:xfrm>
        </p:grpSpPr>
        <p:pic>
          <p:nvPicPr>
            <p:cNvPr id="3" name="Graphic 2" descr="Bar graph with downward trend with solid fill">
              <a:extLst>
                <a:ext uri="{FF2B5EF4-FFF2-40B4-BE49-F238E27FC236}">
                  <a16:creationId xmlns:a16="http://schemas.microsoft.com/office/drawing/2014/main" id="{93F9FC05-2CDC-9745-A610-15D75AF3B9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1709" y="2056622"/>
              <a:ext cx="1440000" cy="1440000"/>
            </a:xfrm>
            <a:prstGeom prst="rect">
              <a:avLst/>
            </a:prstGeom>
          </p:spPr>
        </p:pic>
        <p:sp>
          <p:nvSpPr>
            <p:cNvPr id="10" name="TextBox 9">
              <a:extLst>
                <a:ext uri="{FF2B5EF4-FFF2-40B4-BE49-F238E27FC236}">
                  <a16:creationId xmlns:a16="http://schemas.microsoft.com/office/drawing/2014/main" id="{CA88AC41-0831-0747-83ED-0721BECC4D58}"/>
                </a:ext>
              </a:extLst>
            </p:cNvPr>
            <p:cNvSpPr txBox="1"/>
            <p:nvPr/>
          </p:nvSpPr>
          <p:spPr>
            <a:xfrm>
              <a:off x="3934794" y="1379624"/>
              <a:ext cx="1173831" cy="984885"/>
            </a:xfrm>
            <a:prstGeom prst="rect">
              <a:avLst/>
            </a:prstGeom>
            <a:noFill/>
          </p:spPr>
          <p:txBody>
            <a:bodyPr wrap="square" rtlCol="0">
              <a:spAutoFit/>
            </a:bodyPr>
            <a:lstStyle/>
            <a:p>
              <a:pPr algn="ctr"/>
              <a:r>
                <a:rPr lang="en-US" sz="2100" dirty="0"/>
                <a:t>Wages</a:t>
              </a:r>
            </a:p>
          </p:txBody>
        </p:sp>
      </p:grpSp>
      <p:sp>
        <p:nvSpPr>
          <p:cNvPr id="142" name="TextBox 141">
            <a:extLst>
              <a:ext uri="{FF2B5EF4-FFF2-40B4-BE49-F238E27FC236}">
                <a16:creationId xmlns:a16="http://schemas.microsoft.com/office/drawing/2014/main" id="{65B8F781-C840-CC4D-9A34-DE5ADBD70FF4}"/>
              </a:ext>
            </a:extLst>
          </p:cNvPr>
          <p:cNvSpPr txBox="1"/>
          <p:nvPr/>
        </p:nvSpPr>
        <p:spPr>
          <a:xfrm>
            <a:off x="8313281" y="1491638"/>
            <a:ext cx="1810101" cy="415498"/>
          </a:xfrm>
          <a:prstGeom prst="rect">
            <a:avLst/>
          </a:prstGeom>
          <a:noFill/>
        </p:spPr>
        <p:txBody>
          <a:bodyPr wrap="square" rtlCol="0">
            <a:spAutoFit/>
          </a:bodyPr>
          <a:lstStyle/>
          <a:p>
            <a:pPr algn="ctr"/>
            <a:r>
              <a:rPr lang="en-US" sz="2100" dirty="0"/>
              <a:t>Employment</a:t>
            </a:r>
          </a:p>
        </p:txBody>
      </p:sp>
      <p:grpSp>
        <p:nvGrpSpPr>
          <p:cNvPr id="22" name="Group 21">
            <a:extLst>
              <a:ext uri="{FF2B5EF4-FFF2-40B4-BE49-F238E27FC236}">
                <a16:creationId xmlns:a16="http://schemas.microsoft.com/office/drawing/2014/main" id="{73F47269-43D3-4E48-8D92-00FAB34625E7}"/>
              </a:ext>
            </a:extLst>
          </p:cNvPr>
          <p:cNvGrpSpPr/>
          <p:nvPr/>
        </p:nvGrpSpPr>
        <p:grpSpPr>
          <a:xfrm>
            <a:off x="3804168" y="3680084"/>
            <a:ext cx="1080000" cy="1575871"/>
            <a:chOff x="3801709" y="3696769"/>
            <a:chExt cx="1440000" cy="2101161"/>
          </a:xfrm>
        </p:grpSpPr>
        <p:sp>
          <p:nvSpPr>
            <p:cNvPr id="140" name="TextBox 139">
              <a:extLst>
                <a:ext uri="{FF2B5EF4-FFF2-40B4-BE49-F238E27FC236}">
                  <a16:creationId xmlns:a16="http://schemas.microsoft.com/office/drawing/2014/main" id="{7F5BF904-BD60-3D48-B221-87990F3AB62F}"/>
                </a:ext>
              </a:extLst>
            </p:cNvPr>
            <p:cNvSpPr txBox="1"/>
            <p:nvPr/>
          </p:nvSpPr>
          <p:spPr>
            <a:xfrm>
              <a:off x="3934793" y="3696769"/>
              <a:ext cx="1173831" cy="553997"/>
            </a:xfrm>
            <a:prstGeom prst="rect">
              <a:avLst/>
            </a:prstGeom>
            <a:noFill/>
          </p:spPr>
          <p:txBody>
            <a:bodyPr wrap="square" rtlCol="0">
              <a:spAutoFit/>
            </a:bodyPr>
            <a:lstStyle/>
            <a:p>
              <a:pPr algn="ctr"/>
              <a:r>
                <a:rPr lang="en-US" sz="2100" dirty="0"/>
                <a:t>Costs</a:t>
              </a:r>
            </a:p>
          </p:txBody>
        </p:sp>
        <p:pic>
          <p:nvPicPr>
            <p:cNvPr id="147" name="Graphic 146" descr="Bar graph with downward trend with solid fill">
              <a:extLst>
                <a:ext uri="{FF2B5EF4-FFF2-40B4-BE49-F238E27FC236}">
                  <a16:creationId xmlns:a16="http://schemas.microsoft.com/office/drawing/2014/main" id="{9EAB6FD5-D348-C245-9BC3-6280BC4675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1709" y="4357930"/>
              <a:ext cx="1440000" cy="1440000"/>
            </a:xfrm>
            <a:prstGeom prst="rect">
              <a:avLst/>
            </a:prstGeom>
          </p:spPr>
        </p:pic>
      </p:grpSp>
      <p:sp>
        <p:nvSpPr>
          <p:cNvPr id="139" name="TextBox 138">
            <a:extLst>
              <a:ext uri="{FF2B5EF4-FFF2-40B4-BE49-F238E27FC236}">
                <a16:creationId xmlns:a16="http://schemas.microsoft.com/office/drawing/2014/main" id="{73476CF9-5CCA-A14E-88F4-206ADEE3E983}"/>
              </a:ext>
            </a:extLst>
          </p:cNvPr>
          <p:cNvSpPr txBox="1"/>
          <p:nvPr/>
        </p:nvSpPr>
        <p:spPr>
          <a:xfrm>
            <a:off x="5860334" y="1488667"/>
            <a:ext cx="880373" cy="415498"/>
          </a:xfrm>
          <a:prstGeom prst="rect">
            <a:avLst/>
          </a:prstGeom>
          <a:noFill/>
        </p:spPr>
        <p:txBody>
          <a:bodyPr wrap="square" rtlCol="0">
            <a:spAutoFit/>
          </a:bodyPr>
          <a:lstStyle/>
          <a:p>
            <a:pPr algn="ctr"/>
            <a:r>
              <a:rPr lang="en-US" sz="2100" dirty="0"/>
              <a:t>Sales</a:t>
            </a:r>
          </a:p>
        </p:txBody>
      </p:sp>
      <p:sp>
        <p:nvSpPr>
          <p:cNvPr id="148" name="TextBox 147">
            <a:extLst>
              <a:ext uri="{FF2B5EF4-FFF2-40B4-BE49-F238E27FC236}">
                <a16:creationId xmlns:a16="http://schemas.microsoft.com/office/drawing/2014/main" id="{45AF7020-F3F3-694B-9DB5-419420E9692F}"/>
              </a:ext>
            </a:extLst>
          </p:cNvPr>
          <p:cNvSpPr txBox="1"/>
          <p:nvPr/>
        </p:nvSpPr>
        <p:spPr>
          <a:xfrm>
            <a:off x="1213903" y="1484784"/>
            <a:ext cx="1375297" cy="415498"/>
          </a:xfrm>
          <a:prstGeom prst="rect">
            <a:avLst/>
          </a:prstGeom>
          <a:noFill/>
        </p:spPr>
        <p:txBody>
          <a:bodyPr wrap="square" rtlCol="0">
            <a:spAutoFit/>
          </a:bodyPr>
          <a:lstStyle/>
          <a:p>
            <a:pPr algn="ctr"/>
            <a:r>
              <a:rPr lang="en-US" sz="2100" dirty="0"/>
              <a:t>All Firms</a:t>
            </a:r>
          </a:p>
        </p:txBody>
      </p:sp>
      <p:sp>
        <p:nvSpPr>
          <p:cNvPr id="149" name="TextBox 148">
            <a:extLst>
              <a:ext uri="{FF2B5EF4-FFF2-40B4-BE49-F238E27FC236}">
                <a16:creationId xmlns:a16="http://schemas.microsoft.com/office/drawing/2014/main" id="{E1D12B30-9FBB-164D-B5E5-DF04498959FC}"/>
              </a:ext>
            </a:extLst>
          </p:cNvPr>
          <p:cNvSpPr txBox="1"/>
          <p:nvPr/>
        </p:nvSpPr>
        <p:spPr>
          <a:xfrm>
            <a:off x="1199289" y="3680083"/>
            <a:ext cx="1593493" cy="415498"/>
          </a:xfrm>
          <a:prstGeom prst="rect">
            <a:avLst/>
          </a:prstGeom>
          <a:noFill/>
        </p:spPr>
        <p:txBody>
          <a:bodyPr wrap="square" rtlCol="0">
            <a:spAutoFit/>
          </a:bodyPr>
          <a:lstStyle/>
          <a:p>
            <a:pPr algn="ctr"/>
            <a:r>
              <a:rPr lang="en-US" sz="2100" dirty="0"/>
              <a:t>All Workers</a:t>
            </a:r>
          </a:p>
        </p:txBody>
      </p:sp>
      <p:pic>
        <p:nvPicPr>
          <p:cNvPr id="4" name="Graphic 3" descr="Group of people with solid fill">
            <a:extLst>
              <a:ext uri="{FF2B5EF4-FFF2-40B4-BE49-F238E27FC236}">
                <a16:creationId xmlns:a16="http://schemas.microsoft.com/office/drawing/2014/main" id="{6AB5B9D0-6853-C141-99A6-2D2ABF7264D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09857" y="4175954"/>
            <a:ext cx="1080000" cy="1080000"/>
          </a:xfrm>
          <a:prstGeom prst="rect">
            <a:avLst/>
          </a:prstGeom>
        </p:spPr>
      </p:pic>
      <p:pic>
        <p:nvPicPr>
          <p:cNvPr id="8" name="Graphic 7" descr="Downward trend graph with solid fill">
            <a:extLst>
              <a:ext uri="{FF2B5EF4-FFF2-40B4-BE49-F238E27FC236}">
                <a16:creationId xmlns:a16="http://schemas.microsoft.com/office/drawing/2014/main" id="{524BE0FA-2B1B-4543-82DF-7DD3EBC1CA0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36080" y="1992533"/>
            <a:ext cx="1080000" cy="1080000"/>
          </a:xfrm>
          <a:prstGeom prst="rect">
            <a:avLst/>
          </a:prstGeom>
        </p:spPr>
      </p:pic>
      <p:pic>
        <p:nvPicPr>
          <p:cNvPr id="63" name="Graphic 62" descr="Group of people with solid fill">
            <a:extLst>
              <a:ext uri="{FF2B5EF4-FFF2-40B4-BE49-F238E27FC236}">
                <a16:creationId xmlns:a16="http://schemas.microsoft.com/office/drawing/2014/main" id="{3D72F502-4364-5049-8F72-12B4387A1A1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54122" y="1988995"/>
            <a:ext cx="1080000" cy="1080000"/>
          </a:xfrm>
          <a:prstGeom prst="rect">
            <a:avLst/>
          </a:prstGeom>
        </p:spPr>
      </p:pic>
      <p:grpSp>
        <p:nvGrpSpPr>
          <p:cNvPr id="23" name="Group 22">
            <a:extLst>
              <a:ext uri="{FF2B5EF4-FFF2-40B4-BE49-F238E27FC236}">
                <a16:creationId xmlns:a16="http://schemas.microsoft.com/office/drawing/2014/main" id="{0F0BA857-EEBA-694E-999E-7C4606AA0C74}"/>
              </a:ext>
            </a:extLst>
          </p:cNvPr>
          <p:cNvGrpSpPr/>
          <p:nvPr/>
        </p:nvGrpSpPr>
        <p:grpSpPr>
          <a:xfrm>
            <a:off x="5916107" y="3680083"/>
            <a:ext cx="1376715" cy="1437440"/>
            <a:chOff x="6496210" y="3666733"/>
            <a:chExt cx="1835620" cy="1916586"/>
          </a:xfrm>
        </p:grpSpPr>
        <p:sp>
          <p:nvSpPr>
            <p:cNvPr id="141" name="TextBox 140">
              <a:extLst>
                <a:ext uri="{FF2B5EF4-FFF2-40B4-BE49-F238E27FC236}">
                  <a16:creationId xmlns:a16="http://schemas.microsoft.com/office/drawing/2014/main" id="{98265188-760F-3447-B8C5-22C9F059FF80}"/>
                </a:ext>
              </a:extLst>
            </p:cNvPr>
            <p:cNvSpPr txBox="1"/>
            <p:nvPr/>
          </p:nvSpPr>
          <p:spPr>
            <a:xfrm>
              <a:off x="6496210" y="3666733"/>
              <a:ext cx="1440000" cy="553997"/>
            </a:xfrm>
            <a:prstGeom prst="rect">
              <a:avLst/>
            </a:prstGeom>
            <a:noFill/>
          </p:spPr>
          <p:txBody>
            <a:bodyPr wrap="square" rtlCol="0">
              <a:spAutoFit/>
            </a:bodyPr>
            <a:lstStyle/>
            <a:p>
              <a:pPr algn="ctr"/>
              <a:r>
                <a:rPr lang="en-US" sz="2100" dirty="0"/>
                <a:t>Profits</a:t>
              </a:r>
            </a:p>
          </p:txBody>
        </p:sp>
        <p:grpSp>
          <p:nvGrpSpPr>
            <p:cNvPr id="12" name="Group 11">
              <a:extLst>
                <a:ext uri="{FF2B5EF4-FFF2-40B4-BE49-F238E27FC236}">
                  <a16:creationId xmlns:a16="http://schemas.microsoft.com/office/drawing/2014/main" id="{564458AE-6781-0B43-9509-46BAC7612BA4}"/>
                </a:ext>
              </a:extLst>
            </p:cNvPr>
            <p:cNvGrpSpPr/>
            <p:nvPr/>
          </p:nvGrpSpPr>
          <p:grpSpPr>
            <a:xfrm>
              <a:off x="6503030" y="4653691"/>
              <a:ext cx="1828800" cy="929628"/>
              <a:chOff x="6503030" y="4653691"/>
              <a:chExt cx="1828800" cy="929628"/>
            </a:xfrm>
          </p:grpSpPr>
          <p:pic>
            <p:nvPicPr>
              <p:cNvPr id="5" name="Graphic 4" descr="Coins with solid fill">
                <a:extLst>
                  <a:ext uri="{FF2B5EF4-FFF2-40B4-BE49-F238E27FC236}">
                    <a16:creationId xmlns:a16="http://schemas.microsoft.com/office/drawing/2014/main" id="{C4444C4E-9C06-6342-941C-2563B06A811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03030" y="4653691"/>
                <a:ext cx="914400" cy="914400"/>
              </a:xfrm>
              <a:prstGeom prst="rect">
                <a:avLst/>
              </a:prstGeom>
            </p:spPr>
          </p:pic>
          <p:pic>
            <p:nvPicPr>
              <p:cNvPr id="66" name="Graphic 65" descr="Coins with solid fill">
                <a:extLst>
                  <a:ext uri="{FF2B5EF4-FFF2-40B4-BE49-F238E27FC236}">
                    <a16:creationId xmlns:a16="http://schemas.microsoft.com/office/drawing/2014/main" id="{DB19133C-7935-2841-809E-5EE50259E5B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17430" y="4668919"/>
                <a:ext cx="914400" cy="914400"/>
              </a:xfrm>
              <a:prstGeom prst="rect">
                <a:avLst/>
              </a:prstGeom>
            </p:spPr>
          </p:pic>
        </p:grpSp>
      </p:grpSp>
      <p:pic>
        <p:nvPicPr>
          <p:cNvPr id="25" name="Picture 24">
            <a:extLst>
              <a:ext uri="{FF2B5EF4-FFF2-40B4-BE49-F238E27FC236}">
                <a16:creationId xmlns:a16="http://schemas.microsoft.com/office/drawing/2014/main" id="{C62A9B30-DE4B-2643-80A2-344590AC861E}"/>
              </a:ext>
            </a:extLst>
          </p:cNvPr>
          <p:cNvPicPr>
            <a:picLocks/>
          </p:cNvPicPr>
          <p:nvPr/>
        </p:nvPicPr>
        <p:blipFill>
          <a:blip r:embed="rId12"/>
          <a:stretch>
            <a:fillRect/>
          </a:stretch>
        </p:blipFill>
        <p:spPr>
          <a:xfrm>
            <a:off x="1361549" y="1992533"/>
            <a:ext cx="1080000" cy="1080000"/>
          </a:xfrm>
          <a:prstGeom prst="rect">
            <a:avLst/>
          </a:prstGeom>
        </p:spPr>
      </p:pic>
      <p:sp>
        <p:nvSpPr>
          <p:cNvPr id="9" name="TextBox 8">
            <a:extLst>
              <a:ext uri="{FF2B5EF4-FFF2-40B4-BE49-F238E27FC236}">
                <a16:creationId xmlns:a16="http://schemas.microsoft.com/office/drawing/2014/main" id="{2DEA82A1-A4D7-A24D-B796-5944D9703511}"/>
              </a:ext>
            </a:extLst>
          </p:cNvPr>
          <p:cNvSpPr txBox="1"/>
          <p:nvPr/>
        </p:nvSpPr>
        <p:spPr>
          <a:xfrm>
            <a:off x="8244438" y="3677594"/>
            <a:ext cx="1924697" cy="415498"/>
          </a:xfrm>
          <a:prstGeom prst="rect">
            <a:avLst/>
          </a:prstGeom>
          <a:noFill/>
        </p:spPr>
        <p:txBody>
          <a:bodyPr wrap="square" rtlCol="0">
            <a:spAutoFit/>
          </a:bodyPr>
          <a:lstStyle/>
          <a:p>
            <a:r>
              <a:rPr lang="en-US" sz="2100" dirty="0"/>
              <a:t>Unemployment</a:t>
            </a:r>
          </a:p>
        </p:txBody>
      </p:sp>
      <p:sp>
        <p:nvSpPr>
          <p:cNvPr id="11" name="Process 10">
            <a:extLst>
              <a:ext uri="{FF2B5EF4-FFF2-40B4-BE49-F238E27FC236}">
                <a16:creationId xmlns:a16="http://schemas.microsoft.com/office/drawing/2014/main" id="{CAA43827-5910-EB45-A0B3-9AA4EC27150A}"/>
              </a:ext>
            </a:extLst>
          </p:cNvPr>
          <p:cNvSpPr/>
          <p:nvPr/>
        </p:nvSpPr>
        <p:spPr>
          <a:xfrm>
            <a:off x="6607022" y="4475136"/>
            <a:ext cx="778170" cy="59858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0" name="Graphic 39" descr="Group of people with solid fill">
            <a:extLst>
              <a:ext uri="{FF2B5EF4-FFF2-40B4-BE49-F238E27FC236}">
                <a16:creationId xmlns:a16="http://schemas.microsoft.com/office/drawing/2014/main" id="{8D1DBBA4-D190-DE45-BFB6-117EF19E631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78332" y="4099189"/>
            <a:ext cx="1080000" cy="1080000"/>
          </a:xfrm>
          <a:prstGeom prst="rect">
            <a:avLst/>
          </a:prstGeom>
        </p:spPr>
      </p:pic>
      <p:sp>
        <p:nvSpPr>
          <p:cNvPr id="42" name="Process 41">
            <a:extLst>
              <a:ext uri="{FF2B5EF4-FFF2-40B4-BE49-F238E27FC236}">
                <a16:creationId xmlns:a16="http://schemas.microsoft.com/office/drawing/2014/main" id="{205A9985-0DF4-3B47-A729-40AF22B8493D}"/>
              </a:ext>
            </a:extLst>
          </p:cNvPr>
          <p:cNvSpPr/>
          <p:nvPr/>
        </p:nvSpPr>
        <p:spPr>
          <a:xfrm>
            <a:off x="8654122" y="2684911"/>
            <a:ext cx="1026114" cy="409811"/>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Process 48">
            <a:extLst>
              <a:ext uri="{FF2B5EF4-FFF2-40B4-BE49-F238E27FC236}">
                <a16:creationId xmlns:a16="http://schemas.microsoft.com/office/drawing/2014/main" id="{F4D68382-C58F-3E49-AF04-58B23A68ED58}"/>
              </a:ext>
            </a:extLst>
          </p:cNvPr>
          <p:cNvSpPr/>
          <p:nvPr/>
        </p:nvSpPr>
        <p:spPr>
          <a:xfrm>
            <a:off x="8732218" y="4477561"/>
            <a:ext cx="1026114" cy="717061"/>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1" name="Graphic 50" descr="Group of people with solid fill">
            <a:extLst>
              <a:ext uri="{FF2B5EF4-FFF2-40B4-BE49-F238E27FC236}">
                <a16:creationId xmlns:a16="http://schemas.microsoft.com/office/drawing/2014/main" id="{35CBDE08-99D9-4342-B72A-DBAEA8FE148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78332" y="4104255"/>
            <a:ext cx="1080000" cy="1080000"/>
          </a:xfrm>
          <a:prstGeom prst="rect">
            <a:avLst/>
          </a:prstGeom>
        </p:spPr>
      </p:pic>
      <p:pic>
        <p:nvPicPr>
          <p:cNvPr id="56" name="Picture 55">
            <a:extLst>
              <a:ext uri="{FF2B5EF4-FFF2-40B4-BE49-F238E27FC236}">
                <a16:creationId xmlns:a16="http://schemas.microsoft.com/office/drawing/2014/main" id="{B75F07E7-E15B-7D49-921B-577E45D93A22}"/>
              </a:ext>
            </a:extLst>
          </p:cNvPr>
          <p:cNvPicPr>
            <a:picLocks noChangeAspect="1"/>
          </p:cNvPicPr>
          <p:nvPr/>
        </p:nvPicPr>
        <p:blipFill>
          <a:blip r:embed="rId13"/>
          <a:stretch>
            <a:fillRect/>
          </a:stretch>
        </p:blipFill>
        <p:spPr>
          <a:xfrm>
            <a:off x="8678332" y="4477559"/>
            <a:ext cx="1080000" cy="333392"/>
          </a:xfrm>
          <a:prstGeom prst="rect">
            <a:avLst/>
          </a:prstGeom>
        </p:spPr>
      </p:pic>
      <p:sp>
        <p:nvSpPr>
          <p:cNvPr id="57" name="Process 56">
            <a:extLst>
              <a:ext uri="{FF2B5EF4-FFF2-40B4-BE49-F238E27FC236}">
                <a16:creationId xmlns:a16="http://schemas.microsoft.com/office/drawing/2014/main" id="{EC75D7CA-6645-3147-AC4A-58F7E356DCF6}"/>
              </a:ext>
            </a:extLst>
          </p:cNvPr>
          <p:cNvSpPr/>
          <p:nvPr/>
        </p:nvSpPr>
        <p:spPr>
          <a:xfrm>
            <a:off x="8644915" y="2371788"/>
            <a:ext cx="1026114" cy="409811"/>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3296418637"/>
      </p:ext>
    </p:extLst>
  </p:cSld>
  <p:clrMapOvr>
    <a:masterClrMapping/>
  </p:clrMapOvr>
  <mc:AlternateContent xmlns:mc="http://schemas.openxmlformats.org/markup-compatibility/2006" xmlns:p14="http://schemas.microsoft.com/office/powerpoint/2010/main">
    <mc:Choice Requires="p14">
      <p:transition spd="slow" p14:dur="2000" advTm="97892"/>
    </mc:Choice>
    <mc:Fallback xmlns="">
      <p:transition spd="slow" advTm="978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9"/>
                                        </p:tgtEl>
                                        <p:attrNameLst>
                                          <p:attrName>style.visibility</p:attrName>
                                        </p:attrNameLst>
                                      </p:cBhvr>
                                      <p:to>
                                        <p:strVal val="visible"/>
                                      </p:to>
                                    </p:set>
                                    <p:animEffect transition="in" filter="dissolve">
                                      <p:cBhvr>
                                        <p:cTn id="17" dur="500"/>
                                        <p:tgtEl>
                                          <p:spTgt spid="139"/>
                                        </p:tgtEl>
                                      </p:cBhvr>
                                    </p:animEffect>
                                  </p:childTnLst>
                                </p:cTn>
                              </p:par>
                              <p:par>
                                <p:cTn id="18" presetID="9"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p:bldP spid="11" grpId="0" animBg="1"/>
      <p:bldP spid="42" grpId="0" animBg="1"/>
      <p:bldP spid="5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1728000"/>
            <a:ext cx="5450157" cy="903631"/>
          </a:xfrm>
        </p:spPr>
        <p:txBody>
          <a:bodyPr/>
          <a:lstStyle/>
          <a:p>
            <a:r>
              <a:rPr lang="en-US" dirty="0"/>
              <a:t>Thinking in a Macro Way</a:t>
            </a:r>
          </a:p>
        </p:txBody>
      </p:sp>
    </p:spTree>
    <p:extLst>
      <p:ext uri="{BB962C8B-B14F-4D97-AF65-F5344CB8AC3E}">
        <p14:creationId xmlns:p14="http://schemas.microsoft.com/office/powerpoint/2010/main" val="1545984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40001" y="1728000"/>
            <a:ext cx="6996160" cy="903631"/>
          </a:xfrm>
        </p:spPr>
        <p:txBody>
          <a:bodyPr/>
          <a:lstStyle/>
          <a:p>
            <a:r>
              <a:rPr lang="en-US" dirty="0"/>
              <a:t>What should theory be able to explain?</a:t>
            </a:r>
          </a:p>
        </p:txBody>
      </p:sp>
    </p:spTree>
    <p:extLst>
      <p:ext uri="{BB962C8B-B14F-4D97-AF65-F5344CB8AC3E}">
        <p14:creationId xmlns:p14="http://schemas.microsoft.com/office/powerpoint/2010/main" val="3473704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Real GDP growth </a:t>
            </a:r>
            <a:r>
              <a:rPr lang="mr-IN" dirty="0"/>
              <a:t>–</a:t>
            </a:r>
            <a:r>
              <a:rPr lang="en-GB" dirty="0"/>
              <a:t> downward trend</a:t>
            </a:r>
          </a:p>
        </p:txBody>
      </p:sp>
      <p:pic>
        <p:nvPicPr>
          <p:cNvPr id="6" name="Picture 5"/>
          <p:cNvPicPr>
            <a:picLocks noChangeAspect="1"/>
          </p:cNvPicPr>
          <p:nvPr/>
        </p:nvPicPr>
        <p:blipFill>
          <a:blip r:embed="rId2"/>
          <a:stretch>
            <a:fillRect/>
          </a:stretch>
        </p:blipFill>
        <p:spPr>
          <a:xfrm>
            <a:off x="1582644" y="1790700"/>
            <a:ext cx="9026712" cy="3276600"/>
          </a:xfrm>
          <a:prstGeom prst="rect">
            <a:avLst/>
          </a:prstGeom>
        </p:spPr>
      </p:pic>
    </p:spTree>
    <p:extLst>
      <p:ext uri="{BB962C8B-B14F-4D97-AF65-F5344CB8AC3E}">
        <p14:creationId xmlns:p14="http://schemas.microsoft.com/office/powerpoint/2010/main" val="1831181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F9B0B9-FAC2-D94D-B240-853BE9A10BFC}"/>
              </a:ext>
            </a:extLst>
          </p:cNvPr>
          <p:cNvPicPr>
            <a:picLocks noChangeAspect="1"/>
          </p:cNvPicPr>
          <p:nvPr/>
        </p:nvPicPr>
        <p:blipFill>
          <a:blip r:embed="rId2"/>
          <a:stretch>
            <a:fillRect/>
          </a:stretch>
        </p:blipFill>
        <p:spPr>
          <a:xfrm>
            <a:off x="1524000" y="0"/>
            <a:ext cx="6401434" cy="6858000"/>
          </a:xfrm>
          <a:prstGeom prst="rect">
            <a:avLst/>
          </a:prstGeom>
        </p:spPr>
      </p:pic>
      <p:sp>
        <p:nvSpPr>
          <p:cNvPr id="7" name="TextBox 6">
            <a:extLst>
              <a:ext uri="{FF2B5EF4-FFF2-40B4-BE49-F238E27FC236}">
                <a16:creationId xmlns:a16="http://schemas.microsoft.com/office/drawing/2014/main" id="{B8CEB9A8-4A03-1447-837C-FD49A5E744BF}"/>
              </a:ext>
            </a:extLst>
          </p:cNvPr>
          <p:cNvSpPr txBox="1"/>
          <p:nvPr/>
        </p:nvSpPr>
        <p:spPr>
          <a:xfrm>
            <a:off x="8040216" y="188640"/>
            <a:ext cx="2448272" cy="2308324"/>
          </a:xfrm>
          <a:prstGeom prst="rect">
            <a:avLst/>
          </a:prstGeom>
          <a:noFill/>
        </p:spPr>
        <p:txBody>
          <a:bodyPr wrap="square" rtlCol="0">
            <a:spAutoFit/>
          </a:bodyPr>
          <a:lstStyle/>
          <a:p>
            <a:r>
              <a:rPr lang="en-AU" dirty="0"/>
              <a:t>Unemployment rates</a:t>
            </a:r>
          </a:p>
          <a:p>
            <a:endParaRPr lang="en-AU" dirty="0"/>
          </a:p>
          <a:p>
            <a:pPr marL="285750" indent="-285750">
              <a:buFont typeface="Wingdings" pitchFamily="2" charset="2"/>
              <a:buChar char="§"/>
            </a:pPr>
            <a:r>
              <a:rPr lang="en-AU" dirty="0"/>
              <a:t>Generally trending upwards.</a:t>
            </a:r>
          </a:p>
          <a:p>
            <a:pPr marL="285750" indent="-285750">
              <a:buFont typeface="Wingdings" pitchFamily="2" charset="2"/>
              <a:buChar char="§"/>
            </a:pPr>
            <a:r>
              <a:rPr lang="en-AU" dirty="0"/>
              <a:t>Recent declines.</a:t>
            </a:r>
          </a:p>
          <a:p>
            <a:pPr marL="285750" indent="-285750">
              <a:buFont typeface="Wingdings" pitchFamily="2" charset="2"/>
              <a:buChar char="§"/>
            </a:pPr>
            <a:r>
              <a:rPr lang="en-AU" dirty="0"/>
              <a:t>Eurozone nations higher levels.</a:t>
            </a:r>
          </a:p>
          <a:p>
            <a:endParaRPr lang="en-AU" dirty="0"/>
          </a:p>
        </p:txBody>
      </p:sp>
    </p:spTree>
    <p:extLst>
      <p:ext uri="{BB962C8B-B14F-4D97-AF65-F5344CB8AC3E}">
        <p14:creationId xmlns:p14="http://schemas.microsoft.com/office/powerpoint/2010/main" val="548957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Real wages and productivity </a:t>
            </a:r>
            <a:r>
              <a:rPr lang="mr-IN" dirty="0"/>
              <a:t>–</a:t>
            </a:r>
            <a:r>
              <a:rPr lang="en-GB" dirty="0"/>
              <a:t> divergence</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991544" y="1052736"/>
            <a:ext cx="7560840" cy="5256584"/>
          </a:xfrm>
          <a:prstGeom prst="rect">
            <a:avLst/>
          </a:prstGeom>
          <a:noFill/>
        </p:spPr>
      </p:pic>
      <p:cxnSp>
        <p:nvCxnSpPr>
          <p:cNvPr id="3" name="Straight Connector 2">
            <a:extLst>
              <a:ext uri="{FF2B5EF4-FFF2-40B4-BE49-F238E27FC236}">
                <a16:creationId xmlns:a16="http://schemas.microsoft.com/office/drawing/2014/main" id="{0735E6F8-EDE1-7641-B5C9-92A0899B1297}"/>
              </a:ext>
            </a:extLst>
          </p:cNvPr>
          <p:cNvCxnSpPr/>
          <p:nvPr/>
        </p:nvCxnSpPr>
        <p:spPr>
          <a:xfrm flipV="1">
            <a:off x="9325502" y="1817026"/>
            <a:ext cx="864096" cy="216024"/>
          </a:xfrm>
          <a:prstGeom prst="line">
            <a:avLst/>
          </a:prstGeom>
          <a:ln w="63500">
            <a:solidFill>
              <a:schemeClr val="accent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371DF0B-133B-E544-AC22-3CC3629D6976}"/>
              </a:ext>
            </a:extLst>
          </p:cNvPr>
          <p:cNvCxnSpPr>
            <a:cxnSpLocks/>
          </p:cNvCxnSpPr>
          <p:nvPr/>
        </p:nvCxnSpPr>
        <p:spPr>
          <a:xfrm flipV="1">
            <a:off x="9349187" y="3618570"/>
            <a:ext cx="1020016" cy="62458"/>
          </a:xfrm>
          <a:prstGeom prst="line">
            <a:avLst/>
          </a:prstGeom>
          <a:ln w="635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995CE50-9BB2-2C44-B1E0-3F0BA64C5C10}"/>
              </a:ext>
            </a:extLst>
          </p:cNvPr>
          <p:cNvSpPr txBox="1"/>
          <p:nvPr/>
        </p:nvSpPr>
        <p:spPr>
          <a:xfrm>
            <a:off x="9892676" y="5517232"/>
            <a:ext cx="684076" cy="307777"/>
          </a:xfrm>
          <a:prstGeom prst="rect">
            <a:avLst/>
          </a:prstGeom>
          <a:noFill/>
        </p:spPr>
        <p:txBody>
          <a:bodyPr wrap="square" rtlCol="0">
            <a:spAutoFit/>
          </a:bodyPr>
          <a:lstStyle/>
          <a:p>
            <a:r>
              <a:rPr lang="en-AU" sz="1400" dirty="0"/>
              <a:t>2020</a:t>
            </a:r>
          </a:p>
        </p:txBody>
      </p:sp>
    </p:spTree>
    <p:extLst>
      <p:ext uri="{BB962C8B-B14F-4D97-AF65-F5344CB8AC3E}">
        <p14:creationId xmlns:p14="http://schemas.microsoft.com/office/powerpoint/2010/main" val="479658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DF3008-0556-E845-843A-0D2F979501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368" y="548680"/>
            <a:ext cx="4363687" cy="5908079"/>
          </a:xfrm>
          <a:prstGeom prst="rect">
            <a:avLst/>
          </a:prstGeom>
        </p:spPr>
      </p:pic>
      <p:sp>
        <p:nvSpPr>
          <p:cNvPr id="2" name="TextBox 1">
            <a:extLst>
              <a:ext uri="{FF2B5EF4-FFF2-40B4-BE49-F238E27FC236}">
                <a16:creationId xmlns:a16="http://schemas.microsoft.com/office/drawing/2014/main" id="{0C7397C2-4EF3-A849-AB86-A661E023EAD7}"/>
              </a:ext>
            </a:extLst>
          </p:cNvPr>
          <p:cNvSpPr txBox="1"/>
          <p:nvPr/>
        </p:nvSpPr>
        <p:spPr>
          <a:xfrm>
            <a:off x="6744072" y="548680"/>
            <a:ext cx="2952328" cy="523220"/>
          </a:xfrm>
          <a:prstGeom prst="rect">
            <a:avLst/>
          </a:prstGeom>
          <a:noFill/>
        </p:spPr>
        <p:txBody>
          <a:bodyPr wrap="square" rtlCol="0">
            <a:spAutoFit/>
          </a:bodyPr>
          <a:lstStyle/>
          <a:p>
            <a:r>
              <a:rPr lang="en-AU" sz="2800" dirty="0"/>
              <a:t>Chapters 1 to 3</a:t>
            </a:r>
          </a:p>
        </p:txBody>
      </p:sp>
    </p:spTree>
    <p:extLst>
      <p:ext uri="{BB962C8B-B14F-4D97-AF65-F5344CB8AC3E}">
        <p14:creationId xmlns:p14="http://schemas.microsoft.com/office/powerpoint/2010/main" val="2090773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7FE34-1C98-FC44-8F29-6193C11713E8}"/>
              </a:ext>
            </a:extLst>
          </p:cNvPr>
          <p:cNvSpPr>
            <a:spLocks noGrp="1"/>
          </p:cNvSpPr>
          <p:nvPr>
            <p:ph type="title"/>
          </p:nvPr>
        </p:nvSpPr>
        <p:spPr/>
        <p:txBody>
          <a:bodyPr/>
          <a:lstStyle/>
          <a:p>
            <a:r>
              <a:rPr lang="en-US" dirty="0"/>
              <a:t>US – Real wages and productivity</a:t>
            </a:r>
          </a:p>
        </p:txBody>
      </p:sp>
      <p:pic>
        <p:nvPicPr>
          <p:cNvPr id="4" name="Picture 3">
            <a:extLst>
              <a:ext uri="{FF2B5EF4-FFF2-40B4-BE49-F238E27FC236}">
                <a16:creationId xmlns:a16="http://schemas.microsoft.com/office/drawing/2014/main" id="{44818EC1-DFAD-A648-852F-AECD1FFF0D3E}"/>
              </a:ext>
            </a:extLst>
          </p:cNvPr>
          <p:cNvPicPr>
            <a:picLocks noChangeAspect="1"/>
          </p:cNvPicPr>
          <p:nvPr/>
        </p:nvPicPr>
        <p:blipFill>
          <a:blip r:embed="rId2"/>
          <a:stretch>
            <a:fillRect/>
          </a:stretch>
        </p:blipFill>
        <p:spPr>
          <a:xfrm>
            <a:off x="2095500" y="1268760"/>
            <a:ext cx="8001000" cy="4889500"/>
          </a:xfrm>
          <a:prstGeom prst="rect">
            <a:avLst/>
          </a:prstGeom>
        </p:spPr>
      </p:pic>
    </p:spTree>
    <p:extLst>
      <p:ext uri="{BB962C8B-B14F-4D97-AF65-F5344CB8AC3E}">
        <p14:creationId xmlns:p14="http://schemas.microsoft.com/office/powerpoint/2010/main" val="1459285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Household debt to disposable income - rising</a:t>
            </a:r>
            <a:endParaRPr lang="en-GB" dirty="0"/>
          </a:p>
        </p:txBody>
      </p:sp>
      <p:pic>
        <p:nvPicPr>
          <p:cNvPr id="3" name="Picture 2">
            <a:extLst>
              <a:ext uri="{FF2B5EF4-FFF2-40B4-BE49-F238E27FC236}">
                <a16:creationId xmlns:a16="http://schemas.microsoft.com/office/drawing/2014/main" id="{747D943E-6161-774B-A110-E998A46DE370}"/>
              </a:ext>
            </a:extLst>
          </p:cNvPr>
          <p:cNvPicPr>
            <a:picLocks noChangeAspect="1"/>
          </p:cNvPicPr>
          <p:nvPr/>
        </p:nvPicPr>
        <p:blipFill>
          <a:blip r:embed="rId3"/>
          <a:stretch>
            <a:fillRect/>
          </a:stretch>
        </p:blipFill>
        <p:spPr>
          <a:xfrm>
            <a:off x="2318730" y="1340769"/>
            <a:ext cx="7554540" cy="4538063"/>
          </a:xfrm>
          <a:prstGeom prst="rect">
            <a:avLst/>
          </a:prstGeom>
        </p:spPr>
      </p:pic>
    </p:spTree>
    <p:extLst>
      <p:ext uri="{BB962C8B-B14F-4D97-AF65-F5344CB8AC3E}">
        <p14:creationId xmlns:p14="http://schemas.microsoft.com/office/powerpoint/2010/main" val="280117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FCBF7-1AD8-CA47-A239-CAAECEA5C836}"/>
              </a:ext>
            </a:extLst>
          </p:cNvPr>
          <p:cNvSpPr>
            <a:spLocks noGrp="1"/>
          </p:cNvSpPr>
          <p:nvPr>
            <p:ph type="title"/>
          </p:nvPr>
        </p:nvSpPr>
        <p:spPr/>
        <p:txBody>
          <a:bodyPr/>
          <a:lstStyle/>
          <a:p>
            <a:r>
              <a:rPr lang="en-AU" dirty="0"/>
              <a:t>USA – income shares</a:t>
            </a:r>
          </a:p>
        </p:txBody>
      </p:sp>
      <p:pic>
        <p:nvPicPr>
          <p:cNvPr id="3" name="Picture 2">
            <a:extLst>
              <a:ext uri="{FF2B5EF4-FFF2-40B4-BE49-F238E27FC236}">
                <a16:creationId xmlns:a16="http://schemas.microsoft.com/office/drawing/2014/main" id="{246964A9-2995-DC47-97F5-EFE6FFBE9082}"/>
              </a:ext>
            </a:extLst>
          </p:cNvPr>
          <p:cNvPicPr>
            <a:picLocks noChangeAspect="1"/>
          </p:cNvPicPr>
          <p:nvPr/>
        </p:nvPicPr>
        <p:blipFill>
          <a:blip r:embed="rId3"/>
          <a:stretch>
            <a:fillRect/>
          </a:stretch>
        </p:blipFill>
        <p:spPr>
          <a:xfrm>
            <a:off x="1873250" y="920750"/>
            <a:ext cx="8445500" cy="5016500"/>
          </a:xfrm>
          <a:prstGeom prst="rect">
            <a:avLst/>
          </a:prstGeom>
        </p:spPr>
      </p:pic>
      <p:sp>
        <p:nvSpPr>
          <p:cNvPr id="4" name="TextBox 3">
            <a:extLst>
              <a:ext uri="{FF2B5EF4-FFF2-40B4-BE49-F238E27FC236}">
                <a16:creationId xmlns:a16="http://schemas.microsoft.com/office/drawing/2014/main" id="{54586E9E-BD7E-3148-9C9B-1900A727599D}"/>
              </a:ext>
            </a:extLst>
          </p:cNvPr>
          <p:cNvSpPr txBox="1"/>
          <p:nvPr/>
        </p:nvSpPr>
        <p:spPr>
          <a:xfrm>
            <a:off x="9624392" y="1556792"/>
            <a:ext cx="936104" cy="369332"/>
          </a:xfrm>
          <a:prstGeom prst="rect">
            <a:avLst/>
          </a:prstGeom>
          <a:noFill/>
        </p:spPr>
        <p:txBody>
          <a:bodyPr wrap="square" rtlCol="0">
            <a:spAutoFit/>
          </a:bodyPr>
          <a:lstStyle/>
          <a:p>
            <a:pPr algn="ctr"/>
            <a:r>
              <a:rPr lang="en-AU" dirty="0"/>
              <a:t>Top 1%</a:t>
            </a:r>
          </a:p>
        </p:txBody>
      </p:sp>
      <p:sp>
        <p:nvSpPr>
          <p:cNvPr id="5" name="TextBox 4">
            <a:extLst>
              <a:ext uri="{FF2B5EF4-FFF2-40B4-BE49-F238E27FC236}">
                <a16:creationId xmlns:a16="http://schemas.microsoft.com/office/drawing/2014/main" id="{61498FD6-2217-FD4B-A2A5-61F6922EB6D0}"/>
              </a:ext>
            </a:extLst>
          </p:cNvPr>
          <p:cNvSpPr txBox="1"/>
          <p:nvPr/>
        </p:nvSpPr>
        <p:spPr>
          <a:xfrm>
            <a:off x="9624392" y="4437113"/>
            <a:ext cx="936104" cy="646331"/>
          </a:xfrm>
          <a:prstGeom prst="rect">
            <a:avLst/>
          </a:prstGeom>
          <a:noFill/>
        </p:spPr>
        <p:txBody>
          <a:bodyPr wrap="square" rtlCol="0">
            <a:spAutoFit/>
          </a:bodyPr>
          <a:lstStyle/>
          <a:p>
            <a:pPr algn="ctr"/>
            <a:r>
              <a:rPr lang="en-AU" dirty="0"/>
              <a:t>Bottom 50%</a:t>
            </a:r>
          </a:p>
        </p:txBody>
      </p:sp>
    </p:spTree>
    <p:extLst>
      <p:ext uri="{BB962C8B-B14F-4D97-AF65-F5344CB8AC3E}">
        <p14:creationId xmlns:p14="http://schemas.microsoft.com/office/powerpoint/2010/main" val="3979564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0712B1-11BF-814F-B42A-888D7CD839E9}"/>
              </a:ext>
            </a:extLst>
          </p:cNvPr>
          <p:cNvPicPr>
            <a:picLocks noChangeAspect="1"/>
          </p:cNvPicPr>
          <p:nvPr/>
        </p:nvPicPr>
        <p:blipFill>
          <a:blip r:embed="rId2"/>
          <a:stretch>
            <a:fillRect/>
          </a:stretch>
        </p:blipFill>
        <p:spPr>
          <a:xfrm>
            <a:off x="1873250" y="920750"/>
            <a:ext cx="8445500" cy="5016500"/>
          </a:xfrm>
          <a:prstGeom prst="rect">
            <a:avLst/>
          </a:prstGeom>
        </p:spPr>
      </p:pic>
      <p:sp>
        <p:nvSpPr>
          <p:cNvPr id="2" name="Title 1">
            <a:extLst>
              <a:ext uri="{FF2B5EF4-FFF2-40B4-BE49-F238E27FC236}">
                <a16:creationId xmlns:a16="http://schemas.microsoft.com/office/drawing/2014/main" id="{7CDFCBF7-1AD8-CA47-A239-CAAECEA5C836}"/>
              </a:ext>
            </a:extLst>
          </p:cNvPr>
          <p:cNvSpPr>
            <a:spLocks noGrp="1"/>
          </p:cNvSpPr>
          <p:nvPr>
            <p:ph type="title"/>
          </p:nvPr>
        </p:nvSpPr>
        <p:spPr/>
        <p:txBody>
          <a:bodyPr/>
          <a:lstStyle/>
          <a:p>
            <a:r>
              <a:rPr lang="en-AU" dirty="0"/>
              <a:t>USA – wealth shares</a:t>
            </a:r>
          </a:p>
        </p:txBody>
      </p:sp>
      <p:sp>
        <p:nvSpPr>
          <p:cNvPr id="4" name="TextBox 3">
            <a:extLst>
              <a:ext uri="{FF2B5EF4-FFF2-40B4-BE49-F238E27FC236}">
                <a16:creationId xmlns:a16="http://schemas.microsoft.com/office/drawing/2014/main" id="{54586E9E-BD7E-3148-9C9B-1900A727599D}"/>
              </a:ext>
            </a:extLst>
          </p:cNvPr>
          <p:cNvSpPr txBox="1"/>
          <p:nvPr/>
        </p:nvSpPr>
        <p:spPr>
          <a:xfrm>
            <a:off x="9624392" y="2636912"/>
            <a:ext cx="936104" cy="369332"/>
          </a:xfrm>
          <a:prstGeom prst="rect">
            <a:avLst/>
          </a:prstGeom>
          <a:noFill/>
        </p:spPr>
        <p:txBody>
          <a:bodyPr wrap="square" rtlCol="0">
            <a:spAutoFit/>
          </a:bodyPr>
          <a:lstStyle/>
          <a:p>
            <a:pPr algn="ctr"/>
            <a:r>
              <a:rPr lang="en-AU" dirty="0"/>
              <a:t>Top 1%</a:t>
            </a:r>
          </a:p>
        </p:txBody>
      </p:sp>
      <p:sp>
        <p:nvSpPr>
          <p:cNvPr id="5" name="TextBox 4">
            <a:extLst>
              <a:ext uri="{FF2B5EF4-FFF2-40B4-BE49-F238E27FC236}">
                <a16:creationId xmlns:a16="http://schemas.microsoft.com/office/drawing/2014/main" id="{61498FD6-2217-FD4B-A2A5-61F6922EB6D0}"/>
              </a:ext>
            </a:extLst>
          </p:cNvPr>
          <p:cNvSpPr txBox="1"/>
          <p:nvPr/>
        </p:nvSpPr>
        <p:spPr>
          <a:xfrm>
            <a:off x="9624392" y="4437113"/>
            <a:ext cx="936104" cy="646331"/>
          </a:xfrm>
          <a:prstGeom prst="rect">
            <a:avLst/>
          </a:prstGeom>
          <a:noFill/>
        </p:spPr>
        <p:txBody>
          <a:bodyPr wrap="square" rtlCol="0">
            <a:spAutoFit/>
          </a:bodyPr>
          <a:lstStyle/>
          <a:p>
            <a:pPr algn="ctr"/>
            <a:r>
              <a:rPr lang="en-AU" dirty="0"/>
              <a:t>Middle 40%</a:t>
            </a:r>
          </a:p>
        </p:txBody>
      </p:sp>
    </p:spTree>
    <p:extLst>
      <p:ext uri="{BB962C8B-B14F-4D97-AF65-F5344CB8AC3E}">
        <p14:creationId xmlns:p14="http://schemas.microsoft.com/office/powerpoint/2010/main" val="1593760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9D4F39-9099-4C4B-B972-4B9572CD36CD}"/>
              </a:ext>
            </a:extLst>
          </p:cNvPr>
          <p:cNvPicPr>
            <a:picLocks noChangeAspect="1"/>
          </p:cNvPicPr>
          <p:nvPr/>
        </p:nvPicPr>
        <p:blipFill>
          <a:blip r:embed="rId2"/>
          <a:stretch>
            <a:fillRect/>
          </a:stretch>
        </p:blipFill>
        <p:spPr>
          <a:xfrm>
            <a:off x="47328" y="1394606"/>
            <a:ext cx="10343639" cy="4037844"/>
          </a:xfrm>
          <a:prstGeom prst="rect">
            <a:avLst/>
          </a:prstGeom>
        </p:spPr>
      </p:pic>
      <p:sp>
        <p:nvSpPr>
          <p:cNvPr id="6" name="TextBox 5">
            <a:extLst>
              <a:ext uri="{FF2B5EF4-FFF2-40B4-BE49-F238E27FC236}">
                <a16:creationId xmlns:a16="http://schemas.microsoft.com/office/drawing/2014/main" id="{E717CD81-FE14-4545-800B-1EA5DFC92797}"/>
              </a:ext>
            </a:extLst>
          </p:cNvPr>
          <p:cNvSpPr txBox="1"/>
          <p:nvPr/>
        </p:nvSpPr>
        <p:spPr>
          <a:xfrm>
            <a:off x="3647728" y="313492"/>
            <a:ext cx="4896544" cy="523220"/>
          </a:xfrm>
          <a:prstGeom prst="rect">
            <a:avLst/>
          </a:prstGeom>
          <a:noFill/>
        </p:spPr>
        <p:txBody>
          <a:bodyPr wrap="square" rtlCol="0">
            <a:spAutoFit/>
          </a:bodyPr>
          <a:lstStyle/>
          <a:p>
            <a:pPr algn="ctr"/>
            <a:r>
              <a:rPr lang="en-GB" sz="2800" b="1" dirty="0"/>
              <a:t>ECB Balance Sheet</a:t>
            </a:r>
          </a:p>
        </p:txBody>
      </p:sp>
      <p:sp>
        <p:nvSpPr>
          <p:cNvPr id="7" name="TextBox 6">
            <a:extLst>
              <a:ext uri="{FF2B5EF4-FFF2-40B4-BE49-F238E27FC236}">
                <a16:creationId xmlns:a16="http://schemas.microsoft.com/office/drawing/2014/main" id="{3986DFD7-57DB-834E-B1AB-F04085FE3990}"/>
              </a:ext>
            </a:extLst>
          </p:cNvPr>
          <p:cNvSpPr txBox="1"/>
          <p:nvPr/>
        </p:nvSpPr>
        <p:spPr>
          <a:xfrm>
            <a:off x="10128448" y="2767197"/>
            <a:ext cx="864096" cy="369332"/>
          </a:xfrm>
          <a:prstGeom prst="rect">
            <a:avLst/>
          </a:prstGeom>
          <a:noFill/>
        </p:spPr>
        <p:txBody>
          <a:bodyPr wrap="square" rtlCol="0">
            <a:spAutoFit/>
          </a:bodyPr>
          <a:lstStyle/>
          <a:p>
            <a:pPr algn="ctr"/>
            <a:r>
              <a:rPr lang="en-GB" dirty="0"/>
              <a:t>QE</a:t>
            </a:r>
          </a:p>
        </p:txBody>
      </p:sp>
      <p:sp>
        <p:nvSpPr>
          <p:cNvPr id="8" name="TextBox 7">
            <a:extLst>
              <a:ext uri="{FF2B5EF4-FFF2-40B4-BE49-F238E27FC236}">
                <a16:creationId xmlns:a16="http://schemas.microsoft.com/office/drawing/2014/main" id="{55F5AC16-FC9F-A743-B689-294B60A31F9B}"/>
              </a:ext>
            </a:extLst>
          </p:cNvPr>
          <p:cNvSpPr txBox="1"/>
          <p:nvPr/>
        </p:nvSpPr>
        <p:spPr>
          <a:xfrm>
            <a:off x="10259708" y="3933056"/>
            <a:ext cx="864096" cy="923330"/>
          </a:xfrm>
          <a:prstGeom prst="rect">
            <a:avLst/>
          </a:prstGeom>
          <a:noFill/>
        </p:spPr>
        <p:txBody>
          <a:bodyPr wrap="square" rtlCol="0">
            <a:spAutoFit/>
          </a:bodyPr>
          <a:lstStyle/>
          <a:p>
            <a:pPr algn="ctr"/>
            <a:r>
              <a:rPr lang="en-GB" dirty="0"/>
              <a:t>Loans to Banks</a:t>
            </a:r>
          </a:p>
        </p:txBody>
      </p:sp>
    </p:spTree>
    <p:extLst>
      <p:ext uri="{BB962C8B-B14F-4D97-AF65-F5344CB8AC3E}">
        <p14:creationId xmlns:p14="http://schemas.microsoft.com/office/powerpoint/2010/main" val="860673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5F2C8-A1F8-5547-93F2-6F94460D8EEF}"/>
              </a:ext>
            </a:extLst>
          </p:cNvPr>
          <p:cNvSpPr txBox="1"/>
          <p:nvPr/>
        </p:nvSpPr>
        <p:spPr>
          <a:xfrm>
            <a:off x="3647728" y="313492"/>
            <a:ext cx="4896544" cy="523220"/>
          </a:xfrm>
          <a:prstGeom prst="rect">
            <a:avLst/>
          </a:prstGeom>
          <a:noFill/>
        </p:spPr>
        <p:txBody>
          <a:bodyPr wrap="square" rtlCol="0">
            <a:spAutoFit/>
          </a:bodyPr>
          <a:lstStyle/>
          <a:p>
            <a:pPr algn="ctr"/>
            <a:r>
              <a:rPr lang="en-GB" sz="2800" b="1" dirty="0"/>
              <a:t>Federal Reserve Balance Sheet</a:t>
            </a:r>
          </a:p>
        </p:txBody>
      </p:sp>
      <p:pic>
        <p:nvPicPr>
          <p:cNvPr id="2" name="Picture 1">
            <a:extLst>
              <a:ext uri="{FF2B5EF4-FFF2-40B4-BE49-F238E27FC236}">
                <a16:creationId xmlns:a16="http://schemas.microsoft.com/office/drawing/2014/main" id="{6C70D3EF-5324-6F46-ABF9-4B0320ED40D5}"/>
              </a:ext>
            </a:extLst>
          </p:cNvPr>
          <p:cNvPicPr>
            <a:picLocks noChangeAspect="1"/>
          </p:cNvPicPr>
          <p:nvPr/>
        </p:nvPicPr>
        <p:blipFill>
          <a:blip r:embed="rId2"/>
          <a:stretch>
            <a:fillRect/>
          </a:stretch>
        </p:blipFill>
        <p:spPr>
          <a:xfrm>
            <a:off x="1581150" y="908050"/>
            <a:ext cx="9029700" cy="5041900"/>
          </a:xfrm>
          <a:prstGeom prst="rect">
            <a:avLst/>
          </a:prstGeom>
        </p:spPr>
      </p:pic>
    </p:spTree>
    <p:extLst>
      <p:ext uri="{BB962C8B-B14F-4D97-AF65-F5344CB8AC3E}">
        <p14:creationId xmlns:p14="http://schemas.microsoft.com/office/powerpoint/2010/main" val="3591300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96F863-1030-FE40-8BCF-0E5BF2D3E4AB}"/>
              </a:ext>
            </a:extLst>
          </p:cNvPr>
          <p:cNvPicPr>
            <a:picLocks noChangeAspect="1"/>
          </p:cNvPicPr>
          <p:nvPr/>
        </p:nvPicPr>
        <p:blipFill>
          <a:blip r:embed="rId3"/>
          <a:stretch>
            <a:fillRect/>
          </a:stretch>
        </p:blipFill>
        <p:spPr>
          <a:xfrm>
            <a:off x="6456040" y="1270000"/>
            <a:ext cx="5397500" cy="4318000"/>
          </a:xfrm>
          <a:prstGeom prst="rect">
            <a:avLst/>
          </a:prstGeom>
        </p:spPr>
      </p:pic>
      <p:pic>
        <p:nvPicPr>
          <p:cNvPr id="6" name="Picture 5">
            <a:extLst>
              <a:ext uri="{FF2B5EF4-FFF2-40B4-BE49-F238E27FC236}">
                <a16:creationId xmlns:a16="http://schemas.microsoft.com/office/drawing/2014/main" id="{1E89CEDF-17D3-604F-AAC9-BF9ECBFE6E96}"/>
              </a:ext>
            </a:extLst>
          </p:cNvPr>
          <p:cNvPicPr>
            <a:picLocks noChangeAspect="1"/>
          </p:cNvPicPr>
          <p:nvPr/>
        </p:nvPicPr>
        <p:blipFill>
          <a:blip r:embed="rId4"/>
          <a:stretch>
            <a:fillRect/>
          </a:stretch>
        </p:blipFill>
        <p:spPr>
          <a:xfrm>
            <a:off x="338461" y="1270000"/>
            <a:ext cx="5397500" cy="4318000"/>
          </a:xfrm>
          <a:prstGeom prst="rect">
            <a:avLst/>
          </a:prstGeom>
        </p:spPr>
      </p:pic>
    </p:spTree>
    <p:extLst>
      <p:ext uri="{BB962C8B-B14F-4D97-AF65-F5344CB8AC3E}">
        <p14:creationId xmlns:p14="http://schemas.microsoft.com/office/powerpoint/2010/main" val="1334927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3367E4-35E8-B541-9574-BBDC40BAA0C7}"/>
              </a:ext>
            </a:extLst>
          </p:cNvPr>
          <p:cNvPicPr>
            <a:picLocks noChangeAspect="1"/>
          </p:cNvPicPr>
          <p:nvPr/>
        </p:nvPicPr>
        <p:blipFill>
          <a:blip r:embed="rId3"/>
          <a:stretch>
            <a:fillRect/>
          </a:stretch>
        </p:blipFill>
        <p:spPr>
          <a:xfrm>
            <a:off x="263352" y="1270000"/>
            <a:ext cx="5397500" cy="4318000"/>
          </a:xfrm>
          <a:prstGeom prst="rect">
            <a:avLst/>
          </a:prstGeom>
        </p:spPr>
      </p:pic>
      <p:pic>
        <p:nvPicPr>
          <p:cNvPr id="4" name="Picture 3">
            <a:extLst>
              <a:ext uri="{FF2B5EF4-FFF2-40B4-BE49-F238E27FC236}">
                <a16:creationId xmlns:a16="http://schemas.microsoft.com/office/drawing/2014/main" id="{23D16C1A-FEC0-A543-B8A9-92345977186C}"/>
              </a:ext>
            </a:extLst>
          </p:cNvPr>
          <p:cNvPicPr>
            <a:picLocks noChangeAspect="1"/>
          </p:cNvPicPr>
          <p:nvPr/>
        </p:nvPicPr>
        <p:blipFill>
          <a:blip r:embed="rId4"/>
          <a:stretch>
            <a:fillRect/>
          </a:stretch>
        </p:blipFill>
        <p:spPr>
          <a:xfrm>
            <a:off x="6264448" y="1270000"/>
            <a:ext cx="5664200" cy="4318000"/>
          </a:xfrm>
          <a:prstGeom prst="rect">
            <a:avLst/>
          </a:prstGeom>
        </p:spPr>
      </p:pic>
    </p:spTree>
    <p:extLst>
      <p:ext uri="{BB962C8B-B14F-4D97-AF65-F5344CB8AC3E}">
        <p14:creationId xmlns:p14="http://schemas.microsoft.com/office/powerpoint/2010/main" val="853091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623824-1494-7D4D-A0DC-6A6949A2DE9B}"/>
              </a:ext>
            </a:extLst>
          </p:cNvPr>
          <p:cNvPicPr>
            <a:picLocks noChangeAspect="1"/>
          </p:cNvPicPr>
          <p:nvPr/>
        </p:nvPicPr>
        <p:blipFill>
          <a:blip r:embed="rId3"/>
          <a:stretch>
            <a:fillRect/>
          </a:stretch>
        </p:blipFill>
        <p:spPr>
          <a:xfrm>
            <a:off x="250653" y="1260996"/>
            <a:ext cx="5676900" cy="4318000"/>
          </a:xfrm>
          <a:prstGeom prst="rect">
            <a:avLst/>
          </a:prstGeom>
        </p:spPr>
      </p:pic>
      <p:pic>
        <p:nvPicPr>
          <p:cNvPr id="7" name="Picture 6">
            <a:extLst>
              <a:ext uri="{FF2B5EF4-FFF2-40B4-BE49-F238E27FC236}">
                <a16:creationId xmlns:a16="http://schemas.microsoft.com/office/drawing/2014/main" id="{5894749D-A87F-0046-BEED-FAC62A1CFBD2}"/>
              </a:ext>
            </a:extLst>
          </p:cNvPr>
          <p:cNvPicPr>
            <a:picLocks noChangeAspect="1"/>
          </p:cNvPicPr>
          <p:nvPr/>
        </p:nvPicPr>
        <p:blipFill>
          <a:blip r:embed="rId4"/>
          <a:stretch>
            <a:fillRect/>
          </a:stretch>
        </p:blipFill>
        <p:spPr>
          <a:xfrm>
            <a:off x="6264449" y="1270000"/>
            <a:ext cx="5397500" cy="4318000"/>
          </a:xfrm>
          <a:prstGeom prst="rect">
            <a:avLst/>
          </a:prstGeom>
        </p:spPr>
      </p:pic>
    </p:spTree>
    <p:extLst>
      <p:ext uri="{BB962C8B-B14F-4D97-AF65-F5344CB8AC3E}">
        <p14:creationId xmlns:p14="http://schemas.microsoft.com/office/powerpoint/2010/main" val="734708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8544F80-DC2F-3146-BDA8-F6BAA47B52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550" y="1270000"/>
            <a:ext cx="7200900" cy="431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C4B7AE5-11B1-A343-955B-D3332C3DF62A}"/>
              </a:ext>
            </a:extLst>
          </p:cNvPr>
          <p:cNvSpPr txBox="1"/>
          <p:nvPr/>
        </p:nvSpPr>
        <p:spPr>
          <a:xfrm>
            <a:off x="407293" y="260648"/>
            <a:ext cx="4176514" cy="523220"/>
          </a:xfrm>
          <a:prstGeom prst="rect">
            <a:avLst/>
          </a:prstGeom>
          <a:noFill/>
        </p:spPr>
        <p:txBody>
          <a:bodyPr wrap="square" rtlCol="0">
            <a:spAutoFit/>
          </a:bodyPr>
          <a:lstStyle/>
          <a:p>
            <a:r>
              <a:rPr lang="en-AU" sz="2800" dirty="0"/>
              <a:t>Japan - the sales tax fiasco</a:t>
            </a:r>
          </a:p>
        </p:txBody>
      </p:sp>
    </p:spTree>
    <p:extLst>
      <p:ext uri="{BB962C8B-B14F-4D97-AF65-F5344CB8AC3E}">
        <p14:creationId xmlns:p14="http://schemas.microsoft.com/office/powerpoint/2010/main" val="3606718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34CB95-1F67-4D4E-BF16-9930F8326805}"/>
              </a:ext>
            </a:extLst>
          </p:cNvPr>
          <p:cNvSpPr>
            <a:spLocks noGrp="1"/>
          </p:cNvSpPr>
          <p:nvPr>
            <p:ph idx="1"/>
          </p:nvPr>
        </p:nvSpPr>
        <p:spPr/>
        <p:txBody>
          <a:bodyPr>
            <a:normAutofit/>
          </a:bodyPr>
          <a:lstStyle/>
          <a:p>
            <a:pPr lvl="0"/>
            <a:r>
              <a:rPr lang="en-AU" dirty="0"/>
              <a:t>Understanding the difference between macroeconomics and microeconomics.</a:t>
            </a:r>
          </a:p>
          <a:p>
            <a:pPr lvl="0"/>
            <a:r>
              <a:rPr lang="en-AU" dirty="0"/>
              <a:t>Understanding fallacy of composition.</a:t>
            </a:r>
          </a:p>
          <a:p>
            <a:pPr lvl="0"/>
            <a:r>
              <a:rPr lang="en-AU" dirty="0"/>
              <a:t>Understanding basic macroeconomic relations.</a:t>
            </a:r>
          </a:p>
          <a:p>
            <a:pPr lvl="0"/>
            <a:r>
              <a:rPr lang="en-AU" dirty="0"/>
              <a:t>What a macroeconomic theory has to explain.</a:t>
            </a:r>
          </a:p>
          <a:p>
            <a:pPr lvl="0"/>
            <a:r>
              <a:rPr lang="en-AU" dirty="0"/>
              <a:t>Understanding the difference between a financial and real resource constraint on government spending.</a:t>
            </a:r>
          </a:p>
        </p:txBody>
      </p:sp>
      <p:sp>
        <p:nvSpPr>
          <p:cNvPr id="3" name="Title 2">
            <a:extLst>
              <a:ext uri="{FF2B5EF4-FFF2-40B4-BE49-F238E27FC236}">
                <a16:creationId xmlns:a16="http://schemas.microsoft.com/office/drawing/2014/main" id="{6BA3D37B-8587-124D-828C-1E10B93DBF70}"/>
              </a:ext>
            </a:extLst>
          </p:cNvPr>
          <p:cNvSpPr>
            <a:spLocks noGrp="1"/>
          </p:cNvSpPr>
          <p:nvPr>
            <p:ph type="title"/>
          </p:nvPr>
        </p:nvSpPr>
        <p:spPr/>
        <p:txBody>
          <a:bodyPr/>
          <a:lstStyle/>
          <a:p>
            <a:r>
              <a:rPr lang="en-US" dirty="0"/>
              <a:t>Takeaway from today …</a:t>
            </a:r>
          </a:p>
        </p:txBody>
      </p:sp>
    </p:spTree>
    <p:extLst>
      <p:ext uri="{BB962C8B-B14F-4D97-AF65-F5344CB8AC3E}">
        <p14:creationId xmlns:p14="http://schemas.microsoft.com/office/powerpoint/2010/main" val="69072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40001" y="1728000"/>
            <a:ext cx="6852144" cy="903631"/>
          </a:xfrm>
        </p:spPr>
        <p:txBody>
          <a:bodyPr/>
          <a:lstStyle/>
          <a:p>
            <a:r>
              <a:rPr lang="en-US" dirty="0"/>
              <a:t>Why can’t we just rely on evidence?</a:t>
            </a:r>
          </a:p>
        </p:txBody>
      </p:sp>
    </p:spTree>
    <p:extLst>
      <p:ext uri="{BB962C8B-B14F-4D97-AF65-F5344CB8AC3E}">
        <p14:creationId xmlns:p14="http://schemas.microsoft.com/office/powerpoint/2010/main" val="1964210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40001" y="1728000"/>
            <a:ext cx="8076280" cy="903631"/>
          </a:xfrm>
        </p:spPr>
        <p:txBody>
          <a:bodyPr/>
          <a:lstStyle/>
          <a:p>
            <a:r>
              <a:rPr lang="en-US" dirty="0"/>
              <a:t>MMT is a new macroeconomic framework </a:t>
            </a:r>
            <a:r>
              <a:rPr lang="mr-IN" dirty="0"/>
              <a:t>…</a:t>
            </a:r>
            <a:endParaRPr lang="en-US" dirty="0"/>
          </a:p>
        </p:txBody>
      </p:sp>
    </p:spTree>
    <p:extLst>
      <p:ext uri="{BB962C8B-B14F-4D97-AF65-F5344CB8AC3E}">
        <p14:creationId xmlns:p14="http://schemas.microsoft.com/office/powerpoint/2010/main" val="2361286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591E7-6EA6-9D4C-9684-8F42CE6DEDAA}"/>
              </a:ext>
            </a:extLst>
          </p:cNvPr>
          <p:cNvSpPr>
            <a:spLocks noGrp="1"/>
          </p:cNvSpPr>
          <p:nvPr>
            <p:ph type="title"/>
          </p:nvPr>
        </p:nvSpPr>
        <p:spPr>
          <a:xfrm>
            <a:off x="540000" y="1728000"/>
            <a:ext cx="8292304" cy="1080120"/>
          </a:xfrm>
        </p:spPr>
        <p:txBody>
          <a:bodyPr>
            <a:noAutofit/>
          </a:bodyPr>
          <a:lstStyle/>
          <a:p>
            <a:r>
              <a:rPr lang="en-US" sz="3200" dirty="0"/>
              <a:t>Understanding constraints in macroeconomics …</a:t>
            </a:r>
          </a:p>
        </p:txBody>
      </p:sp>
    </p:spTree>
    <p:extLst>
      <p:ext uri="{BB962C8B-B14F-4D97-AF65-F5344CB8AC3E}">
        <p14:creationId xmlns:p14="http://schemas.microsoft.com/office/powerpoint/2010/main" val="3328233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1FD8FB-9CD8-F244-BB34-2D396D312AD2}"/>
              </a:ext>
            </a:extLst>
          </p:cNvPr>
          <p:cNvSpPr>
            <a:spLocks noGrp="1"/>
          </p:cNvSpPr>
          <p:nvPr>
            <p:ph type="title"/>
          </p:nvPr>
        </p:nvSpPr>
        <p:spPr/>
        <p:txBody>
          <a:bodyPr>
            <a:normAutofit/>
          </a:bodyPr>
          <a:lstStyle/>
          <a:p>
            <a:r>
              <a:rPr lang="en-GB" sz="2800" dirty="0"/>
              <a:t>Evaluating the constraints on government spending</a:t>
            </a:r>
          </a:p>
        </p:txBody>
      </p:sp>
      <p:pic>
        <p:nvPicPr>
          <p:cNvPr id="7" name="Picture 6">
            <a:extLst>
              <a:ext uri="{FF2B5EF4-FFF2-40B4-BE49-F238E27FC236}">
                <a16:creationId xmlns:a16="http://schemas.microsoft.com/office/drawing/2014/main" id="{479318A9-100C-4C4A-AB74-49FFB035964C}"/>
              </a:ext>
            </a:extLst>
          </p:cNvPr>
          <p:cNvPicPr>
            <a:picLocks noChangeAspect="1"/>
          </p:cNvPicPr>
          <p:nvPr/>
        </p:nvPicPr>
        <p:blipFill>
          <a:blip r:embed="rId2"/>
          <a:stretch>
            <a:fillRect/>
          </a:stretch>
        </p:blipFill>
        <p:spPr>
          <a:xfrm>
            <a:off x="1524000" y="1268763"/>
            <a:ext cx="9144000" cy="3849466"/>
          </a:xfrm>
          <a:prstGeom prst="rect">
            <a:avLst/>
          </a:prstGeom>
        </p:spPr>
      </p:pic>
      <p:sp>
        <p:nvSpPr>
          <p:cNvPr id="12" name="Rectangle 11">
            <a:extLst>
              <a:ext uri="{FF2B5EF4-FFF2-40B4-BE49-F238E27FC236}">
                <a16:creationId xmlns:a16="http://schemas.microsoft.com/office/drawing/2014/main" id="{F4DC906E-9414-4743-9EC9-836DCCACE3EF}"/>
              </a:ext>
            </a:extLst>
          </p:cNvPr>
          <p:cNvSpPr/>
          <p:nvPr/>
        </p:nvSpPr>
        <p:spPr>
          <a:xfrm>
            <a:off x="1919536" y="1592796"/>
            <a:ext cx="3168354"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MMT</a:t>
            </a:r>
          </a:p>
        </p:txBody>
      </p:sp>
      <p:sp>
        <p:nvSpPr>
          <p:cNvPr id="39" name="Rectangle 38">
            <a:extLst>
              <a:ext uri="{FF2B5EF4-FFF2-40B4-BE49-F238E27FC236}">
                <a16:creationId xmlns:a16="http://schemas.microsoft.com/office/drawing/2014/main" id="{DEE7B362-4CC5-F84A-8BEB-42E1833BE3AC}"/>
              </a:ext>
            </a:extLst>
          </p:cNvPr>
          <p:cNvSpPr/>
          <p:nvPr/>
        </p:nvSpPr>
        <p:spPr>
          <a:xfrm>
            <a:off x="4799858" y="3379116"/>
            <a:ext cx="1224134" cy="553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p>
        </p:txBody>
      </p:sp>
      <p:sp>
        <p:nvSpPr>
          <p:cNvPr id="40" name="Rectangle 39">
            <a:extLst>
              <a:ext uri="{FF2B5EF4-FFF2-40B4-BE49-F238E27FC236}">
                <a16:creationId xmlns:a16="http://schemas.microsoft.com/office/drawing/2014/main" id="{483C55DA-EBF9-894F-8E6F-6D5F8D5CF13D}"/>
              </a:ext>
            </a:extLst>
          </p:cNvPr>
          <p:cNvSpPr/>
          <p:nvPr/>
        </p:nvSpPr>
        <p:spPr>
          <a:xfrm>
            <a:off x="6096000" y="2611969"/>
            <a:ext cx="2016223" cy="6532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p>
        </p:txBody>
      </p:sp>
      <p:sp>
        <p:nvSpPr>
          <p:cNvPr id="52" name="Rectangle 51">
            <a:extLst>
              <a:ext uri="{FF2B5EF4-FFF2-40B4-BE49-F238E27FC236}">
                <a16:creationId xmlns:a16="http://schemas.microsoft.com/office/drawing/2014/main" id="{EEB910B9-0092-5444-BDA6-9654A11F1BE0}"/>
              </a:ext>
            </a:extLst>
          </p:cNvPr>
          <p:cNvSpPr/>
          <p:nvPr/>
        </p:nvSpPr>
        <p:spPr>
          <a:xfrm>
            <a:off x="6096000" y="3359770"/>
            <a:ext cx="2016222" cy="573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Real</a:t>
            </a:r>
          </a:p>
        </p:txBody>
      </p:sp>
    </p:spTree>
    <p:extLst>
      <p:ext uri="{BB962C8B-B14F-4D97-AF65-F5344CB8AC3E}">
        <p14:creationId xmlns:p14="http://schemas.microsoft.com/office/powerpoint/2010/main" val="299877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1FD8FB-9CD8-F244-BB34-2D396D312AD2}"/>
              </a:ext>
            </a:extLst>
          </p:cNvPr>
          <p:cNvSpPr>
            <a:spLocks noGrp="1"/>
          </p:cNvSpPr>
          <p:nvPr>
            <p:ph type="title"/>
          </p:nvPr>
        </p:nvSpPr>
        <p:spPr/>
        <p:txBody>
          <a:bodyPr>
            <a:normAutofit/>
          </a:bodyPr>
          <a:lstStyle/>
          <a:p>
            <a:r>
              <a:rPr lang="en-GB" sz="2800" dirty="0"/>
              <a:t>Evaluating the constraints on government spending</a:t>
            </a:r>
          </a:p>
        </p:txBody>
      </p:sp>
      <p:pic>
        <p:nvPicPr>
          <p:cNvPr id="7" name="Picture 6">
            <a:extLst>
              <a:ext uri="{FF2B5EF4-FFF2-40B4-BE49-F238E27FC236}">
                <a16:creationId xmlns:a16="http://schemas.microsoft.com/office/drawing/2014/main" id="{479318A9-100C-4C4A-AB74-49FFB035964C}"/>
              </a:ext>
            </a:extLst>
          </p:cNvPr>
          <p:cNvPicPr>
            <a:picLocks noChangeAspect="1"/>
          </p:cNvPicPr>
          <p:nvPr/>
        </p:nvPicPr>
        <p:blipFill>
          <a:blip r:embed="rId2"/>
          <a:stretch>
            <a:fillRect/>
          </a:stretch>
        </p:blipFill>
        <p:spPr>
          <a:xfrm>
            <a:off x="1524000" y="1268763"/>
            <a:ext cx="9144000" cy="3849466"/>
          </a:xfrm>
          <a:prstGeom prst="rect">
            <a:avLst/>
          </a:prstGeom>
        </p:spPr>
      </p:pic>
      <p:sp>
        <p:nvSpPr>
          <p:cNvPr id="12" name="Rectangle 11">
            <a:extLst>
              <a:ext uri="{FF2B5EF4-FFF2-40B4-BE49-F238E27FC236}">
                <a16:creationId xmlns:a16="http://schemas.microsoft.com/office/drawing/2014/main" id="{F4DC906E-9414-4743-9EC9-836DCCACE3EF}"/>
              </a:ext>
            </a:extLst>
          </p:cNvPr>
          <p:cNvSpPr/>
          <p:nvPr/>
        </p:nvSpPr>
        <p:spPr>
          <a:xfrm>
            <a:off x="1919536" y="1592796"/>
            <a:ext cx="3168354"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MMT</a:t>
            </a:r>
          </a:p>
        </p:txBody>
      </p:sp>
      <p:sp>
        <p:nvSpPr>
          <p:cNvPr id="39" name="Rectangle 38">
            <a:extLst>
              <a:ext uri="{FF2B5EF4-FFF2-40B4-BE49-F238E27FC236}">
                <a16:creationId xmlns:a16="http://schemas.microsoft.com/office/drawing/2014/main" id="{DEE7B362-4CC5-F84A-8BEB-42E1833BE3AC}"/>
              </a:ext>
            </a:extLst>
          </p:cNvPr>
          <p:cNvSpPr/>
          <p:nvPr/>
        </p:nvSpPr>
        <p:spPr>
          <a:xfrm>
            <a:off x="4799858" y="3379116"/>
            <a:ext cx="1224134" cy="55394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p>
        </p:txBody>
      </p:sp>
      <p:sp>
        <p:nvSpPr>
          <p:cNvPr id="40" name="Rectangle 39">
            <a:extLst>
              <a:ext uri="{FF2B5EF4-FFF2-40B4-BE49-F238E27FC236}">
                <a16:creationId xmlns:a16="http://schemas.microsoft.com/office/drawing/2014/main" id="{483C55DA-EBF9-894F-8E6F-6D5F8D5CF13D}"/>
              </a:ext>
            </a:extLst>
          </p:cNvPr>
          <p:cNvSpPr/>
          <p:nvPr/>
        </p:nvSpPr>
        <p:spPr>
          <a:xfrm>
            <a:off x="8184233" y="2631694"/>
            <a:ext cx="2016223" cy="65329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a:t>
            </a:r>
          </a:p>
        </p:txBody>
      </p:sp>
      <p:sp>
        <p:nvSpPr>
          <p:cNvPr id="52" name="Rectangle 51">
            <a:extLst>
              <a:ext uri="{FF2B5EF4-FFF2-40B4-BE49-F238E27FC236}">
                <a16:creationId xmlns:a16="http://schemas.microsoft.com/office/drawing/2014/main" id="{EEB910B9-0092-5444-BDA6-9654A11F1BE0}"/>
              </a:ext>
            </a:extLst>
          </p:cNvPr>
          <p:cNvSpPr/>
          <p:nvPr/>
        </p:nvSpPr>
        <p:spPr>
          <a:xfrm>
            <a:off x="8184232" y="3359770"/>
            <a:ext cx="2016222" cy="57328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None</a:t>
            </a:r>
          </a:p>
        </p:txBody>
      </p:sp>
    </p:spTree>
    <p:extLst>
      <p:ext uri="{BB962C8B-B14F-4D97-AF65-F5344CB8AC3E}">
        <p14:creationId xmlns:p14="http://schemas.microsoft.com/office/powerpoint/2010/main" val="391732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1FD8FB-9CD8-F244-BB34-2D396D312AD2}"/>
              </a:ext>
            </a:extLst>
          </p:cNvPr>
          <p:cNvSpPr>
            <a:spLocks noGrp="1"/>
          </p:cNvSpPr>
          <p:nvPr>
            <p:ph type="title"/>
          </p:nvPr>
        </p:nvSpPr>
        <p:spPr/>
        <p:txBody>
          <a:bodyPr>
            <a:normAutofit/>
          </a:bodyPr>
          <a:lstStyle/>
          <a:p>
            <a:r>
              <a:rPr lang="en-GB" sz="2800" dirty="0"/>
              <a:t>Evaluating the constraints on government spending</a:t>
            </a:r>
          </a:p>
        </p:txBody>
      </p:sp>
      <p:pic>
        <p:nvPicPr>
          <p:cNvPr id="7" name="Picture 6">
            <a:extLst>
              <a:ext uri="{FF2B5EF4-FFF2-40B4-BE49-F238E27FC236}">
                <a16:creationId xmlns:a16="http://schemas.microsoft.com/office/drawing/2014/main" id="{479318A9-100C-4C4A-AB74-49FFB035964C}"/>
              </a:ext>
            </a:extLst>
          </p:cNvPr>
          <p:cNvPicPr>
            <a:picLocks noChangeAspect="1"/>
          </p:cNvPicPr>
          <p:nvPr/>
        </p:nvPicPr>
        <p:blipFill>
          <a:blip r:embed="rId2"/>
          <a:stretch>
            <a:fillRect/>
          </a:stretch>
        </p:blipFill>
        <p:spPr>
          <a:xfrm>
            <a:off x="1524000" y="1268763"/>
            <a:ext cx="9144000" cy="3849466"/>
          </a:xfrm>
          <a:prstGeom prst="rect">
            <a:avLst/>
          </a:prstGeom>
        </p:spPr>
      </p:pic>
      <p:sp>
        <p:nvSpPr>
          <p:cNvPr id="12" name="Rectangle 11">
            <a:extLst>
              <a:ext uri="{FF2B5EF4-FFF2-40B4-BE49-F238E27FC236}">
                <a16:creationId xmlns:a16="http://schemas.microsoft.com/office/drawing/2014/main" id="{F4DC906E-9414-4743-9EC9-836DCCACE3EF}"/>
              </a:ext>
            </a:extLst>
          </p:cNvPr>
          <p:cNvSpPr/>
          <p:nvPr/>
        </p:nvSpPr>
        <p:spPr>
          <a:xfrm>
            <a:off x="1919536" y="1592796"/>
            <a:ext cx="3168354"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MMT</a:t>
            </a:r>
          </a:p>
        </p:txBody>
      </p:sp>
      <p:sp>
        <p:nvSpPr>
          <p:cNvPr id="39" name="Rectangle 38">
            <a:extLst>
              <a:ext uri="{FF2B5EF4-FFF2-40B4-BE49-F238E27FC236}">
                <a16:creationId xmlns:a16="http://schemas.microsoft.com/office/drawing/2014/main" id="{DEE7B362-4CC5-F84A-8BEB-42E1833BE3AC}"/>
              </a:ext>
            </a:extLst>
          </p:cNvPr>
          <p:cNvSpPr/>
          <p:nvPr/>
        </p:nvSpPr>
        <p:spPr>
          <a:xfrm>
            <a:off x="4799856" y="4027188"/>
            <a:ext cx="1224134" cy="55394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a:t>
            </a:r>
          </a:p>
        </p:txBody>
      </p:sp>
      <p:sp>
        <p:nvSpPr>
          <p:cNvPr id="40" name="Rectangle 39">
            <a:extLst>
              <a:ext uri="{FF2B5EF4-FFF2-40B4-BE49-F238E27FC236}">
                <a16:creationId xmlns:a16="http://schemas.microsoft.com/office/drawing/2014/main" id="{483C55DA-EBF9-894F-8E6F-6D5F8D5CF13D}"/>
              </a:ext>
            </a:extLst>
          </p:cNvPr>
          <p:cNvSpPr/>
          <p:nvPr/>
        </p:nvSpPr>
        <p:spPr>
          <a:xfrm>
            <a:off x="6096001" y="2636912"/>
            <a:ext cx="2016223" cy="65329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p>
        </p:txBody>
      </p:sp>
      <p:sp>
        <p:nvSpPr>
          <p:cNvPr id="52" name="Rectangle 51">
            <a:extLst>
              <a:ext uri="{FF2B5EF4-FFF2-40B4-BE49-F238E27FC236}">
                <a16:creationId xmlns:a16="http://schemas.microsoft.com/office/drawing/2014/main" id="{EEB910B9-0092-5444-BDA6-9654A11F1BE0}"/>
              </a:ext>
            </a:extLst>
          </p:cNvPr>
          <p:cNvSpPr/>
          <p:nvPr/>
        </p:nvSpPr>
        <p:spPr>
          <a:xfrm>
            <a:off x="6096000" y="4027188"/>
            <a:ext cx="2016222" cy="57328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Financial/Real</a:t>
            </a:r>
          </a:p>
        </p:txBody>
      </p:sp>
    </p:spTree>
    <p:extLst>
      <p:ext uri="{BB962C8B-B14F-4D97-AF65-F5344CB8AC3E}">
        <p14:creationId xmlns:p14="http://schemas.microsoft.com/office/powerpoint/2010/main" val="6778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1FD8FB-9CD8-F244-BB34-2D396D312AD2}"/>
              </a:ext>
            </a:extLst>
          </p:cNvPr>
          <p:cNvSpPr>
            <a:spLocks noGrp="1"/>
          </p:cNvSpPr>
          <p:nvPr>
            <p:ph type="title"/>
          </p:nvPr>
        </p:nvSpPr>
        <p:spPr/>
        <p:txBody>
          <a:bodyPr>
            <a:normAutofit/>
          </a:bodyPr>
          <a:lstStyle/>
          <a:p>
            <a:r>
              <a:rPr lang="en-GB" sz="2800" dirty="0"/>
              <a:t>Evaluating the constraints on government spending</a:t>
            </a:r>
          </a:p>
        </p:txBody>
      </p:sp>
      <p:pic>
        <p:nvPicPr>
          <p:cNvPr id="7" name="Picture 6">
            <a:extLst>
              <a:ext uri="{FF2B5EF4-FFF2-40B4-BE49-F238E27FC236}">
                <a16:creationId xmlns:a16="http://schemas.microsoft.com/office/drawing/2014/main" id="{479318A9-100C-4C4A-AB74-49FFB035964C}"/>
              </a:ext>
            </a:extLst>
          </p:cNvPr>
          <p:cNvPicPr>
            <a:picLocks noChangeAspect="1"/>
          </p:cNvPicPr>
          <p:nvPr/>
        </p:nvPicPr>
        <p:blipFill>
          <a:blip r:embed="rId2"/>
          <a:stretch>
            <a:fillRect/>
          </a:stretch>
        </p:blipFill>
        <p:spPr>
          <a:xfrm>
            <a:off x="1524000" y="1268763"/>
            <a:ext cx="9144000" cy="3849466"/>
          </a:xfrm>
          <a:prstGeom prst="rect">
            <a:avLst/>
          </a:prstGeom>
        </p:spPr>
      </p:pic>
      <p:sp>
        <p:nvSpPr>
          <p:cNvPr id="12" name="Rectangle 11">
            <a:extLst>
              <a:ext uri="{FF2B5EF4-FFF2-40B4-BE49-F238E27FC236}">
                <a16:creationId xmlns:a16="http://schemas.microsoft.com/office/drawing/2014/main" id="{F4DC906E-9414-4743-9EC9-836DCCACE3EF}"/>
              </a:ext>
            </a:extLst>
          </p:cNvPr>
          <p:cNvSpPr/>
          <p:nvPr/>
        </p:nvSpPr>
        <p:spPr>
          <a:xfrm>
            <a:off x="1919536" y="1592796"/>
            <a:ext cx="3168354"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MMT</a:t>
            </a:r>
          </a:p>
        </p:txBody>
      </p:sp>
      <p:sp>
        <p:nvSpPr>
          <p:cNvPr id="39" name="Rectangle 38">
            <a:extLst>
              <a:ext uri="{FF2B5EF4-FFF2-40B4-BE49-F238E27FC236}">
                <a16:creationId xmlns:a16="http://schemas.microsoft.com/office/drawing/2014/main" id="{DEE7B362-4CC5-F84A-8BEB-42E1833BE3AC}"/>
              </a:ext>
            </a:extLst>
          </p:cNvPr>
          <p:cNvSpPr/>
          <p:nvPr/>
        </p:nvSpPr>
        <p:spPr>
          <a:xfrm>
            <a:off x="4799856" y="4027188"/>
            <a:ext cx="1224134" cy="553941"/>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a:t>
            </a:r>
          </a:p>
        </p:txBody>
      </p:sp>
      <p:sp>
        <p:nvSpPr>
          <p:cNvPr id="40" name="Rectangle 39">
            <a:extLst>
              <a:ext uri="{FF2B5EF4-FFF2-40B4-BE49-F238E27FC236}">
                <a16:creationId xmlns:a16="http://schemas.microsoft.com/office/drawing/2014/main" id="{483C55DA-EBF9-894F-8E6F-6D5F8D5CF13D}"/>
              </a:ext>
            </a:extLst>
          </p:cNvPr>
          <p:cNvSpPr/>
          <p:nvPr/>
        </p:nvSpPr>
        <p:spPr>
          <a:xfrm>
            <a:off x="8184234" y="2636912"/>
            <a:ext cx="2016223" cy="65329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a:t>
            </a:r>
          </a:p>
        </p:txBody>
      </p:sp>
      <p:sp>
        <p:nvSpPr>
          <p:cNvPr id="52" name="Rectangle 51">
            <a:extLst>
              <a:ext uri="{FF2B5EF4-FFF2-40B4-BE49-F238E27FC236}">
                <a16:creationId xmlns:a16="http://schemas.microsoft.com/office/drawing/2014/main" id="{EEB910B9-0092-5444-BDA6-9654A11F1BE0}"/>
              </a:ext>
            </a:extLst>
          </p:cNvPr>
          <p:cNvSpPr/>
          <p:nvPr/>
        </p:nvSpPr>
        <p:spPr>
          <a:xfrm>
            <a:off x="8184234" y="4035268"/>
            <a:ext cx="2016222" cy="573287"/>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Financial</a:t>
            </a:r>
          </a:p>
        </p:txBody>
      </p:sp>
    </p:spTree>
    <p:extLst>
      <p:ext uri="{BB962C8B-B14F-4D97-AF65-F5344CB8AC3E}">
        <p14:creationId xmlns:p14="http://schemas.microsoft.com/office/powerpoint/2010/main" val="35086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1FD8FB-9CD8-F244-BB34-2D396D312AD2}"/>
              </a:ext>
            </a:extLst>
          </p:cNvPr>
          <p:cNvSpPr>
            <a:spLocks noGrp="1"/>
          </p:cNvSpPr>
          <p:nvPr>
            <p:ph type="title"/>
          </p:nvPr>
        </p:nvSpPr>
        <p:spPr/>
        <p:txBody>
          <a:bodyPr>
            <a:normAutofit/>
          </a:bodyPr>
          <a:lstStyle/>
          <a:p>
            <a:r>
              <a:rPr lang="en-GB" sz="2800" dirty="0"/>
              <a:t>Evaluating the constraints on government spending</a:t>
            </a:r>
          </a:p>
        </p:txBody>
      </p:sp>
      <p:pic>
        <p:nvPicPr>
          <p:cNvPr id="7" name="Picture 6">
            <a:extLst>
              <a:ext uri="{FF2B5EF4-FFF2-40B4-BE49-F238E27FC236}">
                <a16:creationId xmlns:a16="http://schemas.microsoft.com/office/drawing/2014/main" id="{479318A9-100C-4C4A-AB74-49FFB035964C}"/>
              </a:ext>
            </a:extLst>
          </p:cNvPr>
          <p:cNvPicPr>
            <a:picLocks noChangeAspect="1"/>
          </p:cNvPicPr>
          <p:nvPr/>
        </p:nvPicPr>
        <p:blipFill>
          <a:blip r:embed="rId2"/>
          <a:stretch>
            <a:fillRect/>
          </a:stretch>
        </p:blipFill>
        <p:spPr>
          <a:xfrm>
            <a:off x="1524000" y="1268763"/>
            <a:ext cx="9144000" cy="3849466"/>
          </a:xfrm>
          <a:prstGeom prst="rect">
            <a:avLst/>
          </a:prstGeom>
        </p:spPr>
      </p:pic>
      <p:sp>
        <p:nvSpPr>
          <p:cNvPr id="12" name="Rectangle 11">
            <a:extLst>
              <a:ext uri="{FF2B5EF4-FFF2-40B4-BE49-F238E27FC236}">
                <a16:creationId xmlns:a16="http://schemas.microsoft.com/office/drawing/2014/main" id="{F4DC906E-9414-4743-9EC9-836DCCACE3EF}"/>
              </a:ext>
            </a:extLst>
          </p:cNvPr>
          <p:cNvSpPr/>
          <p:nvPr/>
        </p:nvSpPr>
        <p:spPr>
          <a:xfrm>
            <a:off x="1919536" y="1592796"/>
            <a:ext cx="3168354"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Mainstream Macro</a:t>
            </a:r>
          </a:p>
        </p:txBody>
      </p:sp>
      <p:sp>
        <p:nvSpPr>
          <p:cNvPr id="39" name="Rectangle 38">
            <a:extLst>
              <a:ext uri="{FF2B5EF4-FFF2-40B4-BE49-F238E27FC236}">
                <a16:creationId xmlns:a16="http://schemas.microsoft.com/office/drawing/2014/main" id="{DEE7B362-4CC5-F84A-8BEB-42E1833BE3AC}"/>
              </a:ext>
            </a:extLst>
          </p:cNvPr>
          <p:cNvSpPr/>
          <p:nvPr/>
        </p:nvSpPr>
        <p:spPr>
          <a:xfrm>
            <a:off x="4799858" y="3379116"/>
            <a:ext cx="1224134" cy="1202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 a relevant distinction</a:t>
            </a:r>
          </a:p>
        </p:txBody>
      </p:sp>
      <p:sp>
        <p:nvSpPr>
          <p:cNvPr id="40" name="Rectangle 39">
            <a:extLst>
              <a:ext uri="{FF2B5EF4-FFF2-40B4-BE49-F238E27FC236}">
                <a16:creationId xmlns:a16="http://schemas.microsoft.com/office/drawing/2014/main" id="{483C55DA-EBF9-894F-8E6F-6D5F8D5CF13D}"/>
              </a:ext>
            </a:extLst>
          </p:cNvPr>
          <p:cNvSpPr/>
          <p:nvPr/>
        </p:nvSpPr>
        <p:spPr>
          <a:xfrm>
            <a:off x="6096000" y="2611969"/>
            <a:ext cx="2016223" cy="6532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p>
        </p:txBody>
      </p:sp>
      <p:sp>
        <p:nvSpPr>
          <p:cNvPr id="52" name="Rectangle 51">
            <a:extLst>
              <a:ext uri="{FF2B5EF4-FFF2-40B4-BE49-F238E27FC236}">
                <a16:creationId xmlns:a16="http://schemas.microsoft.com/office/drawing/2014/main" id="{EEB910B9-0092-5444-BDA6-9654A11F1BE0}"/>
              </a:ext>
            </a:extLst>
          </p:cNvPr>
          <p:cNvSpPr/>
          <p:nvPr/>
        </p:nvSpPr>
        <p:spPr>
          <a:xfrm>
            <a:off x="6096000" y="3359770"/>
            <a:ext cx="2016223" cy="12213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Financial/Real</a:t>
            </a:r>
          </a:p>
        </p:txBody>
      </p:sp>
    </p:spTree>
    <p:extLst>
      <p:ext uri="{BB962C8B-B14F-4D97-AF65-F5344CB8AC3E}">
        <p14:creationId xmlns:p14="http://schemas.microsoft.com/office/powerpoint/2010/main" val="348304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1FD8FB-9CD8-F244-BB34-2D396D312AD2}"/>
              </a:ext>
            </a:extLst>
          </p:cNvPr>
          <p:cNvSpPr>
            <a:spLocks noGrp="1"/>
          </p:cNvSpPr>
          <p:nvPr>
            <p:ph type="title"/>
          </p:nvPr>
        </p:nvSpPr>
        <p:spPr/>
        <p:txBody>
          <a:bodyPr>
            <a:normAutofit/>
          </a:bodyPr>
          <a:lstStyle/>
          <a:p>
            <a:r>
              <a:rPr lang="en-GB" sz="2800" dirty="0"/>
              <a:t>Evaluating the constraints on government spending</a:t>
            </a:r>
          </a:p>
        </p:txBody>
      </p:sp>
      <p:pic>
        <p:nvPicPr>
          <p:cNvPr id="7" name="Picture 6">
            <a:extLst>
              <a:ext uri="{FF2B5EF4-FFF2-40B4-BE49-F238E27FC236}">
                <a16:creationId xmlns:a16="http://schemas.microsoft.com/office/drawing/2014/main" id="{479318A9-100C-4C4A-AB74-49FFB035964C}"/>
              </a:ext>
            </a:extLst>
          </p:cNvPr>
          <p:cNvPicPr>
            <a:picLocks noChangeAspect="1"/>
          </p:cNvPicPr>
          <p:nvPr/>
        </p:nvPicPr>
        <p:blipFill>
          <a:blip r:embed="rId2"/>
          <a:stretch>
            <a:fillRect/>
          </a:stretch>
        </p:blipFill>
        <p:spPr>
          <a:xfrm>
            <a:off x="1524000" y="1268763"/>
            <a:ext cx="9144000" cy="3849466"/>
          </a:xfrm>
          <a:prstGeom prst="rect">
            <a:avLst/>
          </a:prstGeom>
        </p:spPr>
      </p:pic>
      <p:sp>
        <p:nvSpPr>
          <p:cNvPr id="12" name="Rectangle 11">
            <a:extLst>
              <a:ext uri="{FF2B5EF4-FFF2-40B4-BE49-F238E27FC236}">
                <a16:creationId xmlns:a16="http://schemas.microsoft.com/office/drawing/2014/main" id="{F4DC906E-9414-4743-9EC9-836DCCACE3EF}"/>
              </a:ext>
            </a:extLst>
          </p:cNvPr>
          <p:cNvSpPr/>
          <p:nvPr/>
        </p:nvSpPr>
        <p:spPr>
          <a:xfrm>
            <a:off x="1919536" y="1592796"/>
            <a:ext cx="3168354"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MMT</a:t>
            </a:r>
          </a:p>
        </p:txBody>
      </p:sp>
      <p:sp>
        <p:nvSpPr>
          <p:cNvPr id="40" name="Rectangle 39">
            <a:extLst>
              <a:ext uri="{FF2B5EF4-FFF2-40B4-BE49-F238E27FC236}">
                <a16:creationId xmlns:a16="http://schemas.microsoft.com/office/drawing/2014/main" id="{483C55DA-EBF9-894F-8E6F-6D5F8D5CF13D}"/>
              </a:ext>
            </a:extLst>
          </p:cNvPr>
          <p:cNvSpPr/>
          <p:nvPr/>
        </p:nvSpPr>
        <p:spPr>
          <a:xfrm>
            <a:off x="8184233" y="2631694"/>
            <a:ext cx="2016223" cy="65329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a:t>
            </a:r>
          </a:p>
        </p:txBody>
      </p:sp>
      <p:sp>
        <p:nvSpPr>
          <p:cNvPr id="52" name="Rectangle 51">
            <a:extLst>
              <a:ext uri="{FF2B5EF4-FFF2-40B4-BE49-F238E27FC236}">
                <a16:creationId xmlns:a16="http://schemas.microsoft.com/office/drawing/2014/main" id="{EEB910B9-0092-5444-BDA6-9654A11F1BE0}"/>
              </a:ext>
            </a:extLst>
          </p:cNvPr>
          <p:cNvSpPr/>
          <p:nvPr/>
        </p:nvSpPr>
        <p:spPr>
          <a:xfrm>
            <a:off x="8184232" y="3359770"/>
            <a:ext cx="2016223" cy="122135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Financial</a:t>
            </a:r>
          </a:p>
        </p:txBody>
      </p:sp>
      <p:sp>
        <p:nvSpPr>
          <p:cNvPr id="8" name="Rectangle 7">
            <a:extLst>
              <a:ext uri="{FF2B5EF4-FFF2-40B4-BE49-F238E27FC236}">
                <a16:creationId xmlns:a16="http://schemas.microsoft.com/office/drawing/2014/main" id="{72D74288-5F6C-CA4B-B2C5-0E47516C64B3}"/>
              </a:ext>
            </a:extLst>
          </p:cNvPr>
          <p:cNvSpPr/>
          <p:nvPr/>
        </p:nvSpPr>
        <p:spPr>
          <a:xfrm>
            <a:off x="4799858" y="3379116"/>
            <a:ext cx="1224134" cy="12020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 a relevant distinction</a:t>
            </a:r>
          </a:p>
        </p:txBody>
      </p:sp>
    </p:spTree>
    <p:extLst>
      <p:ext uri="{BB962C8B-B14F-4D97-AF65-F5344CB8AC3E}">
        <p14:creationId xmlns:p14="http://schemas.microsoft.com/office/powerpoint/2010/main" val="23395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361AEB-E23A-DD4E-ABBF-27B4C6EE419D}"/>
              </a:ext>
            </a:extLst>
          </p:cNvPr>
          <p:cNvSpPr txBox="1"/>
          <p:nvPr/>
        </p:nvSpPr>
        <p:spPr>
          <a:xfrm>
            <a:off x="4259796" y="2782670"/>
            <a:ext cx="3672408" cy="646331"/>
          </a:xfrm>
          <a:prstGeom prst="rect">
            <a:avLst/>
          </a:prstGeom>
          <a:noFill/>
        </p:spPr>
        <p:txBody>
          <a:bodyPr wrap="square" rtlCol="0">
            <a:spAutoFit/>
          </a:bodyPr>
          <a:lstStyle/>
          <a:p>
            <a:pPr algn="ctr"/>
            <a:r>
              <a:rPr lang="en-AU" sz="3600" b="1" dirty="0">
                <a:solidFill>
                  <a:schemeClr val="accent1"/>
                </a:solidFill>
              </a:rPr>
              <a:t>END OF TALK</a:t>
            </a:r>
          </a:p>
        </p:txBody>
      </p:sp>
    </p:spTree>
    <p:extLst>
      <p:ext uri="{BB962C8B-B14F-4D97-AF65-F5344CB8AC3E}">
        <p14:creationId xmlns:p14="http://schemas.microsoft.com/office/powerpoint/2010/main" val="1460063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Microeconomics.</a:t>
            </a:r>
          </a:p>
          <a:p>
            <a:r>
              <a:rPr lang="en-US" dirty="0"/>
              <a:t>Macroeconomics.</a:t>
            </a:r>
          </a:p>
        </p:txBody>
      </p:sp>
      <p:sp>
        <p:nvSpPr>
          <p:cNvPr id="2" name="Title 1"/>
          <p:cNvSpPr>
            <a:spLocks noGrp="1"/>
          </p:cNvSpPr>
          <p:nvPr>
            <p:ph type="title"/>
          </p:nvPr>
        </p:nvSpPr>
        <p:spPr/>
        <p:txBody>
          <a:bodyPr/>
          <a:lstStyle/>
          <a:p>
            <a:r>
              <a:rPr lang="en-US" dirty="0"/>
              <a:t>Two economic views of the world …</a:t>
            </a:r>
          </a:p>
        </p:txBody>
      </p:sp>
    </p:spTree>
    <p:extLst>
      <p:ext uri="{BB962C8B-B14F-4D97-AF65-F5344CB8AC3E}">
        <p14:creationId xmlns:p14="http://schemas.microsoft.com/office/powerpoint/2010/main" val="341182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1728000"/>
            <a:ext cx="8330477" cy="903631"/>
          </a:xfrm>
        </p:spPr>
        <p:txBody>
          <a:bodyPr>
            <a:normAutofit fontScale="90000"/>
          </a:bodyPr>
          <a:lstStyle/>
          <a:p>
            <a:pPr lvl="0"/>
            <a:br>
              <a:rPr lang="en-US" dirty="0"/>
            </a:br>
            <a:r>
              <a:rPr lang="en-US" dirty="0"/>
              <a:t>The orthodox neoclassical micro approach </a:t>
            </a:r>
            <a:r>
              <a:rPr lang="mr-IN" dirty="0"/>
              <a:t>…</a:t>
            </a:r>
            <a:br>
              <a:rPr lang="en-US" dirty="0"/>
            </a:br>
            <a:endParaRPr lang="en-US" dirty="0"/>
          </a:p>
        </p:txBody>
      </p:sp>
    </p:spTree>
    <p:extLst>
      <p:ext uri="{BB962C8B-B14F-4D97-AF65-F5344CB8AC3E}">
        <p14:creationId xmlns:p14="http://schemas.microsoft.com/office/powerpoint/2010/main" val="4258198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1728000"/>
            <a:ext cx="9514599" cy="936104"/>
          </a:xfrm>
        </p:spPr>
        <p:txBody>
          <a:bodyPr/>
          <a:lstStyle/>
          <a:p>
            <a:r>
              <a:rPr lang="en-US" dirty="0"/>
              <a:t>The Keynesian-Institutionalist-MMT approach </a:t>
            </a:r>
            <a:r>
              <a:rPr lang="mr-IN" dirty="0"/>
              <a:t>…</a:t>
            </a:r>
            <a:endParaRPr lang="en-US" dirty="0"/>
          </a:p>
        </p:txBody>
      </p:sp>
    </p:spTree>
    <p:extLst>
      <p:ext uri="{BB962C8B-B14F-4D97-AF65-F5344CB8AC3E}">
        <p14:creationId xmlns:p14="http://schemas.microsoft.com/office/powerpoint/2010/main" val="2450846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1728000"/>
            <a:ext cx="8474493" cy="903631"/>
          </a:xfrm>
        </p:spPr>
        <p:txBody>
          <a:bodyPr/>
          <a:lstStyle/>
          <a:p>
            <a:r>
              <a:rPr lang="en-US" dirty="0"/>
              <a:t>What is distinctive about macroeconomics?</a:t>
            </a:r>
          </a:p>
        </p:txBody>
      </p:sp>
    </p:spTree>
    <p:extLst>
      <p:ext uri="{BB962C8B-B14F-4D97-AF65-F5344CB8AC3E}">
        <p14:creationId xmlns:p14="http://schemas.microsoft.com/office/powerpoint/2010/main" val="3997396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EF787F9-B65D-9647-8747-91BA06F864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3909" y="506098"/>
            <a:ext cx="2816667" cy="4680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1447EF63-8B27-9947-BF40-11CC0FADE4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424" y="506098"/>
            <a:ext cx="3898800" cy="467855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4DE3594-DEA2-C546-AB2D-9A9DF09E71F9}"/>
              </a:ext>
            </a:extLst>
          </p:cNvPr>
          <p:cNvSpPr/>
          <p:nvPr/>
        </p:nvSpPr>
        <p:spPr>
          <a:xfrm>
            <a:off x="767409" y="5373216"/>
            <a:ext cx="10873208" cy="954107"/>
          </a:xfrm>
          <a:prstGeom prst="rect">
            <a:avLst/>
          </a:prstGeom>
        </p:spPr>
        <p:txBody>
          <a:bodyPr wrap="square">
            <a:spAutoFit/>
          </a:bodyPr>
          <a:lstStyle/>
          <a:p>
            <a:r>
              <a:rPr lang="en-US" sz="2800" dirty="0"/>
              <a:t>Mainstream macro fails because of the </a:t>
            </a:r>
            <a:r>
              <a:rPr lang="en-US" sz="2800" dirty="0">
                <a:solidFill>
                  <a:srgbClr val="0070C0"/>
                </a:solidFill>
              </a:rPr>
              <a:t>fallacy of composition </a:t>
            </a:r>
            <a:r>
              <a:rPr lang="en-US" sz="2800" dirty="0"/>
              <a:t>.</a:t>
            </a:r>
          </a:p>
          <a:p>
            <a:endParaRPr lang="en-US" sz="2800" dirty="0"/>
          </a:p>
        </p:txBody>
      </p:sp>
    </p:spTree>
    <p:custDataLst>
      <p:tags r:id="rId1"/>
    </p:custDataLst>
    <p:extLst>
      <p:ext uri="{BB962C8B-B14F-4D97-AF65-F5344CB8AC3E}">
        <p14:creationId xmlns:p14="http://schemas.microsoft.com/office/powerpoint/2010/main" val="666980102"/>
      </p:ext>
    </p:extLst>
  </p:cSld>
  <p:clrMapOvr>
    <a:masterClrMapping/>
  </p:clrMapOvr>
  <mc:AlternateContent xmlns:mc="http://schemas.openxmlformats.org/markup-compatibility/2006" xmlns:p14="http://schemas.microsoft.com/office/powerpoint/2010/main">
    <mc:Choice Requires="p14">
      <p:transition spd="slow" p14:dur="2000" advTm="67896"/>
    </mc:Choice>
    <mc:Fallback xmlns="">
      <p:transition spd="slow" advTm="67896"/>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descr="Fibre optics abstract background">
            <a:extLst>
              <a:ext uri="{FF2B5EF4-FFF2-40B4-BE49-F238E27FC236}">
                <a16:creationId xmlns:a16="http://schemas.microsoft.com/office/drawing/2014/main" id="{F2502F46-2F34-2340-AE58-225ED9EE3594}"/>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4374137" y="2011942"/>
            <a:ext cx="3443726" cy="2293575"/>
          </a:xfrm>
          <a:prstGeom prst="rect">
            <a:avLst/>
          </a:prstGeom>
        </p:spPr>
      </p:pic>
      <p:pic>
        <p:nvPicPr>
          <p:cNvPr id="3" name="Graphic 2" descr="Users outline">
            <a:extLst>
              <a:ext uri="{FF2B5EF4-FFF2-40B4-BE49-F238E27FC236}">
                <a16:creationId xmlns:a16="http://schemas.microsoft.com/office/drawing/2014/main" id="{700F8CD9-470C-834E-BBAB-5CE9B0A8CEF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16000" y="3050958"/>
            <a:ext cx="2160000" cy="2160000"/>
          </a:xfrm>
          <a:prstGeom prst="rect">
            <a:avLst/>
          </a:prstGeom>
        </p:spPr>
      </p:pic>
      <p:pic>
        <p:nvPicPr>
          <p:cNvPr id="5" name="Graphic 4" descr="Man with solid fill">
            <a:extLst>
              <a:ext uri="{FF2B5EF4-FFF2-40B4-BE49-F238E27FC236}">
                <a16:creationId xmlns:a16="http://schemas.microsoft.com/office/drawing/2014/main" id="{AA2042FC-621A-824C-93CE-4A44818C8ED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16000" y="2598237"/>
            <a:ext cx="2160000" cy="2160000"/>
          </a:xfrm>
          <a:prstGeom prst="rect">
            <a:avLst/>
          </a:prstGeom>
        </p:spPr>
      </p:pic>
    </p:spTree>
    <p:custDataLst>
      <p:tags r:id="rId1"/>
    </p:custDataLst>
    <p:extLst>
      <p:ext uri="{BB962C8B-B14F-4D97-AF65-F5344CB8AC3E}">
        <p14:creationId xmlns:p14="http://schemas.microsoft.com/office/powerpoint/2010/main" val="1982553727"/>
      </p:ext>
    </p:extLst>
  </p:cSld>
  <p:clrMapOvr>
    <a:masterClrMapping/>
  </p:clrMapOvr>
  <mc:AlternateContent xmlns:mc="http://schemas.openxmlformats.org/markup-compatibility/2006" xmlns:p14="http://schemas.microsoft.com/office/powerpoint/2010/main">
    <mc:Choice Requires="p14">
      <p:transition spd="slow" p14:dur="2000" advTm="22051"/>
    </mc:Choice>
    <mc:Fallback xmlns="">
      <p:transition spd="slow" advTm="220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5.5|7.3|8.2|24"/>
</p:tagLst>
</file>

<file path=ppt/tags/tag2.xml><?xml version="1.0" encoding="utf-8"?>
<p:tagLst xmlns:a="http://schemas.openxmlformats.org/drawingml/2006/main" xmlns:r="http://schemas.openxmlformats.org/officeDocument/2006/relationships" xmlns:p="http://schemas.openxmlformats.org/presentationml/2006/main">
  <p:tag name="TIMING" val="|8.5"/>
</p:tagLst>
</file>

<file path=ppt/tags/tag3.xml><?xml version="1.0" encoding="utf-8"?>
<p:tagLst xmlns:a="http://schemas.openxmlformats.org/drawingml/2006/main" xmlns:r="http://schemas.openxmlformats.org/officeDocument/2006/relationships" xmlns:p="http://schemas.openxmlformats.org/presentationml/2006/main">
  <p:tag name="TIMING" val="|1.3"/>
</p:tagLst>
</file>

<file path=ppt/tags/tag4.xml><?xml version="1.0" encoding="utf-8"?>
<p:tagLst xmlns:a="http://schemas.openxmlformats.org/drawingml/2006/main" xmlns:r="http://schemas.openxmlformats.org/officeDocument/2006/relationships" xmlns:p="http://schemas.openxmlformats.org/presentationml/2006/main">
  <p:tag name="TIMING" val="|6.9|16.1|94.1"/>
</p:tagLst>
</file>

<file path=ppt/tags/tag5.xml><?xml version="1.0" encoding="utf-8"?>
<p:tagLst xmlns:a="http://schemas.openxmlformats.org/drawingml/2006/main" xmlns:r="http://schemas.openxmlformats.org/officeDocument/2006/relationships" xmlns:p="http://schemas.openxmlformats.org/presentationml/2006/main">
  <p:tag name="TIMING" val="|25.5|3.9|10.1|10.3|1.7|6.9"/>
</p:tagLst>
</file>

<file path=ppt/tags/tag6.xml><?xml version="1.0" encoding="utf-8"?>
<p:tagLst xmlns:a="http://schemas.openxmlformats.org/drawingml/2006/main" xmlns:r="http://schemas.openxmlformats.org/officeDocument/2006/relationships" xmlns:p="http://schemas.openxmlformats.org/presentationml/2006/main">
  <p:tag name="TIMING" val="|8.8|4.2"/>
</p:tagLst>
</file>

<file path=ppt/tags/tag7.xml><?xml version="1.0" encoding="utf-8"?>
<p:tagLst xmlns:a="http://schemas.openxmlformats.org/drawingml/2006/main" xmlns:r="http://schemas.openxmlformats.org/officeDocument/2006/relationships" xmlns:p="http://schemas.openxmlformats.org/presentationml/2006/main">
  <p:tag name="TIMING" val="|2.4|2.8|33.2|1.8|8.6|11.2"/>
</p:tagLst>
</file>

<file path=ppt/theme/theme1.xml><?xml version="1.0" encoding="utf-8"?>
<a:theme xmlns:a="http://schemas.openxmlformats.org/drawingml/2006/main" name="CofFEE_2018">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ture_2" id="{F74BC86A-351D-9949-926A-FD19613C662F}" vid="{B0401CF9-63F4-AD4C-A8F8-FC276EA3D8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CofFEE_2018</Template>
  <TotalTime>30114</TotalTime>
  <Words>2659</Words>
  <Application>Microsoft Macintosh PowerPoint</Application>
  <PresentationFormat>Widescreen</PresentationFormat>
  <Paragraphs>322</Paragraphs>
  <Slides>39</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Helvetica</vt:lpstr>
      <vt:lpstr>Wingdings</vt:lpstr>
      <vt:lpstr>CofFEE_2018</vt:lpstr>
      <vt:lpstr>An introduction to macroeconomic thinking</vt:lpstr>
      <vt:lpstr>PowerPoint Presentation</vt:lpstr>
      <vt:lpstr>Takeaway from today …</vt:lpstr>
      <vt:lpstr>Two economic views of the world …</vt:lpstr>
      <vt:lpstr> The orthodox neoclassical micro approach … </vt:lpstr>
      <vt:lpstr>The Keynesian-Institutionalist-MMT approach …</vt:lpstr>
      <vt:lpstr>What is distinctive about macroeconomics?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Thinking in a Macro Way</vt:lpstr>
      <vt:lpstr>What should theory be able to explain?</vt:lpstr>
      <vt:lpstr>Real GDP growth – downward trend</vt:lpstr>
      <vt:lpstr>PowerPoint Presentation</vt:lpstr>
      <vt:lpstr>Real wages and productivity – divergence</vt:lpstr>
      <vt:lpstr>US – Real wages and productivity</vt:lpstr>
      <vt:lpstr>Household debt to disposable income - rising</vt:lpstr>
      <vt:lpstr>USA – income shares</vt:lpstr>
      <vt:lpstr>USA – wealth shares</vt:lpstr>
      <vt:lpstr>PowerPoint Presentation</vt:lpstr>
      <vt:lpstr>PowerPoint Presentation</vt:lpstr>
      <vt:lpstr>PowerPoint Presentation</vt:lpstr>
      <vt:lpstr>PowerPoint Presentation</vt:lpstr>
      <vt:lpstr>PowerPoint Presentation</vt:lpstr>
      <vt:lpstr>PowerPoint Presentation</vt:lpstr>
      <vt:lpstr>Why can’t we just rely on evidence?</vt:lpstr>
      <vt:lpstr>MMT is a new macroeconomic framework …</vt:lpstr>
      <vt:lpstr>Understanding constraints in macroeconomics …</vt:lpstr>
      <vt:lpstr>Evaluating the constraints on government spending</vt:lpstr>
      <vt:lpstr>Evaluating the constraints on government spending</vt:lpstr>
      <vt:lpstr>Evaluating the constraints on government spending</vt:lpstr>
      <vt:lpstr>Evaluating the constraints on government spending</vt:lpstr>
      <vt:lpstr>Evaluating the constraints on government spending</vt:lpstr>
      <vt:lpstr>Evaluating the constraints on government spending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Mitchell</dc:creator>
  <cp:lastModifiedBy>Bill Mitchell</cp:lastModifiedBy>
  <cp:revision>381</cp:revision>
  <dcterms:created xsi:type="dcterms:W3CDTF">2018-02-21T09:00:23Z</dcterms:created>
  <dcterms:modified xsi:type="dcterms:W3CDTF">2023-01-23T09:40:37Z</dcterms:modified>
</cp:coreProperties>
</file>