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1080" r:id="rId2"/>
    <p:sldId id="1276" r:id="rId3"/>
    <p:sldId id="705" r:id="rId4"/>
    <p:sldId id="706" r:id="rId5"/>
    <p:sldId id="698" r:id="rId6"/>
    <p:sldId id="704" r:id="rId7"/>
    <p:sldId id="707" r:id="rId8"/>
    <p:sldId id="708" r:id="rId9"/>
    <p:sldId id="709" r:id="rId10"/>
    <p:sldId id="710" r:id="rId11"/>
    <p:sldId id="346" r:id="rId12"/>
    <p:sldId id="392" r:id="rId13"/>
    <p:sldId id="349" r:id="rId14"/>
    <p:sldId id="1280" r:id="rId15"/>
    <p:sldId id="350" r:id="rId16"/>
    <p:sldId id="451" r:id="rId17"/>
    <p:sldId id="352" r:id="rId18"/>
    <p:sldId id="1278" r:id="rId19"/>
    <p:sldId id="1279" r:id="rId20"/>
    <p:sldId id="353" r:id="rId21"/>
    <p:sldId id="390" r:id="rId22"/>
    <p:sldId id="391" r:id="rId23"/>
    <p:sldId id="380" r:id="rId24"/>
    <p:sldId id="383" r:id="rId25"/>
    <p:sldId id="384" r:id="rId26"/>
    <p:sldId id="385" r:id="rId27"/>
    <p:sldId id="386" r:id="rId28"/>
    <p:sldId id="394" r:id="rId29"/>
    <p:sldId id="393" r:id="rId30"/>
    <p:sldId id="396" r:id="rId31"/>
    <p:sldId id="397" r:id="rId32"/>
    <p:sldId id="1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2" pos="75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1"/>
    <p:restoredTop sz="94694"/>
  </p:normalViewPr>
  <p:slideViewPr>
    <p:cSldViewPr>
      <p:cViewPr varScale="1">
        <p:scale>
          <a:sx n="110" d="100"/>
          <a:sy n="110" d="100"/>
        </p:scale>
        <p:origin x="176" y="416"/>
      </p:cViewPr>
      <p:guideLst>
        <p:guide orient="horz" pos="1933"/>
        <p:guide pos="7589"/>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2:44:39.583"/>
    </inkml:context>
    <inkml:brush xml:id="br0">
      <inkml:brushProperty name="width" value="0.05" units="cm"/>
      <inkml:brushProperty name="height" value="0.05" units="cm"/>
      <inkml:brushProperty name="color" value="#FFFFFF"/>
    </inkml:brush>
  </inkml:definitions>
  <inkml:trace contextRef="#ctx0" brushRef="#br0">9624 5148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3:15:51.837"/>
    </inkml:context>
    <inkml:brush xml:id="br0">
      <inkml:brushProperty name="width" value="0.2" units="cm"/>
      <inkml:brushProperty name="height" value="0.2" units="cm"/>
      <inkml:brushProperty name="color" value="#FFFFFF"/>
    </inkml:brush>
  </inkml:definitions>
  <inkml:trace contextRef="#ctx0" brushRef="#br0">1 11 24575,'28'5'0,"-3"-1"0,-6-4 0,4 0 0,-4 0 0,3 0 0,-7 0 0,-3 0 0,1 0 0,3 1 0,5-1 0,2 2 0,1-1 0,0 1 0,-1 0 0,2-1 0,0-1 0,1 0 0,-3 0 0,-1 0 0,-3 2 0,1-2 0,1 3 0,3-3 0,-1 2 0,2-2 0,-2 1 0,7-1 0,-5 3 0,3-2 0,-2 0 0,-2-1 0,4 0 0,0 0 0,2 0 0,4 0 0,1 0 0,-3 0 0,4 0 0,-8 0 0,1 0 0,-2 0 0,-1 0 0,5 0 0,5 2 0,-1-2 0,8 2 0,0-2 0,7 0 0,2 1 0,-3 0 0,-7 2 0,-3-3 0,-10 2 0,2-2 0,-1 0 0,1 0 0,2 0 0,-2 0 0,2 0 0,0 0 0,-1 0 0,-2 0 0,-4 0 0,-2 0 0,-4 0 0,0 0 0,-3 0 0,3-2 0,4 0 0,-5 1 0,6-1 0,-6 1 0,7 0 0,3-2 0,1 3 0,2-2 0,-4 2 0,2 0 0,-2 0 0,2 0 0,6-1 0,1 0 0,5 0 0,-3 1 0,1 0 0,-4-2 0,0 0 0,-2 1 0,-3-1 0,0 1 0,-3 0 0,1-2 0,0 1 0,1 1 0,-1-1 0,1 2 0,-6-1 0,0 0 0,-1 0 0,-1 1 0,1 0 0,1-2 0,-1 1 0,2-1 0,1-1 0,5 3 0,5-2 0,2 2 0,-1 0 0,-3 0 0,-4 0 0,-7 0 0,3 0 0,-7 0 0,3 0 0,-5-1 0,2 0 0,-2 0 0,-6 1 0,2-1 0,-3 0 0,3 0 0,2 1 0,-3 0 0,6 0 0,-6 0 0,4 0 0,-1 0 0,0 0 0,2 0 0,-2 0 0,2 0 0,2 2 0,-2-1 0,0 1 0,-2-1 0,2-1 0,2 2 0,1-2 0,0 2 0,-6-2 0,1 1 0,-3-1 0,6 3 0,-1-1 0,2 0 0,-3-1 0,-2-1 0,0 0 0,1 1 0,-1 0 0,1 0 0,-1-1 0,-2 1 0,-2 0 0,-1 0 0,4-1 0,-2 0 0,0 0 0,-1 0 0,-1 0 0,0 0 0,3 0 0,-6 0 0,2 0 0,1 0 0,2 0 0,2 0 0,1 0 0,-2 1 0,0 0 0,-3 0 0,-3-1 0,-17 7 0,5-2 0,-11 4 0,11-5 0,-1 1 0,1-1 0,-1 3 0,0-1 0,1 3 0,1-3 0,1 1 0,1-3 0,0 0 0,1 0 0,-2 1 0,1-1 0,-2 1 0,3 0 0,0-1 0,-2 3 0,2-5 0,-3 4 0,2-3 0,-2 2 0,1-1 0,-1-1 0,2-1 0,-2 1 0,-4 1 0,-2 0 0,-2 0 0,-4 0 0,0 0 0,1 0 0,-1-2 0,4-1 0,-1 1 0,1-2 0,0 1 0,3-1 0,-2 0 0,1 2 0,-2-2 0,2 1 0,-2 1 0,1-2 0,-5 1 0,-2-1 0,-7 0 0,1 2 0,-1 0 0,4-1 0,4 1 0,5-2 0,5 0 0,-2 0 0,-5 0 0,-2 0 0,-7 0 0,3 0 0,-5 0 0,1 0 0,4 0 0,3 0 0,6 0 0,-1 0 0,5 0 0,-2 0 0,2 1 0,0-1 0,-2 2 0,-2-2 0,-1 0 0,-7 1 0,2-1 0,-3 2 0,-2-1 0,2 0 0,-1 0 0,-1-1 0,5 0 0,-2 0 0,0 0 0,4 0 0,-1 0 0,3 0 0,2 1 0,-3 0 0,3 1 0,-3-1 0,0 0 0,-3-1 0,0 2 0,-5-2 0,2 1 0,-1-1 0,0 0 0,-1 2 0,-1-2 0,-2 2 0,-2-2 0,1 0 0,4-2 0,3 2 0,2-2 0,0 2 0,-2 0 0,-1 0 0,2 0 0,-1 0 0,1 0 0,2 2 0,-7-2 0,6 3 0,-6-3 0,7 2 0,-2-2 0,4 0 0,-2 0 0,3 0 0,-1 0 0,1 0 0,2 0 0,-1 0 0,1-2 0,-2 2 0,-1-1 0,-4-1 0,3 2 0,-4-2 0,-1 2 0,2 0 0,0 0 0,4 0 0,3 0 0,-5 0 0,3 0 0,-6 0 0,1 0 0,0 0 0,-3-1 0,-1 1 0,3-2 0,-1 2 0,2-1 0,0 0 0,1 0 0,3 1 0,2 0 0,1 0 0,-5 0 0,3-1 0,0 0 0,1 0 0,1 0 0,-4 0 0,1 0 0,-1 1 0,-2-2 0,2 2 0,-4-1 0,-1-1 0,4 2 0,-5-3 0,3 3 0,-3-2 0,2 2 0,3-1 0,2 1 0,2-2 0,2 2 0,1 0 0,1 0 0,-5 0 0,-2 0 0,-3-1 0,2 1 0,2-2 0,4 2 0,-2 0 0,-1-1 0,0 0 0,-6-1 0,3 1 0,-2 0 0,2 1 0,0 0 0,-3 0 0,0 0 0,-1 0 0,3 0 0,4 0 0,2 0 0,2 0 0,1 0 0,-4 0 0,-2 0 0,-4 0 0,1-1 0,-3 0 0,5 0 0,-2 1 0,3 0 0,-4-2 0,-2 1 0,-1-3 0,-1 1 0,4 0 0,2 0 0,0 1 0,3 0 0,-3 0 0,4 0 0,2 1 0,2 0 0,4 0 0,-4-1 0,1 1 0,-3-1 0,0 0 0,-1-1 0,-3 0 0,1 0 0,2 0 0,0 1 0,7 1 0,-1 1 0,0 0 0,-3 0 0,-1-1 0,-5 0 0,-4-3 0,-6 3 0,0-2 0,2 3 0,6 0 0,5 0 0,-1 0 0,4 0 0,-4 0 0,-1 0 0,1 0 0,0 0 0,5 0 0,4-1 0,-1 1 0,-3-1 0,-6-1 0,0 2 0,-2-3 0,6 2 0,-1-1 0,6-1 0,-1 3 0,-2-4 0,-4-1 0,-7-1 0,-4-2 0,2 2 0,1-1 0,-4 1 0,6 0 0,-3 1 0,11 2 0,0 1 0,4 1 0,-1 1 0,17 7 0,-5-2 0,14 6 0,-10-7 0,0-1 0,-1 1 0,1 1 0,1-1 0,2 2 0,-4-4 0,0 0 0,-4 0 0,1-1 0,0 1 0,3 0 0,-1 0 0,0 1 0,2 0 0,3 0 0,2 3 0,5 0 0,-6-1 0,-3 0 0,-5-5 0,4 2 0,5 2 0,7 4 0,0-3 0,3 1 0,-3-3 0,-5 0 0,-4-1 0,-5-1 0,2-1 0,2 2 0,1-2 0,4 3 0,0-3 0,3 3 0,0-3 0,-3 2 0,-6-2 0,-1 0 0,-2 0 0,0 0 0,5 0 0,-1 0 0,5 0 0,-3 0 0,2 0 0,-3 0 0,0 0 0,-3 0 0,1-2 0,-5 2 0,4-1 0,-1-1 0,5 2 0,1-1 0,0 1 0,-1-2 0,-2 2 0,-2-1 0,-1 0 0,1 0 0,3 0 0,-1 1 0,0 0 0,-2 0 0,0 0 0,3 0 0,2 0 0,1 0 0,-1 0 0,-5 0 0,-6 0 0,-3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3:16:07.060"/>
    </inkml:context>
    <inkml:brush xml:id="br0">
      <inkml:brushProperty name="width" value="0.2" units="cm"/>
      <inkml:brushProperty name="height" value="0.2" units="cm"/>
      <inkml:brushProperty name="color" value="#FFFFFF"/>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2:44:39.583"/>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3:00:39.685"/>
    </inkml:context>
    <inkml:brush xml:id="br0">
      <inkml:brushProperty name="width" value="0.2" units="cm"/>
      <inkml:brushProperty name="height" value="0.2" units="cm"/>
      <inkml:brushProperty name="color" value="#1E4DBD"/>
    </inkml:brush>
  </inkml:definitions>
  <inkml:trace contextRef="#ctx0" brushRef="#br0">0 10 24575,'17'0'0,"-2"0"0,-8 0 0,-2 0 0,0 0 0,1 0 0,2 0 0,-2 1 0,-2-1 0,6 2 0,2-2 0,5 0 0,-2 1 0,-4-1 0,-4 2 0,0-1 0,-4-1 0,4 1 0,2-1 0,1 0 0,0 0 0,-3 0 0,-5 0 0,5 0 0,1 0 0,1 0 0,1 0 0,-3 0 0,-1 0 0,1 0 0,-3 0 0,2 0 0,1-1 0,0 1 0,-1-1 0,5 1 0,-1 0 0,2 0 0,-3 0 0,0 0 0,-5-2 0,2 2 0,-1-1 0,0 1 0,0-2 0,1 2 0,-1-1 0,1 1 0,2 0 0,2 0 0,1 0 0,5 0 0,-4 0 0,3 0 0,-4 0 0,0-1 0,-3 0 0,-1 0 0,-3 1 0,3 0 0,1-1 0,-1 0 0,0 0 0,0 1 0,0 0 0,0 0 0,-2 0 0,4-1 0,2 0 0,4 0 0,1 1 0,-3 0 0,-3 0 0,-1 0 0,-4 0 0,2 0 0,2 0 0,-2 0 0,3 0 0,-2 0 0,-1 0 0,1 0 0,3 0 0,4 0 0,4 0 0,-1 0 0,-2 1 0,-7 0 0,-4 0 0,2-1 0,2 0 0,4 0 0,0 0 0,-1 0 0,-3 0 0,-2 0 0,-3 0 0,2 0 0,0 1 0,7-1 0,3 2 0,2-2 0,-1 0 0,-7 0 0,-1 0 0,-5 1 0,2-1 0,1 2 0,1-2 0,1 1 0,-1-1 0,1 1 0,0-1 0,3 0 0,-3 0 0,-1 0 0,1 0 0,-3 0 0,1 0 0,-3 0 0,2 0 0,3 0 0,0 0 0,5 0 0,-2 0 0,2 0 0,-2 0 0,0 0 0,-3 0 0,-3 0 0,-1 0 0,-1 0 0,2 0 0,3 0 0,6 0 0,1 0 0,2 0 0,-3 0 0,-2 0 0,-2 0 0,-2 0 0,-2 0 0,-2 0 0,3 0 0,2 0 0,2 0 0,5 0 0,4 0 0,0 2 0,0-2 0,-4 2 0,-4-2 0,-1 0 0,-3 0 0,-2 0 0,-2 0 0,0 0 0,1 0 0,1 0 0,3 0 0,1 0 0,1 0 0,-2 0 0,2 0 0,-2 0 0,2 0 0,3 0 0,1 1 0,0-1 0,-1 2 0,-5-2 0,-1 0 0,-2 0 0,-1 0 0,1 0 0,1 0 0,2 0 0,0 0 0,2 0 0,0 0 0,-1 1 0,-2-1 0,0 2 0,-1-2 0,5 0 0,0 0 0,2 0 0,0 0 0,-1 0 0,-3 0 0,-3 0 0,-2 0 0,1 0 0,0 0 0,2 0 0,0 0 0,3 0 0,0 0 0,5 0 0,0 0 0,2 0 0,0 0 0,0 0 0,-2 0 0,1 0 0,-2 0 0,-1 0 0,-4 0 0,-4 0 0,-3 0 0,2 0 0,-2 0 0,8 0 0,-3 0 0,6 0 0,-1 0 0,1 0 0,4 0 0,0 0 0,0 0 0,5 0 0,-5 0 0,7 1 0,-6-1 0,-2 2 0,-4-1 0,-6 0 0,-2 0 0,-3-1 0,8 0 0,1 0 0,9 0 0,0 0 0,-2 0 0,0 0 0,-5 0 0,-1 0 0,-2 1 0,-2-1 0,-4 2 0,-1-2 0,3 0 0,3 0 0,3 0 0,6 0 0,0 0 0,2 1 0,1-1 0,-4 2 0,-1-2 0,-4 0 0,-1 0 0,0 0 0,0 0 0,3 0 0,-1 0 0,6 0 0,-1 0 0,-1 0 0,2 0 0,-6 0 0,-1 0 0,-3 0 0,-3-1 0,1 0 0,3 0 0,2 1 0,0 0 0,0-1 0,-1 0 0,2 0 0,0 1 0,-2 0 0,1 0 0,-5 0 0,2 0 0,-6 0 0,4 0 0,-1 0 0,1 0 0,4 0 0,0-1 0,7 0 0,0 0 0,4 1 0,2 0 0,2 1 0,0 0 0,-5 0 0,-8-1 0,-4 2 0,-4-2 0,-1 1 0,3-1 0,4 0 0,4 0 0,6 2 0,3-2 0,-5 1 0,8 1 0,-9-2 0,6 2 0,-7-2 0,-1 0 0,-4 0 0,0 0 0,0 0 0,3 0 0,2 0 0,2 0 0,10 1 0,-1 1 0,5 1 0,-5 1 0,-3-2 0,-9-1 0,0 0 0,-8 0 0,-2 0 0,0-1 0,1 0 0,2 0 0,2 0 0,2 0 0,-2 0 0,3 0 0,-1 0 0,1 0 0,2 0 0,-1 0 0,2 1 0,-2 0 0,-4 0 0,-3-1 0,-5 0 0,1 0 0,3 0 0,3 0 0,5 0 0,2 0 0,0 0 0,-1 0 0,-8 0 0,1 0 0,-2 0 0,5-1 0,1 0 0,2 0 0,-4 0 0,-3 0 0,-1 0 0,2 1 0,1 0 0,3 0 0,1 0 0,-3 0 0,3 0 0,-5 0 0,-3-1 0,1 1 0,-3-2 0,5 1 0,0 1 0,3-2 0,2 2 0,2 0 0,0 0 0,0 0 0,-4 0 0,-2 0 0,-2 0 0,-1 0 0,-1 0 0,0 0 0,2 2 0,2-2 0,4 1 0,-2-1 0,6 0 0,-3 0 0,1 0 0,-4 0 0,-2 0 0,1 0 0,-3 0 0,1 0 0,-1 0 0,-3 0 0,2 0 0,2 0 0,5 0 0,0 0 0,-1 0 0,-4 0 0,-2 0 0,-1 0 0,-3 0 0,1 0 0,4-1 0,0 1 0,0-1 0,-2 1 0,-2 0 0,0 0 0,1 0 0,-1 0 0,5-2 0,0 2 0,3-1 0,2 1 0,-6 0 0,1 0 0,-5-2 0,0 1 0,3-2 0,0 0 0,2 1 0,-3 1 0,-1 1 0,-1 0 0,0 0 0,2-1 0,0-1 0,-1 1 0,-17 8 0,7-2 0,-11 6 0,12-9 0,2 2 0,-3 1 0,0 1 0,0 1 0,1-1 0,1-1 0,0 0 0,-2 0 0,4-1 0,-4 2 0,2 0 0,1-2 0,-1 2 0,1-2 0,1 2 0,-3 1 0,3 0 0,-1 0 0,-1-1 0,2-2 0,-2 2 0,1-2 0,0 2 0,0-1 0,1 0 0,-2 0 0,1 2 0,1-1 0,-2 0 0,2-1 0,0 0 0,0 0 0,-2 1 0,1-2 0,-2 1 0,1 0 0,-1-1 0,1 1 0,-1-2 0,0 3 0,-1-3 0,1 1 0,-1 0 0,1 0 0,0 1 0,-1-1 0,0 0 0,0 0 0,1 1 0,2 0 0,-1-1 0,0 5 0,-1-3 0,1 2 0,-1-2 0,0 0 0,1-2 0,0 1 0,0 1 0,-1 0 0,1 1 0,0-1 0,-1-2 0,2 1 0,-2 0 0,0 0 0,0 0 0,1-1 0,-1 1 0,0-1 0,0 1 0,0-1 0,-1 2 0,1 0 0,-1 1 0,0 0 0,2-3 0,-1 2 0,2-1 0,0-2 0,-2 4 0,-1-4 0,2 2 0,-3-2 0,2 3 0,-1-3 0,0 2 0,1-2 0,-1 2 0,1-1 0,-3 0 0,3-2 0,-2 1 0,0 3 0,1-3 0,0 1 0,0-1 0,-1-1 0,1 3 0,-1-1 0,0 2 0,-1-2 0,1 2 0,-1-1 0,0 1 0,2 0 0,0-3 0,1 2 0,-1-3 0,1 3 0,-2-2 0,2 1 0,-1 0 0,1 2 0,0 0 0,0 1 0,0-3 0,-1 2 0,0-2 0,-1 2 0,1-2 0,1 0 0,-1 2 0,2-3 0,-1 4 0,-2 1 0,2-1 0,-3 1 0,3-4 0,0 1 0,1-1 0,-4 3 0,1-1 0,-2 0 0,2-1 0,-1-2 0,0 1 0,2-1 0,-1 0 0,1 0 0,-2 0 0,2 0 0,-1-1 0,1 1 0,0 1 0,-1-2 0,1 3 0,0-3 0,0 1 0,-2-1 0,2 0 0,-1 0 0,1 1 0,-7 1 0,4 0 0,-6 0 0,6-1 0,2 0 0,0-2 0,1 2 0,-2-2 0,-2 2 0,-2 0 0,1 0 0,-3 0 0,3-1 0,1-1 0,-1 0 0,1 1 0,-5 0 0,1 0 0,1 0 0,2 0 0,6 0 0,-5 0 0,4-1 0,-7 1 0,2-1 0,0-1 0,-1 2 0,4-2 0,0 0 0,1 0 0,1 0 0,-3 1 0,1-1 0,0 2 0,0-1 0,1-1 0,-6 3 0,3-3 0,-6 1 0,1-1 0,0 0 0,-2 2 0,5-2 0,-1 1 0,5-1 0,0 0 0,1 0 0,-3 0 0,0 0 0,1 0 0,0 0 0,2 0 0,-1 0 0,-2 2 0,-2-2 0,-2 3 0,-2-3 0,2 1 0,1-1 0,3 0 0,3 0 0,-3 3 0,-4 1 0,-3-1 0,-10 0 0,2-3 0,-4 0 0,6 0 0,6 0 0,4 0 0,-2 0 0,-1 0 0,-8 0 0,1 0 0,-3 0 0,9 0 0,3 0 0,8 0 0,0 0 0,-6-1 0,0 0 0,-6 0 0,4 1 0,-3 1 0,2 0 0,-2 0 0,2-1 0,0 0 0,0 0 0,3 0 0,-2 0 0,1 0 0,-1 0 0,0 0 0,-3 0 0,-2 0 0,-2 0 0,-3 0 0,-1 0 0,-1 1 0,-2 0 0,1 0 0,1 1 0,1-2 0,5 1 0,-1 1 0,2-2 0,0 1 0,0 1 0,-2-2 0,0 2 0,-7-2 0,2 0 0,-4 0 0,5 0 0,2 0 0,6 0 0,1 0 0,1 1 0,-1-1 0,-1 2 0,-4-2 0,0 0 0,-3 0 0,1 0 0,4 0 0,0 1 0,3-1 0,-3 2 0,-3-2 0,-1 0 0,-3-2 0,1 2 0,-3-2 0,3 1 0,-3 1 0,4-2 0,1 2 0,-1 0 0,1-1 0,1 0 0,-1 0 0,6 1 0,-2 0 0,2 0 0,0 0 0,-3-1 0,3 0 0,-3 0 0,3 1 0,0 0 0,1-1 0,-1 0 0,-3 0 0,-2 1 0,-4-2 0,0 1 0,-4-3 0,3 1 0,-1 1 0,4-1 0,-2 3 0,1-3 0,0 3 0,5-3 0,1 3 0,0-2 0,-2 1 0,1 1 0,0-2 0,4 2 0,-1 0 0,1 0 0,-3 0 0,-1 0 0,0 0 0,4 0 0,2 0 0,6 0 0,-1 0 0,3 0 0,-1 0 0,-1 0 0,-3 0 0,-2 0 0,-2 0 0,-1 0 0,-1 0 0,2 0 0,0 0 0,1 0 0,1 0 0,-2 0 0,1 0 0,0 0 0,-3 0 0,3 0 0,-6 0 0,3 0 0,-5 0 0,4 0 0,2 0 0,0 0 0,1 0 0,-2 0 0,-2 0 0,0 0 0,0 0 0,0 0 0,2 0 0,1 0 0,-1 0 0,1 0 0,-1 0 0,-4 0 0,3 0 0,-2 0 0,2 0 0,4 0 0,2 0 0,4 0 0,-7 2 0,-2-2 0,-10 1 0,1-1 0,-2 0 0,5 0 0,3 0 0,8-1 0,4 1 0,-1-1 0,-2 1 0,-6 0 0,-6 0 0,5 0 0,-1 0 0,8 0 0,0 0 0,-7 0 0,-3 0 0,-8-2 0,0 0 0,5-1 0,3 0 0,7 1 0,4 1 0,-4 1 0,1-1 0,-6-1 0,0 0 0,-1 0 0,0-2 0,4 1 0,1-1 0,3 1 0,3 0 0,-1 0 0,2 0 0,-3 0 0,2 0 0,-1 0 0,3 1 0,0-1 0,-1 0 0,-1-3 0,0 3 0,0-4 0,1 4 0,2-3 0,-3 0 0,2 0 0,-2-1 0,1 3 0,0-2 0,1 2 0,0-2 0,1 2 0,1-2 0,-1 2 0,1 0 0,-4-2 0,4 2 0,-5-2 0,3 0 0,-2 0 0,1 2 0,3-1 0,-1 3 0,-3-5 0,0 3 0,-2-2 0,4 1 0,-2-1 0,-3-3 0,1 2 0,0 0 0,5 4 0,2 0 0,-3-2 0,3 2 0,-3-2 0,-2-2 0,0 0 0,-3-3 0,4 4 0,-2-1 0,5 4 0,-3-3 0,4 2 0,-3-2 0,2 2 0,-2 0 0,1 1 0,1-1 0,-2-1 0,-1 0 0,0-3 0,-3 1 0,3-1 0,0 1 0,1 3 0,2-2 0,-3 3 0,3-2 0,-2-1 0,0-1 0,1 1 0,1 0 0,0 3 0,1-3 0,0 2 0,-2-4 0,4 2 0,-2 0 0,1-1 0,1 2 0,-4-1 0,2 0 0,-2-1 0,1 2 0,1 0 0,0 0 0,0 0 0,1-1 0,-2 1 0,2-2 0,-3 1 0,2-4 0,-2 3 0,2-1 0,1 1 0,-2 1 0,1-1 0,1 1 0,0-1 0,-1 2 0,2 0 0,-1-2 0,1 3 0,-2-3 0,2 1 0,-1 0 0,0 2 0,0-1 0,-11-4 0,5 1 0,-9-3 0,9 4 0,1 3 0,5 1 0,19 1 0,-2 2 0,15 0 0,-3 0 0,6 0 0,14-1 0,21 0 0,23 0 0,-32 1 0,3 2 0,0-1 0,1 0 0,-1 3 0,-1-1 0,-10-2 0,-2 1 0,42 5 0,-16-4 0,-5 1 0,-8 0 0,-8-4 0,5 3 0,-12-1 0,-7 1 0,-17-2 0,-17-1 0,-52 2 0,-14-2 0,4 1 0,-5 0 0,4-2 0,-1 0 0,-9 0 0,-1-1 0,2-1 0,1 0 0,5 0 0,3 1 0,-30-3 0,37 3 0,30 2 0,22 0 0,27 0 0,25 0 0,18 4 0,23-1 0,-16 4 0,-9-4 0,-32 2 0,-23-5 0,-22 3 0,-12-1 0,-18 3 0,-10-1 0,-16 3 0,-14-4 0,-11 0 0,6-4 0,18 0 0,28-1 0,24 2 0,14 0 0,14 0 0,15-1 0,23 0 0,4 1 0,7 1 0,-18 1 0,-16-2 0,-26 1 0,-35 2 0,-7 1 0,-34-1 0,-2-1 0,-7-2 0,4 0 0,28 0 0,20 0 0,21 0 0,31-2-3277,22 2 0,42 1 3047,8 3 230,1 1 0,-16 1 0,-32-3 0,-21-1 0,-29 1 3276,-29-1 0,-21 2-3044,-8 0-232,-19-2 0,11 0 0,0-2 0,23 0 0,26 0 0,20 0 0,16 0 0,18 0 0,29 2 0,20 2 0,5 4 0,-22-1 0,-33 0 0,-22-7 0,5-8 0,22-3 0,55-9 0,-13 13 0,11 2-1090,-11 0 1,7 1 0,3 1 1089,-10 1 0,3 2 0,1 0 0,-2 1 0,14 1 0,-1 1 0,-4-1-234,-7 0 0,-2 0 1,-9 2 233,-8 1 0,-8 1 0,25 2 0,-43-4 0,-19 1 0,-31-3 3134,-13-1-3134,-35 1 0,-31 2 0,18-2 0,-9-1-498,12-3 1,-4-1 0,-3-1 497,-14-1 0,-5-2 0,-1 0 0,-5-3 0,0-1 0,2 1 0,7 1 0,3 0 0,4 1 0,-12-3 0,11 3 0,-8 3 0,61 3 0,41 2 0,42 2 0,-2-1 0,7 1 0,32 1 0,7 2-378,-23-2 0,2 1 0,6 0 378,8 1 0,7 1 0,2 0 0,-1 1 0,-7 1 0,-1 1 0,0-1 0,1 1 0,2-2 0,2 0 0,-2 1 0,-5-1 0,7 2 0,-6 1 0,-9-2 0,-7 0 0,-12-2 0,0-1 0,-63 0 0,-45-5 0,0 0 0,-7 0 0,-12-1 0,-5 0-575,-19-2 0,-3 0 575,25 1 0,-1-1 0,1 0 0,-29-1 0,3 0 0,19 0 0,6 1 3226,-19 0-3226,65 1 0,43 2 0,49-4 0,-5 3 0,11 1-962,-3 0 0,6 1 1,5 0 961,-4 1 0,4 0 0,3 1 0,1 1 0,8 1 0,4 2 0,-1 0 0,-2 0 0,-13-1 0,-1 0 0,-2-1 0,-2 1 0,15 3 0,-4-1 0,-11 0 587,-17-1 1,-10-2-588,7-1 0,-57 1 0,-44-2 0,-54-2 0,24-4 0,-5 0-701,-5 0 1,-4-3 700,9-2 0,-5-3 0,2 0 0,10 3 0,1 0 0,0 0 0,-4-3 0,-1 0 0,5 1 1423,-12 0 0,11 2-1423,-6-1 0,48 7 0,49 1 0,27-1 0,5 2 0,10 0 0,20-2 0,9 2-475,-6 1 0,6 1 1,3 1 474,-17 0 0,3 1 0,1 1 0,-2-1 0,21 0 0,-1 1 0,-4 0-185,-12 1 0,-2 1 1,-9-2 184,-5-2 0,-12-1 0,-7 0 0,-72-2 0,-70-9 0,23 2 0,-8 0-725,-17-4 0,-6 0 725,26 2 0,-2 0 0,1 0 0,5 0 0,0 1 0,3 0 0,-23-2 0,8 0 1360,24 3 0,9 2-1360,4 1 596,38 5-596,65-1 0,34 4 0,-9-2 0,7-1-749,3 1 1,2 1 748,-18 0 0,2 1 0,-3 0 0,22 0 0,-4 0 810,-10 2 1,-8-1-811,9 0 0,-66-4 0,-93-2 0,-1-2 0,14 2 0,-2 0 0,12-1 0,3 0 1638,-26 1-1638,12-1 0,45 2 0,38-3 0,23-1 0,50-5 0,-29 7 0,4 0 0,11 1 0,0 0 0,-10 1 0,-4 1 0,26 1 0,-59-2 0,-22 0 0,-15 0 0,-5 0 0,-8 0 0,-2 3 0,1-1 0,2 2 0,6-2 0,13-1 0,21-7 0,4 3 0,13-6 0,-10 7 0,-5-2 0,-4 3 0,-9 0 0,-6 6 0,-9 2 0,-5 7 0,-11 6 0,-7 3 0,-4 1 0,3-3 0,5-6 0,8-5 0,7-3 0,6-3 0,16-4 0,17-5 0,22-5 0,17-4 0,3-2 0,-1 0 0,-25 4 0,-15 4 0,-20 3 0,-9 4 0,-26 10 0,-1 3 0,-22 12 0,8-1 0,5-4 0,6-2 0,13-8 0,5-2 0,9-5 0,14-10 0,2-1 0,9-5 0,-9 5 0,-5 4 0,-42 27 0,0-1 0,-48 28 0,7-13 0,-6 2 0,1-7 0,16-4 0,14-7 0,17-7 0,24-16 0,13-6 0,15-14 0,-2 4 0,1 1 0,-8 8 0,-8 5 0,-36 16 0,-19 6 0,-42 6 0,-4-4 0,44-14 0,-1-2 0,-43 4 0,12-5 0,22 0 0,25-2 0,28-1 0,20-6 0,21-5 0,29-3 0,0 4 0,2 5 0,-31 6 0,-25 3 0,-46 12 0,-18 1 0,-30 8 0,28-14 0,-4-2-406,-6-3 1,-3-1 405,-12 0 0,-3-2 0,7-1 0,3-2 0,15 0 0,6 1 0,-10-1 0,41-2 0,37-3 0,19-4 0,40-5 405,-22 8 1,3 1-406,0 0 0,0 1 0,43-1 0,-47 3 0,-36 3 0,-75 7 0,-15 1 0,9-2 0,-6 0-479,2-2 0,-3-1 479,-10 0 0,-2-1 0,5-1 0,0-2 0,6-1 0,5 0 0,-21-3 0,45 0 0,52-4 0,38 1 0,6-1 0,7-1 0,4 5 0,5 0 0,18-4 0,0 2 0,-19 4 0,-3 1 0,31-3 0,-53 3 958,-29 2-958,-19 0 0,-14 0 0,-26 2 0,-16-2 0,12 1 0,-6 0 0,-17-2 0,-4-1-471,-6-2 0,-2-1 471,-1 0 0,4 1 0,23-1 0,7 0 0,-9-1 0,40 6 0,37-6 0,29 0-3277,44-5 1679,-8 3 1,11 0 1597,-10 3 0,7 1 0,1 0-199,10 0 1,2 0 0,-1 0 198,-8 2 0,-2 0 0,-5 1 0,11-1 0,-13 2 0,-10 0 0,-52-2 0,-38 2 0,-23 2 3276,-26 0-375,-21 0-2901,38 0 0,-1-2 0,-6 0 0,-1-2 0,-5 0 0,2-1 916,9 0 0,5 0-916,-20-3 0,43 2 0,37 0 0,19 0 0,38-4 0,-15 4 0,4 1 0,12 0 0,1 2 0,-6 1 0,-2 1 0,28 0 0,-61 3 0,-35-4 0,-22-2 0,-23-2 0,-4 0 0,-33-4 0,-3 1 0,-7 1 0,22 1 0,32 3 0,38 1 0,58-5 0,25 2 0,-16 1 0,2 0 0,-6 2 0,-2 0 0,1 1 0,-1 0 0,26 0 0,-26 0 0,-26-1 0,-21-1 0,-33-1 0,-11 2 0,-42-3 0,-18-4 0,41 2 0,0 0 0,-40-8 0,32 4 0,40 5 0,38 2 0,30-1 0,42 2 0,-37 0 0,1 1 0,39 0 0,-29-1 0,-48 3 0,-19 1 0,-12 0 0,-4-1 0,-6-1 0,-5 2 0,-20-2 0,-16 0 0,-28-5 0,41 2 0,2-1 0,-40-1 0,31 1 0,37 4 0,28 0 0,18 0 0,16 0 0,29 0 0,12 0 0,6 2 0,-20-2 0,-27 3 0,-23-2 0,-24 4 0,-14 3 0,-19 1 0,-23 4 0,-16-2 0,30-6 0,-3 1 0,-8-1 0,-3-1-233,-2 0 1,-2-1 232,-2-2 0,2 0 0,14 1 0,4-1 0,-30-1 0,46 0 0,20 1 0,24 0 0,10 3 0,27 1 465,28 3-465,16 9 0,0-3 0,-12 7 0,-29-8 0,-18-3 0,-23-4 0,-26-6 0,-25 0 0,-26 1 0,22 0 0,-2-1 0,-7 1 0,-1 0 0,-9-1 0,0 0 0,10 0 0,3 0 0,-38 0 0,41 1 0,34 1 0,17 1 0,20 2 0,0-3 0,5 2 0,0-2 0,-4 1 0,-2 0 0,-11-1 0,-24 6 0,-11-1 0,-16 3 0,-1-4 0,0-2 0,6-1 0,8 2 0,20-1 0,15-1 0,28-2 0,17 1 0,18-2 0,10 4 0,8 0 0,-22 0 0,-16 1 0,-32-4 0,-26-1 0,-17 2 0,-28 0 0,-35 0 0,32-4 0,-3-1 0,-2 0 0,1-1 0,9 0 0,3 0 0,-10-2 0,46 6 0,34 0 0,27 0 0,45 2 0,-22 1 0,7 2-797,18 1 1,6 2 796,-28 0 0,2 1 0,-2 1 0,19 2 0,-7 1 0,-19-1 0,-9-1 0,-3 3 0,-38-11 0,-23 0 0,-13-1 0,-18 0 1593,-23-1-1593,-25 1 0,34-2 0,-1-1 0,-7-2 0,-2-1 0,-4-3 0,0-1 0,9 0 0,3 0 0,-30-4 0,43 5 0,32 7 0,20-2 0,7 1 0,22 0 0,30-2 0,-19 2 0,4 1 0,10 1 0,2 1 0,-2 0 0,-3 1 0,34 5 0,-45-2 0,-30-1 0,-32-2 0,-24-2 0,-30 1 0,-30-2 0,42 0 0,-2 0 0,-8 0 0,-1 0 0,10 0 0,1 0 0,-3-1 0,1 0 0,-32 1 0,19-2 0,19 3 0,25-1 0,16 3 0,6-3 0,-5 3 0,-12-3 0,-17 3 0,-8-2 0,-4 1 0,5-4 0,12 2 0,14-3 0,12 2 0,24-4 0,1 3 0,15-4 0,-2 3 0,-6-1 0,-13 1 0,-17 0 0,-15 0 0,-12-4 0,-12-2 0,2-4 0,-10-3 0,14 0 0,8 4 0,14 3 0,14 5 0,15 3 0,6-3 0,15 1 0,22 1 0,1 2 0,-2 1 0,-17 1 0,-22-2 0,-10 0 0,-31 0 0,-9 0 0,-38 0 0,14-2 0,1 2 0,26-2 0,24 2 0,33-3 0,18 0 0,33 0 0,-18 1 0,-6 2 0,-31-1 0,-22 1 0,-26 0 0,-1 0 0,-33 2 0,-5-4 0,-20-4 0,-12-3 0,10-2 0,16 3 0,28 2 0,23 3 0,11-1 0,-4-4 0,2 1 0,-4-2 0,5 4 0,-3 0 0,0-1 0,1 1 0,0 0 0,3 1 0,2-1 0,-1 2 0,2-4 0,-4 1 0,-4-4 0,-2 1 0,3 2 0,-2-1 0,0 2 0,0 0 0,-2 1 0,7 1 0,4 2 0,-2-2 0,-1 2 0,-1-2 0,-1 1 0,4 0 0,-3 0 0,2 2 0,0-2 0,-3 2 0,3-1 0,0-1 0,-2 2 0,-1-4 0,-3 2 0,3-1 0,4 2 0,0-2 0,-1 0 0,1-1 0,-2-2 0,3 5 0,-2-3 0,2 4 0,1-3 0,-2 2 0,4-2 0,-5 0 0,4 2 0,-2-1 0,2-1 0,-1 1 0,0-1 0,-1 1 0,0 1 0,2 11 0,0-5 0,3 8 0,0-10 0,0 2 0,0 3 0,0-2 0,2 2 0,-2-2 0,1-2 0,0 5 0,1-5 0,-1 5 0,1-4 0,-1 1 0,0 0 0,3 0 0,1 3 0,1-2 0,0 3 0,-2-3 0,0 0 0,-2-2 0,3 1 0,-2 0 0,7 3 0,-4-2 0,2 0 0,-4 0 0,3 1 0,-2 2 0,7 1 0,-6-2 0,1-3 0,-4-1 0,0 1 0,0 1 0,1 2 0,2 0 0,-2-2 0,1-1 0,-4 0 0,2-1 0,-2 4 0,1 0 0,1 1 0,-2-1 0,1-3 0,0-1 0,1 5 0,2-1 0,-1 1 0,1 0 0,-2-6 0,1 2 0,5 6 0,-1-1 0,6 5 0,-4-3 0,1-2 0,-3-2 0,-3-3 0,-1-1 0,1 0 0,1 0 0,1 1 0,0 0 0,0-1 0,-1 0 0,0-3 0,-2 3 0,8 2 0,-1 1 0,5 2 0,-3-3 0,-1-1 0,-1 0 0,-3-1 0,-2-2 0,-2 0 0,2 0 0,-2 0 0,3 2 0,0-1 0,2 0 0,0 0 0,2-1 0,-3 0 0,3 0 0,-2 1 0,2 0 0,0 0 0,1 0 0,-2 0 0,2 0 0,-3 0 0,3 0 0,-5-1 0,3 1 0,-1-1 0,0 1 0,0-3 0,-2 3 0,0-3 0,1 1 0,-1 0 0,1 0 0,-3 1 0,1-2 0,0 3 0,2-3 0,5 3 0,3-1 0,-1 2 0,-1-2 0,-5 1 0,0 0 0,-2 0 0,5 3 0,1 1 0,0-2 0,-5 0 0,-2-3 0,5 0 0,4 1 0,12 0 0,-1 1 0,-2-3 0,-8 2 0,-5-2 0,1 1 0,2-1 0,8 1 0,3-1 0,-2 0 0,-3 1 0,-5-2 0,-3 1 0,0 1 0,2-2 0,1 1 0,3-1 0,0 0 0,-4 0 0,-3 0 0,3 0 0,-4 2 0,6-2 0,2 1 0,-4-1 0,5 0 0,-5 0 0,-2 0 0,-2 2 0,0-2 0,1 1 0,1 1 0,-1-2 0,0 1 0,-2-1 0,-1 0 0,1 2 0,2-2 0,1 3 0,-2-3 0,5 1 0,4 1 0,4 0 0,4-1 0,-6 2 0,-8-2 0,-5 0 0,-1-1 0,4 0 0,4 1 0,6 0 0,0 1 0,-1-1 0,1 2 0,-4-3 0,-2 1 0,-4 1 0,-2-2 0,-5 1 0,3-1 0,3 0 0,2 2 0,9-2 0,0 3 0,8-3 0,-3 3 0,-4-3 0,-10 2 0,-5-2 0,1 0 0,5 0 0,8 0 0,9 0 0,-3 1 0,5 0 0,-8 0 0,-1-1 0,2 0 0,2 0 0,7 0 0,5 0 0,-1 2 0,1-2 0,-10 1 0,-7-1 0,-7 0 0,-6 0 0,0 0 0,1 0 0,2-1 0,6 1 0,2-3 0,3 3 0,-2-2 0,-2 2 0,-7-1 0,-5 1 0,-1-2 0,-2 2 0,4-1 0,5 1 0,2-3 0,9 3 0,-2-2 0,5 2 0,1 0 0,5 0 0,-2 0 0,-1 0 0,-12 1 0,-6 0 0,-7 0 0,4-1 0,0 0 0,5 0 0,4 0 0,-2 1 0,5 0 0,-2 2 0,-4-3 0,-2 1 0,-6-1 0,-2 0 0,2 0 0,4 0 0,4 2 0,4 0 0,0-1 0,-3 2 0,-4-3 0,-6 2 0,-1-2 0,0 0 0,0 1 0,4-1 0,-3 1 0,3-1 0,-5 0 0,1 0 0,3 0 0,2 0 0,1 0 0,5 2 0,-3-2 0,4 2 0,-2-2 0,-5 0 0,1 0 0,1 0 0,1 0 0,7 0 0,-4 0 0,-2 1 0,-4-1 0,-4 2 0,-2-2 0,2 0 0,1 0 0,5 0 0,4 0 0,2 0 0,2 1 0,-3 1 0,-6-1 0,-2 1 0,-1-2 0,6 0 0,1 0 0,1 0 0,-1 0 0,-6 0 0,0 0 0,-4 0 0,5 0 0,-1 0 0,2 0 0,-5 0 0,0 0 0,3 0 0,-2 0 0,3 0 0,-3 0 0,-1 0 0,0 0 0,0 0 0,2-2 0,-2 2 0,3-1 0,-3 1 0,-1 0 0,4 0 0,3 0 0,4 0 0,1 0 0,-3 0 0,-1 0 0,-5 0 0,-1 0 0,-3 0 0,0 0 0,6 0 0,-4 0 0,4 0 0,-5 0 0,3 0 0,3 0 0,2 1 0,4-1 0,-3 3 0,2-3 0,-3 3 0,-4-3 0,-2 2 0,-3-2 0,3 0 0,2 0 0,2 0 0,-3 0 0,-3 0 0,0 0 0,4-2 0,7 2 0,-2-3 0,3 2 0,-8-1 0,-2 1 0,0-1 0,1 2 0,5-3 0,1 2 0,-2-1 0,-4-1 0,-5 3 0,1-2 0,5-1 0,0-1 0,2 0 0,-4 3 0,-2-1 0,-1 0 0,-16-2 0,-2 2 0,-17-2 0,-4 6 0,-12-1 0,-4 0 0,-9 1 0,5-2 0,-12-2 0,-6 1 0,-13-2 0,-7 2 0,2-1 0,1 2 0,17 0 0,2 0 0,21 0 0,3 0 0,7 0 0,2 0 0,-4 0 0,1 0 0,-4 0 0,5 0 0,3 0 0,8 0 0,2 0 0,4 0 0,-3 0 0,0 0 0,0 0 0,-2 0 0,3 0 0,-1 2 0,7-2 0,1 1 0,5-1 0,3 0 0,-1 0 0,-4 0 0,-5 0 0,-3 0 0,-3-1 0,3 1 0,1-2 0,3 2 0,3 0 0,3 0 0,1 0 0,-1 0 0,-1 0 0,-3 2 0,-2-2 0,1 1 0,-3-1 0,5 0 0,-1 0 0,0 0 0,0 0 0,-2 0 0,0 0 0,-1 0 0,2 0 0,-2-1 0,3 1 0,1-2 0,1 2 0,0 0 0,-9 0 0,-7-1 0,-10-1 0,-4-2 0,2 2 0,6 0 0,7 2 0,9-1 0,5 1 0,5-2 0,1 1 0,5 1 0,-1-2 0,-3 2 0,1 0 0,-4-1 0,-1 1 0,-2-3 0,1 3 0,1-2 0,4 1 0,3 1 0,-1-2 0,3 2 0,-3 0 0,-2 0 0,1 0 0,-3 0 0,-3 0 0,2 0 0,-2 0 0,5 0 0,1 0 0,1 0 0,0 0 0,1 0 0,-2 0 0,-1 0 0,1 2 0,-2-2 0,4 1 0,1-1 0,-2 0 0,1 2 0,-5-2 0,-2 1 0,-1-1 0,1 0 0,4 0 0,4 0 0,-2 0 0,-4 0 0,-4 0 0,1 0 0,1 0 0,6 0 0,3 0 0,-5 2 0,0-2 0,-12 1 0,5-1 0,-6 0 0,3 0 0,0 0 0,2 0 0,3 0 0,1 0 0,2 0 0,1 0 0,2 1 0,3 0 0,1 0 0,-2-1 0,-1 0 0,-2 0 0,3 0 0,1 0 0,-2 0 0,1 0 0,-2 0 0,-1 0 0,-2 0 0,-2-1 0,-2 0 0,6 0 0,-1 1 0,1-1 0,3 0 0,-8 0 0,1 0 0,-5 0 0,-2-2 0,7 2 0,-1-1 0,7 1 0,0 1 0,3 0 0,-6 0 0,-1 0 0,-4 0 0,3 0 0,6 1 0,20 3 0,-7 0 0,14 0 0,-14-3 0,-1-1 0,2 1 0,1 0 0,-1 0 0,0-1 0,-3 0 0,2 0 0,-1 0 0,2 1 0,-1-1 0,-1 2 0,5-2 0,3 0 0,5 0 0,5 1 0,-6 0 0,-2 0 0,-3 0 0,-6 0 0,5 0 0,-3 0 0,1 0 0,-2 0 0,-2-1 0,-2 0 0,5 0 0,1 0 0,6 0 0,3 0 0,-2 0 0,-1 0 0,-5 0 0,-3 0 0,-2 0 0,7 0 0,5-2 0,3 2 0,-1-1 0,-7 1 0,-5 0 0,-4 0 0,7 0 0,6 0 0,12 0 0,5 0 0,-1 0 0,-5 2 0,-8-1 0,-8 2 0,-1-3 0,5 1 0,2 1 0,-1 0 0,-1-1 0,-9-1 0,2 0 0,-1 0 0,2 0 0,8 2 0,5-2 0,-3 3 0,-2-3 0,-6 2 0,2-2 0,2 0 0,2 0 0,-7 0 0,-7 0 0,-25 1 0,6-1 0,-14 2 0,15-2 0,3 0 0,0 0 0,0 0 0,1 0 0,-1 0 0,-3 0 0,-4 0 0,1 0 0,0 0 0,2 0 0,3-2 0,0 2 0,3-1 0,2 1 0,1 0 0,-1 0 0,3-2 0,-8 2 0,3-1 0,-5 1 0,-1-1 0,2 0 0,3-1 0,1 1 0,6 0 0,-6 1 0,-3 0 0,-3 0 0,-2 0 0,3 0 0,3 0 0,4 0 0,3-1 0,-4 0 0,0 0 0,-8 1 0,-2-1 0,-2 0 0,3 0 0,5 1 0,5 0 0,-3 0 0,-1 0 0,-11 0 0,1-1 0,-2 0 0,5 0 0,8 1 0,2 0 0,0 0 0,-3 0 0,-2 0 0,3 0 0,2 0 0,2 0 0,-1-2 0,-2 2 0,-8-3 0,1 3 0,0-3 0,4 3 0,4-1 0,-1 1 0,-6-2 0,-1 2 0,-3-3 0,5 3 0,1-3 0,-4 1 0,2 1 0,-7-2 0,7 2 0,2-1 0,-3 0 0,0-1 0,-7-2 0,-3 0 0,0 0 0,5 0 0,-3 2 0,11 0 0,1 2 0,4-1 0,0 1 0,-4-2 0,-1-2 0,-4-1 0,-1 0 0,1 0 0,2 1 0,3 0 0,3 4 0,3-2 0,-1-1 0,0-1 0,-4-2 0,1 1 0,2 2 0,3 2 0,3-2 0,1-1 0,1-2 0,0 0 0,0-1 0,0 0 0,1-1 0,1 3 0,2 1 0,2 2 0,1-4 0,5 3 0,-3-1 0,4 2 0,-2 1 0,2 1 0,0 1 0,0 0 0,2 0 0,3 0 0,9 0 0,9 1 0,9 0 0,4 2 0,-3-1 0,-9 0 0,-14 1 0,-10-3 0,-8 4 0,-1-2 0,-1 3 0,1 0 0,-1-1 0,-1 3 0,-1-4 0,-1 4 0,0-3 0,-1 2 0,-2-1 0,1 0 0,-3-1 0,3 0 0,-2 1 0,0 1 0,1 1 0,-1-2 0,2-1 0,1 1 0,1 0 0,0 2 0,0 0 0,1 0 0,0-1 0,0 0 0,4-3 0,0 1 0,5 0 0,-3 1 0,2 0 0,-2-2 0,-1 0 0,0 0 0,1-1 0,-1 0 0,3 1 0,-2 0 0,-1-1 0,-2-1 0,-1 4 0,-2-1 0,-2 5 0,1-1 0,-3-4 0,-1 0 0,-2-2 0,0-2 0,1 1 0,-5-1 0,3 0 0,-5 0 0,7 0 0,0 0 0,22-1 0,-4 1 0,17-2 0,-6 2 0,4 0 0,1 0 0,-4 2 0,-8-2 0,-13 1 0,-22-2 0,1 1 0,-13-2 0,6 2 0,2 0 0,-1-1 0,6 0 0,7 0 0,7 0 0,7-7 0,-2 1 0,0-3 0,-2 3 0,-2 1 0,1-2 0,-2-2 0,3 4 0,0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3:01:39.531"/>
    </inkml:context>
    <inkml:brush xml:id="br0">
      <inkml:brushProperty name="width" value="0.2" units="cm"/>
      <inkml:brushProperty name="height" value="0.2" units="cm"/>
      <inkml:brushProperty name="color" value="#1E4DBD"/>
    </inkml:brush>
  </inkml:definitions>
  <inkml:trace contextRef="#ctx0" brushRef="#br0">4788 230 24575,'0'2'0,"-1"2"0,-3 1 0,3 0 0,-2-1 0,0 1 0,0-2 0,0 3 0,-1-3 0,1 1 0,-1 0 0,1 0 0,1 1 0,-3-1 0,1 0 0,1 0 0,-1 1 0,4 0 0,-3-1 0,2 5 0,-2-3 0,0 2 0,0-2 0,0 0 0,2-2 0,-2 1 0,2 1 0,-2 0 0,0 1 0,1-1 0,0-2 0,0 1 0,0 0 0,-1 0 0,0 0 0,0-1 0,0 1 0,1-1 0,-1 1 0,0-1 0,-1 2 0,1 0 0,-1 1 0,0 0 0,2-3 0,-1 2 0,2-1 0,-1-1 0,-1 2 0,-1-3 0,3 2 0,-4-2 0,1 3 0,0-3 0,0 2 0,1-2 0,-1 3 0,1-3 0,-2 1 0,2-1 0,-3-1 0,2 4 0,-1-3 0,1 1 0,0-1 0,0 0 0,0 1 0,-2 0 0,2 2 0,-2-2 0,0 2 0,1 0 0,-1-1 0,1 1 0,1-3 0,2 2 0,-2-3 0,0 3 0,-1-2 0,2 1 0,-1 0 0,1 2 0,0 0 0,1 1 0,-1-3 0,-1 2 0,-1-2 0,1 2 0,0-2 0,1 0 0,-1 2 0,2-3 0,-2 4 0,0 1 0,0-1 0,-1 2 0,2-5 0,0 0 0,0 0 0,-2 3 0,0-1 0,-2 0 0,1-1 0,1-2 0,-1 2 0,1-3 0,0 1 0,2 0 0,-4 0 0,4 0 0,-2-1 0,1 1 0,-1 1 0,1-2 0,0 3 0,0-3 0,0 1 0,-2-1 0,2 0 0,-2 1 0,2-1 0,-7 3 0,4-2 0,-5 1 0,4-1 0,4 0 0,-2-2 0,2 2 0,-2-2 0,-1 2 0,-3 0 0,1 0 0,-3 0 0,3-1 0,0-1 0,1 1 0,0-1 0,-5 1 0,0 1 0,2-2 0,3 1 0,5 0 0,-5 0 0,4 0 0,-7-1 0,2 0 0,0 0 0,-1 0 0,3-1 0,2 0 0,0 0 0,0 0 0,-2 1 0,2-1 0,-1 2 0,-1-1 0,2-1 0,-6 3 0,3-3 0,-5 2 0,-1-2 0,2 0 0,-3 1 0,4-1 0,1 2 0,4-2 0,-1 0 0,3 0 0,-5 0 0,2 0 0,-1 0 0,1 0 0,3 0 0,-3 0 0,0 1 0,-4-1 0,-1 3 0,-1-3 0,0 2 0,3-2 0,1 0 0,5 0 0,-4 2 0,-5 2 0,-1-1 0,-11 0 0,1-3 0,-3 0 0,6 0 0,6 0 0,5 0 0,-3 0 0,-2 0 0,-7 0 0,1 0 0,-3 0 0,9 0 0,3 0 0,8 0 0,0 0 0,-6-1 0,1 0 0,-7 0 0,3 1 0,-2 1 0,3 0 0,-3 0 0,1-1 0,2 0 0,-1 0 0,2 0 0,-1 0 0,2 0 0,-2 0 0,0 0 0,-3 0 0,-3 0 0,0 0 0,-4 0 0,-1 0 0,-2 1 0,-1 0 0,2 0 0,-1 1 0,3-2 0,3 1 0,1 1 0,1-2 0,-1 2 0,1-1 0,-1-1 0,-1 2 0,-7-2 0,1 0 0,-3 0 0,5 0 0,3 0 0,4 0 0,3 0 0,-1 1 0,1-1 0,-3 2 0,-2-2 0,-1 0 0,-4 0 0,2 0 0,4 0 0,1 1 0,2-1 0,-3 2 0,-4-2 0,0 0 0,-3-2 0,2 2 0,-4-1 0,3-1 0,-3 2 0,4-2 0,1 2 0,-1 0 0,1-1 0,0 1 0,1-2 0,4 2 0,0 0 0,0 0 0,2 0 0,-4-1 0,2 0 0,-1 0 0,2 1 0,0 0 0,1-1 0,-1 0 0,-4 0 0,0 1 0,-5-2 0,-1 1 0,-3-3 0,3 1 0,0 1 0,2-1 0,-1 3 0,1-3 0,1 3 0,3-3 0,2 3 0,0-2 0,-1 1 0,0 1 0,-1-2 0,6 2 0,-2 0 0,1 0 0,-3 0 0,-2 0 0,2 0 0,2 0 0,4 0 0,5 0 0,-1 0 0,2 0 0,0 0 0,-1 0 0,-3 0 0,-1 0 0,-4 0 0,1 0 0,-3 0 0,4 0 0,-1 0 0,1 0 0,1 0 0,-2 0 0,1 0 0,-1 0 0,-1 0 0,1 0 0,-5 0 0,3 0 0,-5 0 0,5 0 0,1 0 0,-1 0 0,3 0 0,-3 0 0,-2 0 0,-1 0 0,1 0 0,0 0 0,2 0 0,1 0 0,-1 0 0,1 0 0,-1 0 0,-3 0 0,2 0 0,-3 0 0,4 0 0,2 0 0,3 0 0,4 0 0,-6 2 0,-4-2 0,-8 1 0,-1-1 0,0 0 0,3 0 0,5 0 0,6-1 0,6 1 0,-2-1 0,-3 1 0,-5 0 0,-5 0 0,3 0 0,0 0 0,8 0 0,1 0 0,-9 0 0,-2 0 0,-7-2 0,-1 0 0,5-1 0,3 0 0,7 1 0,3 1 0,-3 1 0,1-1 0,-5-1 0,-1 0 0,-1 0 0,-1-1 0,5-1 0,1 0 0,4 1 0,1 0 0,0 0 0,2 0 0,-3 0 0,2 0 0,0 0 0,1 1 0,2-1 0,-3 0 0,1-3 0,-2 3 0,1-4 0,2 4 0,0-3 0,-2 1 0,3-2 0,-4 0 0,3 3 0,-1-2 0,0 2 0,2-2 0,0 2 0,1-1 0,-1 0 0,1 1 0,-4-2 0,3 2 0,-4-2 0,4 0 0,-4 1 0,3 0 0,2 0 0,-1 3 0,-3-5 0,0 4 0,-2-3 0,3 0 0,-1 0 0,-2-3 0,-1 2 0,1 0 0,5 4 0,3 1 0,-4-4 0,2 3 0,-2-2 0,-2-2 0,1 0 0,-4-3 0,3 4 0,-1-1 0,6 4 0,-4-3 0,4 2 0,-4-2 0,3 2 0,-1 0 0,0 1 0,1-1 0,-3-1 0,1 0 0,-2-2 0,-1-1 0,2 1 0,0-1 0,1 4 0,1-1 0,-1 1 0,2-1 0,-3-1 0,2-1 0,-1 1 0,2 0 0,1 3 0,-1-3 0,1 2 0,-2-4 0,4 3 0,-1-1 0,0-2 0,0 3 0,-2-1 0,1 0 0,-3-1 0,3 3 0,0-2 0,0 1 0,0 0 0,0-1 0,0 1 0,0-2 0,-2 1 0,2-4 0,-2 3 0,3-1 0,-1 1 0,0 2 0,0-3 0,0 2 0,1-1 0,0 2 0,1 0 0,-2-1 0,2 1 0,-1-2 0,1 1 0,-2 0 0,1 2 0,1-1 0</inkml:trace>
  <inkml:trace contextRef="#ctx0" brushRef="#br0" timeOffset="-1">1045 230 24575,'-18'2'0,"-19"3"0,-9-1 0,-15 3 0,-16-4 0,-9 0 0,4-4 0,19 0 0,28-1 0,24 2 0,14 0 0,15 0 0,14-1 0,23 0 0,4 2 0,6-1 0,-16 2 0,-18-2 0,-25 1 0,-34 2 0,-8 1 0,-34 0 0,-2-3 0,-7-1 0,4 0 0,27 0 0,22 0 0,19 0 0,32-1-3277,22 0 0,43 2 3047,6 3 230,3 1 0,-17 1 0,-32-2 0,-21-2 0,-30 0 3276,-28 1 0,-20 0-3044,-9 1-232,-19-2 0,10 0 0,2-2 0,21 0 0,28 0 0,18 0 0,17 0 0,18 0 0,30 2 0,19 2 0,4 4 0,-21-1 0,-33 0 0,-21-7 0,4-8 0,22-3 0,55-9 0,-13 13 0,10 2-1090,-9 0 1,6 1 0,3 1 1089,-11 1 0,5 2 0,0 1 0,-3-1 0,16 2 0,-3 1 0,-2-1-234,-8 0 0,-2 1 1,-10 0 233,-6 2 0,-10 1 0,27 2 0,-45-4 0,-17 1 0,-32-3 3134,-13-1-3134,-36 1 0,-29 3 0,16-4 0,-7 0-498,11-3 1,-4-1 0,-3-1 497,-15-1 0,-4-2 0,-1 0 0,-4-3 0,-1-1 0,1 1 0,9 1 0,1 0 0,6 1 0,43 4 0</inkml:trace>
  <inkml:trace contextRef="#ctx0" brushRef="#br0" timeOffset="-3">1600 230 21114,'41'2'0,"48"3"0,8 1 0,3 0 0,-3 1 0,-6 1 0,-1 1 0,1 0 0,-1-1 0,4-1 0,1 1 0,-2-1 0,-5 0 0,6 2 0,-4 1 0,-10-2 0,-7 0 0,-12-2 0,-1-1 0,-61 0 0,-47-5 0,1 0 0,-6 0 0,-13-1 0,-6 0-575,-17-2 0,-5 0 575,27 1 0,-2-1 0,1 0 0,-30-1 0,5 0 0,17 0 0,8 1 3226,-20 0-3226,64 1 0,45 2 0,47-4 0,-3 3 0,10 1-962,-4 0 0,8 1 1,4 0 961,-4 1 0,4 0 0,2 1 0,2 1 0,9 1 0,3 2 0,-1 0 0,-3 0 0,-11-1 0,-2 0 0,-2-1 0,-2 2 0,14 1 0,-2 1 0,-12-2 587,-17 0 1,-10-2-588,6 0 0,-55-1 0,-46-1 0,-52-2 0,23-3 0,-5-2-701,-5 1 1,-5-3 700,10-2 0,-4-3 0,1 1 0,9 1 0,3 1 0,-1 0 0,-5-3 0,1 0 0,3 1 1423,-10 0 0,9 2-1423,-5-1 0,48 7 0,50 1 0,25-1 0,7 2 0,9 0 0,20-1 0,9 0-475,-6 2 0,6 1 1,2 1 474,-15 0 0,2 1 0,0 1 0,-1-1 0,21 0 0,-1 1 0,-4 0-185,-11 1 0,-4 1 1,-8-2 184,-5-2 0,-12-1 0,-7 0 0,-71-2 0,-71-9 0,22 2 0,-6 0-725,-18-4 0,-6 0 725,26 2 0,-2 0 0,1 0 0,4 0 0,2 1 0,2 0 0,-23-2 0,8 0 1360,24 3 0,9 2-1360,4 1 596,38 5-596,65 0 0,34 2 0,-9-1 0,7-1-749,2 1 1,4 1 748,-20 0 0,3 1 0,-2 0 0,21 0 0,-4 1 810,-10 0 1,-8 0-811,8 0 0,-64-3 0,-94-4 0,-1-1 0,14 2 0,-2 0 0,12-1 0,3 0 1638,-27 1-1638,13-1 0,46 2 0,36-3 0,24-1 0,51-5 0,-31 7 0,5 0 0,11 1 0,0 0 0,-9 1 0,-5 1 0,26 1 0,-59-2 0,-22 0 0,-15 0 0,-5 0 0,-8 0 0,-2 3 0,0-1 0,4 2 0,5-2 0,12-1 0,23-7 0,3 4 0,12-8 0,-8 8 0,-7-2 0,-2 4 0,-10-2 0,-7 7 0,-7 2 0,-7 7 0,-10 6 0,-6 3 0,-6 2 0,5-5 0,4-5 0,7-4 0,8-5 0,7-2 0,15-4 0,16-5 0,23-5 0,18-4 0,2-2 0,-2 0 0,-24 4 0,-15 4 0,-19 3 0,-11 4 0,-24 10 0,-2 3 0,-22 12 0,8-1 0,5-4 0,6-2 0,12-8 0,6-2 0,9-5 0,15-10 0,1-1 0,9-5 0,-9 5 0,-6 4 0,-40 27 0,-2-1 0,-46 28 0,5-13 0,-4 2 0,0-7 0,16-4 0,13-7 0,18-7 0,25-16 0,11-5 0,16-16 0,-2 6 0,2-1 0,-10 9 0,-7 5 0,-35 16 0,-21 6 0,-41 6 0,-4-4 0,44-14 0,0-1 0,-45 2 0,14-4 0,20 0 0,27-2 0,27-1 0,20-6 0,21-5 0,28-2 0,1 2 0,3 6 0,-32 6 0,-25 3 0,-46 12 0,-18 1 0,-30 8 0,28-14 0,-4-2-406,-6-3 1,-3-1 405,-13 0 0,-1-2 0,5-1 0,4-2 0,15 1 0,7-1 0,-11 0 0,40-2 0,38-3 0,19-4 0,40-5 405,-21 8 1,2 1-406,0 0 0,0 1 0,43-1 0,-47 4 0,-37 1 0,-73 9 0,-16-1 0,9-1 0,-6 0-479,1-2 0,-1-1 479,-12 0 0,0-1 0,3-1 0,2-2 0,4-1 0,6 0 0,-20-3 0,43 0 0,54-4 0,37 1 0,6-1 0,6-1 0,6 5 0,3 0 0,19-4 0,0 2 0,-18 4 0,-5 1 0,33-3 0,-54 3 958,-29 2-958,-20 0 0,-12 0 0,-27 2 0,-17-2 0,13 1 0,-6 0 0,-17-1 0,-4-2-471,-6-3 0,-1 0 471,-3 1 0,5-1 0,23 0 0,7 0 0,-9-1 0,40 6 0,37-6 0,30 0-3277,43-4 1679,-9 1 1,12 1 1597,-9 3 0,5 1 0,3 0-199,8 0 1,4 0 0,-3 0 198,-7 2 0,-1 0 0,-6 1 0,11 0 0,-14 0 0,-9 1 0,-52-2 0,-38 2 0,-23 2 3276,-26 0-375,-21 0-2901,39 0 0,-3-2 0,-4 0 0,-3-2 0,-3 0 0,0 0 916,11-1 0,4-1-916,-20-2 0,42 2 0,39 0 0,18 0 0,38-4 0,-16 4 0,6 1 0,11 1 0,0 0 0,-4 2 0,-4 1 0,29 0 0,-60 3 0,-37-4 0,-20-2 0,-25-2 0,-3 0 0,-33-4 0,-2 1 0,-8 1 0,22 1 0,31 3 0,40 1 0,57-4 0,24 0 0,-15 2 0,3 0 0,-8 2 0,-1 0 0,2 1 0,-3 0 0,27 0 0,-25 0 0,-28-1 0,-19-1 0,-34-1 0,-12 2 0,-40-2 0,-20-6 0,42 3 0,1 0 0,-41-8 0,32 4 0,39 5 0,40 2 0,28-1 0,44 2 0,-38 0 0,0 1 0,40 0 0,-29-1 0,-48 3 0,-19 1 0,-11 0 0,-5-1 0,-6-1 0,-5 2 0,-20-2 0,-16 0 0,-29-5 0,43 2 0,0-1 0,-38-1 0,29 1 0,39 4 0,27 0 0,18 0 0,16 0 0,29 0 0,11 0 0,8 2 0,-21-2 0,-27 3 0,-24-2 0,-22 4 0,-15 3 0,-19 1 0,-23 4 0,-17-2 0,32-5 0,-4-1 0,-9 0 0,-2-1-233,-2 0 1,-1-1 232,-3-2 0,2 0 0,14 1 0,4-1 0,-30-1 0,46 0 0,19 1 0,25 1 0,11 1 0,25 2 465,30 3-465,15 9 0,0-3 0,-13 7 0,-28-8 0,-17-3 0,-25-4 0,-25-6 0,-24 0 0,-27 2 0,22-2 0,-3 0 0,-5 1 0,-2 0 0,-10-1 0,1 0 0,10 0 0,3 0 0,-37 0 0,40 1 0,33 1 0,18 1 0,21 2 0,-1-3 0,5 2 0,-1-2 0,-3 1 0,-1 0 0,-13-1 0,-23 6 0,-10-1 0,-18 3 0,0-3 0,0-4 0,6 1 0,9 0 0,18 0 0,16-1 0,28-2 0,18 1 0,17-2 0,10 4 0,7 0 0,-20 1 0,-17-1 0,-32-3 0,-26-1 0,-18 2 0,-27 0 0,-35 0 0,32-3 0,-2-2 0,-3-1 0,1 0 0,8 0 0,5 0 0,-11-2 0,45 6 0,35 0 0,27 0 0,45 2 0,-22 1 0,8 2-797,17 1 1,5 2 796,-26 0 0,1 1 0,-3 1 0,20 2 0,-6 2 0,-20-3 0,-9 0 0,-3 3 0,-39-11 0,-22 0 0,-12-1 0,-20 0 1593,-22-1-1593,-25 1 0,35-2 0,-3-1 0,-6-2 0,-2-1 0,-4-3 0,1-1 0,8 0 0,3 0 0,-30-4 0,43 5 0,31 7 0,22-2 0,6 1 0,21 1 0,31-4 0,-19 3 0,5 2 0,9-1 0,2 2 0,-3 0 0,-2 1 0,34 5 0,-44-2 0,-32-1 0,-31-2 0,-23-1 0,-32-1 0,-28-1 0,41 0 0,-2 0 0,-9 0 0,1 0 0,9 0 0,1 0 0,-3-1 0,1 0 0,-32 1 0,18-2 0,21 3 0,24 0 0,15 1 0,8-2 0,-7 3 0,-11-2 0,-16 2 0,-10-3 0,-3 2 0,6-4 0,11 2 0,13-3 0,14 3 0,23-6 0,1 4 0,15-4 0,-2 3 0,-7-1 0,-12 1 0,-17 0 0,-14 0 0,-14-4 0,-11-2 0,2-3 0,-9-5 0,12 1 0,10 4 0,12 3 0,15 5 0,16 3 0,5-3 0,14 1 0,23 1 0,1 2 0,-1 1 0,-19 1 0,-21-2 0,-10 0 0,-30 0 0,-11 0 0,-37 0 0,14-2 0,2 2 0,25-2 0,24 2 0,33-3 0,18 0 0,32 0 0,-16 1 0,-8 2 0,-30-1 0,-21 1 0,-27 0 0,-1 0 0,-33 2 0,-6-4 0,-18-4 0,-13-3 0,9-2 0,18 3 0,27 3 0,22 1 0,12 0 0,-3-4 0,1 1 0,-5-2 0,7 4 0,-4 0 0,0-1 0,1 1 0,-1 0 0,5 1 0,1-1 0,-1 2 0,1-4 0,-3 1 0,-3-3 0,-4-1 0,5 3 0,-3-1 0,0 2 0,-1 0 0,0 1 0,6 1 0,3 2 0,-1-2 0,-1 2 0,-1-2 0,-1 1 0,4 0 0,-2 0 0,1 2 0,-1-2 0,-2 2 0,4-1 0,-1-1 0,-3 2 0,0-4 0,-2 2 0,2-1 0,4 2 0,-1-2 0,1 0 0,0-1 0,-2-2 0,3 5 0,-2-3 0,1 4 0,3-2 0,-3 0 0,3 0 0,-2-1 0</inkml:trace>
  <inkml:trace contextRef="#ctx0" brushRef="#br0" timeOffset="-5">83 230 24575,'0'3'0,"0"-1"0,0 2 0,0 3 0,0-2 0,1 2 0,-1-2 0,2-2 0,-1 5 0,0-5 0,1 5 0,-1-4 0,0 1 0,1 0 0,2 0 0,0 3 0,2-2 0,0 3 0,-2-3 0,1 0 0,-4-2 0,4 1 0,-1 0 0,6 3 0,-4-2 0,1 0 0,-3 0 0,3 1 0,-1 2 0,5 1 0,-4-2 0,0-3 0,-4-1 0,-1 1 0,1 1 0,2 2 0,0 0 0,0-2 0,-1-1 0,-2 0 0,0-1 0,0 4 0,-1 1 0,2-1 0,-1 0 0,-1-2 0,2-2 0,0 4 0,1 0 0,1 2 0,-1-2 0,-1-5 0,1 2 0,5 6 0,0-1 0,4 5 0,-2-3 0,0-2 0,-4-2 0,-1-3 0,-2-1 0,0 0 0,2 0 0,1 1 0,1 0 0,-1-1 0,-1 0 0,-1-3 0,-1 3 0,8 2 0,0 1 0,3 2 0,-1-3 0,-2-1 0,-2 0 0,-1-1 0,-3-1 0,-2-2 0,1 1 0,0 0 0,2 2 0,0-1 0,2 0 0,0 0 0,1-1 0,-1 0 0,1 0 0,-1 1 0,3 0 0,-2 0 0,2 0 0,-1 0 0,0 0 0,-1 0 0,1 0 0,-3 0 0,2 0 0,-1-2 0,0 2 0,0-3 0,-2 3 0,0-3 0,0 1 0,1 0 0,0 0 0,-3 1 0,0-1 0,2 1 0,1-2 0,5 3 0,2-1 0,1 2 0,-2-2 0,-5 1 0,-1 0 0,0 0 0,4 3 0,0 1 0,2-2 0,-6 0 0,-3-3 0,6 0 0,5 1 0,10 0 0,1 1 0,-3-2 0,-8 0 0,-6-1 0,3 1 0,0-1 0,10 1 0,1-1 0,-1 0 0,-2 1 0,-6-2 0,-3 1 0,0 1 0,1-2 0,3 1 0,1-1 0,2 0 0,-5 0 0,-3 0 0,3 0 0,-4 2 0,5-2 0,3 1 0,-3-1 0,3 0 0,-4 0 0,-2 0 0,-2 2 0,1-2 0,-1 1 0,2 1 0,0-2 0,-1 1 0,-3-1 0,1 0 0,0 2 0,1-2 0,2 3 0,-1-3 0,3 1 0,6 1 0,3 0 0,3-1 0,-5 2 0,-8-2 0,-5 0 0,-1-1 0,4 0 0,5 1 0,4 0 0,1 2 0,0-3 0,-1 3 0,-2-3 0,-3 1 0,-4 1 0,-3-2 0,-4 1 0,3-1 0,4 0 0,0 2 0,10-2 0,1 3 0,6-3 0,-1 3 0,-6-3 0,-8 2 0,-7-2 0,3 0 0,4 0 0,8 0 0,8 0 0,-1 1 0,3 0 0,-6 0 0,-3-1 0,4 0 0,1 0 0,7 0 0,4 0 0,1 2 0,-1-2 0,-9 2 0,-6-2 0,-8 0 0,-6 0 0,-1 0 0,2 0 0,3-2 0,4 2 0,4-3 0,1 3 0,-1-2 0,-2 2 0,-6-1 0,-6 1 0,-2-2 0,0 2 0,3-1 0,4 1 0,4-3 0,8 3 0,-3-2 0,7 2 0,0 0 0,4 0 0,-1 0 0,-1 0 0,-12 2 0,-6-2 0,-6 1 0,2-1 0,2 0 0,4 0 0,4 0 0,-2 2 0,4-2 0,-1 3 0,-3-3 0,-4 1 0,-5-1 0,-1 0 0,1 0 0,3 0 0,6 2 0,3 0 0,0-1 0,-3 2 0,-4-3 0,-7 2 0,1-2 0,-2 0 0,2 1 0,2-1 0,-1 2 0,1-2 0,-3 0 0,0 0 0,2 0 0,4 0 0,0 0 0,5 1 0,-3-1 0,4 2 0,-2-2 0,-5 0 0,1 0 0,1 0 0,1 0 0,7 0 0,-4 0 0,-2 1 0,-4-1 0,-4 2 0,-2-2 0,1 0 0,3 0 0,4 0 0,3 0 0,4 0 0,0 1 0,-1 1 0,-8-1 0,0 1 0,-2-2 0,5 0 0,3 0 0,0 0 0,-1 0 0,-6 0 0,-1 0 0,-2 0 0,4 0 0,-2 0 0,4 0 0,-6 0 0,-1 0 0,5 0 0,-3 0 0,3 0 0,-4 0 0,0 0 0,0 0 0,0 0 0,2-2 0,-1 2 0,2-1 0,-4 1 0,1 0 0,2 0 0,5 0 0,3 0 0,0 0 0,-2 0 0,0 0 0,-6 0 0,-1 0 0,-3 0 0,0 0 0,6 0 0,-5 0 0,5 0 0,-4 0 0,1 0 0,5 0 0,0 1 0,5-1 0,-3 3 0,3-3 0,-5 3 0,-2-3 0,-4 2 0,-1-2 0,2 0 0,2 0 0,1 0 0,-2 0 0,-3 0 0,1 0 0,3-2 0,6 2 0,0-3 0,1 2 0,-6-1 0,-3 1 0,0-1 0,0 2 0,7-3 0,0 2 0,-3-1 0,-3-1 0,-5 3 0,1-2 0,6-1 0,-2 0 0,4-2 0,-5 4 0,-3-1 0,0 0 0,-16-2 0,-1 2 0,-19-2 0,-2 6 0,-13-1 0,-4 0 0,-10 1 0,7-2 0,-13-2 0,-6 1 0,-13-2 0,-7 2 0,2-1 0,1 2 0,16 0 0,4 0 0,20 0 0,3 0 0,7 0 0,2 0 0,-5 0 0,2 0 0,-3 0 0,3 0 0,5 0 0,7 0 0,2 0 0,4 0 0,-3 0 0,0 0 0,0 0 0,-2 0 0,3 0 0,-1 2 0,7-2 0,0 2 0,7-2 0,1 0 0,0 0 0,-3 0 0,-7 0 0,-2 0 0,-2-2 0,2 2 0,0-2 0,4 2 0,4 0 0,2 0 0,1 0 0,-2 0 0,0 0 0,-3 2 0,-1-2 0,0 1 0,-4-1 0,6 0 0,-1 0 0,1 0 0,-2 0 0,-1 0 0,0 0 0,-1 0 0,3 0 0,-4-1 0,4 1 0,2-2 0,0 2 0,-1 0 0,-8 0 0,-7-1 0,-9-1 0,-5-2 0,2 2 0,6 0 0,7 2 0,9-1 0,4 1 0,6-2 0,2 1 0,4 1 0,-2-2 0,-2 2 0,1 0 0,-3-1 0,-3 1 0,0-3 0,0 3 0,0-2 0,6 1 0,2 1 0,-1-1 0,2 1 0,-2 0 0,-1 0 0,0 0 0,-4 0 0,-1 0 0,1 0 0,-3 0 0,6 0 0,2 0 0,0 0 0,0 0 0,1 0 0,-3 0 0,0 0 0,2 1 0,-3-1 0,4 1 0,0-1 0,-1 0 0,1 2 0,-4-2 0,-4 1 0,0-1 0,2 0 0,3 0 0,4 0 0,-3 0 0,-2 0 0,-6 0 0,2 0 0,2 0 0,5 0 0,3 0 0,-6 2 0,2-2 0,-13 1 0,4-1 0,-5 0 0,4 0 0,-1 0 0,1 0 0,5 0 0,-1 0 0,4 0 0,-1 0 0,4 2 0,1-2 0,2 1 0,-1-1 0,-3 0 0,0 0 0,2 0 0,0 0 0,0 0 0,-1 0 0,0 0 0,-3 0 0,-1 0 0,-1-1 0,-3 0 0,6 0 0,-1 1 0,1-1 0,2 0 0,-7 0 0,1 0 0,-4 0 0,-4-1 0,9 0 0,-3 0 0,9 1 0,-1 1 0,3 0 0,-6 0 0,-1 0 0,-5 0 0,4 0 0,6 1 0,20 3 0,-7 0 0,14 0 0,-14-3 0,-1-1 0,3 1 0,0 0 0,-2 0 0,2-1 0,-5 0 0,3 0 0,-1 0 0,3 1 0,-3 0 0,1 0 0,3-1 0,5 0 0,4 0 0,4 1 0,-4 0 0,-4 0 0,-2 0 0,-5 0 0,4 0 0,-3 0 0,1 0 0,-3 0 0,-1-1 0,-2 0 0,6 0 0,0 0 0,6 0 0,2 0 0,0 0 0,-2 0 0,-6 0 0,-1 0 0,-3 0 0,7 0 0,5-1 0,3 0 0,-2 0 0,-5 1 0,-7 0 0,-3 0 0,8 0 0,5 0 0,11 0 0,6 0 0,-1 0 0,-4 3 0,-10-3 0,-7 3 0,-1-3 0,5 1 0,2 1 0,0 0 0,-2-1 0,-9-1 0,1 0 0,1 0 0,0 0 0,10 2 0,3-2 0,-2 3 0,-2-3 0,-5 2 0,1-2 0,2 0 0,1 0 0,-6 0 0,-7 0 0,-24 1 0,5-1 0,-15 2 0,17-2 0,1 0 0,2 0 0,-1 0 0,1 0 0,-2 0 0,-2 0 0,-3 0 0,0 0 0,0 0 0,2 0 0,2-2 0,1 2 0,4-1 0,0 1 0,3 0 0,-2 0 0,2-1 0,-6 0 0,1 0 0,-3 1 0,-2-1 0,2 0 0,2-1 0,3 1 0,5 0 0,-7 1 0,-1 0 0,-5 0 0,-1 0 0,3 0 0,4 0 0,3 0 0,3-1 0,-4 1 0,-1-2 0,-7 2 0,-1-1 0,-4 1 0,5-2 0,4 2 0,5 0 0,-3 0 0,-2 0 0,-9 0 0,-1-1 0,-1 0 0,6 0 0,6 1 0,3 0 0,1 0 0,-4 0 0,-2 0 0,3 0 0,1 0 0,4 0 0,-2-1 0,-2 0 0,-8-2 0,1 3 0,0-3 0,4 3 0,4-1 0,-1 1 0,-6-2 0,-2 2 0,-1-3 0,4 3 0,1-3 0,-4 1 0,2 1 0,-7-2 0,6 2 0,4-1 0,-4 0 0,0-1 0,-7-2 0,-3 0 0,-1 0 0,6 1 0,-2 0 0,10 1 0,1 2 0,3-1 0,2 1 0,-5-2 0,-2-2 0,-3-1 0,0 0 0,0 0 0,1 1 0,4 0 0,3 4 0,4-2 0,-2-1 0,-1-1 0,-2-2 0,-1 1 0,4 3 0,1 0 0,5-1 0,-1-1 0,2-2 0,0 0 0,0-1 0,0 0 0,2-1 0,-1 3 0,3 1 0,2 2 0,2-4 0,3 3 0,-1-1 0,3 2 0,-2 1 0,2 1 0,-1 1 0,2 0 0,1 0 0,2 0 0,11 0 0,7 1 0,10 0 0,5 2 0,-5-1 0,-8 0 0,-13 1 0,-12-3 0,-6 4 0,-2-2 0,-1 3 0,1 0 0,-1-1 0,-2 3 0,1-4 0,-2 4 0,0-3 0,-2 2 0,0-1 0,0 0 0,-3-1 0,3 0 0,-2 1 0,0 1 0,1 1 0,-2-2 0,4-1 0,0 1 0,1 0 0,0 2 0,0 0 0,1 0 0,-1-1 0,2 0 0,3-3 0,0 1 0,4 0 0,-1 1 0,0 0 0,0-1 0,-2-2 0,-1 1 0,2-1 0,0 0 0,1 1 0,-1 0 0,-1-1 0,-1-1 0,-3 4 0,0-1 0,-4 5 0,2-1 0,-2-4 0,-2 0 0,-2-2 0,0-2 0,0 1 0,-4-1 0,3 0 0,-4 0 0,5 0 0,2 0 0,20-1 0,-3 1 0,18-2 0,-7 2 0,4 0 0,0 0 0,-2 2 0,-10-2 0,-11 1 0,-23-2 0,1 1 0,-14-2 0,7 2 0,3 0 0,-3-1 0,8 0 0,6 0 0,6 0 0,8-7 0,-2 1 0,1-3 0,-3 3 0,-3 2 0,2-4 0,-1 0 0,2 2 0,0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3:02:35.191"/>
    </inkml:context>
    <inkml:brush xml:id="br0">
      <inkml:brushProperty name="width" value="0.2" units="cm"/>
      <inkml:brushProperty name="height" value="0.2" units="cm"/>
      <inkml:brushProperty name="color" value="#1E4DBD"/>
    </inkml:brush>
  </inkml:definitions>
  <inkml:trace contextRef="#ctx0" brushRef="#br0">1 11 24575,'28'5'0,"-3"-1"0,-6-4 0,4 0 0,-4 0 0,3 0 0,-7 0 0,-3 0 0,1 0 0,3 1 0,5-1 0,2 2 0,1-1 0,0 1 0,-1 0 0,2-1 0,0-1 0,1 0 0,-3 0 0,-1 0 0,-3 2 0,1-2 0,1 3 0,3-3 0,-1 2 0,2-2 0,-2 1 0,7-1 0,-5 3 0,3-2 0,-2 0 0,-2-1 0,4 0 0,0 0 0,2 0 0,4 0 0,1 0 0,-3 0 0,4 0 0,-8 0 0,1 0 0,-2 0 0,-1 0 0,5 0 0,5 2 0,-1-2 0,8 2 0,0-2 0,7 0 0,2 1 0,-3 0 0,-7 2 0,-3-3 0,-10 2 0,2-2 0,-1 0 0,1 0 0,2 0 0,-2 0 0,2 0 0,0 0 0,-1 0 0,-2 0 0,-4 0 0,-2 0 0,-4 0 0,0 0 0,-3 0 0,3-2 0,4 0 0,-5 1 0,6-1 0,-6 1 0,7 0 0,3-2 0,1 3 0,2-2 0,-4 2 0,2 0 0,-2 0 0,2 0 0,6-1 0,1 0 0,5 0 0,-3 1 0,1 0 0,-4-2 0,0 0 0,-2 1 0,-3-1 0,0 1 0,-3 0 0,1-2 0,0 1 0,1 1 0,-1-1 0,1 2 0,-6-1 0,0 0 0,-1 0 0,-1 1 0,1 0 0,1-2 0,-1 1 0,2-1 0,1-1 0,5 3 0,5-2 0,2 2 0,-1 0 0,-3 0 0,-4 0 0,-7 0 0,3 0 0,-7 0 0,3 0 0,-5-1 0,2 0 0,-2 0 0,-6 1 0,2-1 0,-3 0 0,3 0 0,2 1 0,-3 0 0,6 0 0,-6 0 0,4 0 0,-1 0 0,0 0 0,2 0 0,-2 0 0,2 0 0,2 2 0,-2-1 0,0 1 0,-2-1 0,2-1 0,2 2 0,1-2 0,0 2 0,-6-2 0,1 1 0,-3-1 0,6 3 0,-1-1 0,2 0 0,-3-1 0,-2-1 0,0 0 0,1 1 0,-1 0 0,1 0 0,-1-1 0,-2 1 0,-2 0 0,-1 0 0,4-1 0,-2 0 0,0 0 0,-1 0 0,-1 0 0,0 0 0,3 0 0,-6 0 0,2 0 0,1 0 0,2 0 0,2 0 0,1 0 0,-2 1 0,0 0 0,-3 0 0,-3-1 0,-17 7 0,5-2 0,-11 4 0,11-5 0,-1 1 0,1-1 0,-1 3 0,0-1 0,1 3 0,1-3 0,1 1 0,1-3 0,0 0 0,1 0 0,-2 1 0,1-1 0,-2 1 0,3 0 0,0-1 0,-2 3 0,2-5 0,-3 4 0,2-3 0,-2 2 0,1-1 0,-1-1 0,2-1 0,-2 1 0,-4 1 0,-2 0 0,-2 0 0,-4 0 0,0 0 0,1 0 0,-1-2 0,4-1 0,-1 1 0,1-2 0,0 1 0,3-1 0,-2 0 0,1 2 0,-2-2 0,2 1 0,-2 1 0,1-2 0,-5 1 0,-2-1 0,-7 0 0,1 2 0,-1 0 0,4-1 0,4 1 0,5-2 0,5 0 0,-2 0 0,-5 0 0,-2 0 0,-7 0 0,3 0 0,-5 0 0,1 0 0,4 0 0,3 0 0,6 0 0,-1 0 0,5 0 0,-2 0 0,2 1 0,0-1 0,-2 2 0,-2-2 0,-1 0 0,-7 1 0,2-1 0,-3 2 0,-2-1 0,2 0 0,-1 0 0,-1-1 0,5 0 0,-2 0 0,0 0 0,4 0 0,-1 0 0,3 0 0,2 1 0,-3 0 0,3 1 0,-3-1 0,0 0 0,-3-1 0,0 2 0,-5-2 0,2 1 0,-1-1 0,0 0 0,-1 2 0,-1-2 0,-2 2 0,-2-2 0,1 0 0,4-2 0,3 2 0,2-2 0,0 2 0,-2 0 0,-1 0 0,2 0 0,-1 0 0,1 0 0,2 2 0,-7-2 0,6 3 0,-6-3 0,7 2 0,-2-2 0,4 0 0,-2 0 0,3 0 0,-1 0 0,1 0 0,2 0 0,-1 0 0,1-2 0,-2 2 0,-1-1 0,-4-1 0,3 2 0,-4-2 0,-1 2 0,2 0 0,0 0 0,4 0 0,3 0 0,-5 0 0,3 0 0,-6 0 0,1 0 0,0 0 0,-3-1 0,-1 1 0,3-2 0,-1 2 0,2-1 0,0 0 0,1 0 0,3 1 0,2 0 0,1 0 0,-5 0 0,3-1 0,0 0 0,1 0 0,1 0 0,-4 0 0,1 0 0,-1 1 0,-2-2 0,2 2 0,-4-1 0,-1-1 0,4 2 0,-5-3 0,3 3 0,-3-2 0,2 2 0,3-1 0,2 1 0,2-2 0,2 2 0,1 0 0,1 0 0,-5 0 0,-2 0 0,-3-1 0,2 1 0,2-2 0,4 2 0,-2 0 0,-1-1 0,0 0 0,-6-1 0,3 1 0,-2 0 0,2 1 0,0 0 0,-3 0 0,0 0 0,-1 0 0,3 0 0,4 0 0,2 0 0,2 0 0,1 0 0,-4 0 0,-2 0 0,-4 0 0,1-1 0,-3 0 0,5 0 0,-2 1 0,3 0 0,-4-2 0,-2 1 0,-1-3 0,-1 1 0,4 0 0,2 0 0,0 1 0,3 0 0,-3 0 0,4 0 0,2 1 0,2 0 0,4 0 0,-4-1 0,1 1 0,-3-1 0,0 0 0,-1-1 0,-3 0 0,1 0 0,2 0 0,0 1 0,7 1 0,-1 1 0,0 0 0,-3 0 0,-1-1 0,-5 0 0,-4-3 0,-6 3 0,0-2 0,2 3 0,6 0 0,5 0 0,-1 0 0,4 0 0,-4 0 0,-1 0 0,1 0 0,0 0 0,5 0 0,4-1 0,-1 1 0,-3-1 0,-6-1 0,0 2 0,-2-3 0,6 2 0,-1-1 0,6-1 0,-1 3 0,-2-4 0,-4-1 0,-7-1 0,-4-2 0,2 2 0,1-1 0,-4 1 0,6 0 0,-3 1 0,11 2 0,0 1 0,4 1 0,-1 1 0,17 7 0,-5-2 0,14 6 0,-10-7 0,0-1 0,-1 1 0,1 1 0,1-1 0,2 2 0,-4-4 0,0 0 0,-4 0 0,1-1 0,0 1 0,3 0 0,-1 0 0,0 1 0,2 0 0,3 0 0,2 3 0,5 0 0,-6-1 0,-3 0 0,-5-5 0,4 2 0,5 2 0,7 4 0,0-3 0,3 1 0,-3-3 0,-5 0 0,-4-1 0,-5-1 0,2-1 0,2 2 0,1-2 0,4 3 0,0-3 0,3 3 0,0-3 0,-3 2 0,-6-2 0,-1 0 0,-2 0 0,0 0 0,5 0 0,-1 0 0,5 0 0,-3 0 0,2 0 0,-3 0 0,0 0 0,-3 0 0,1-2 0,-5 2 0,4-1 0,-1-1 0,5 2 0,1-1 0,0 1 0,-1-2 0,-2 2 0,-2-1 0,-1 0 0,1 0 0,3 0 0,-1 1 0,0 0 0,-2 0 0,0 0 0,3 0 0,2 0 0,1 0 0,-1 0 0,-5 0 0,-6 0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3:02:37.012"/>
    </inkml:context>
    <inkml:brush xml:id="br0">
      <inkml:brushProperty name="width" value="0.2" units="cm"/>
      <inkml:brushProperty name="height" value="0.2" units="cm"/>
      <inkml:brushProperty name="color" value="#1E4DBD"/>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2:44:39.583"/>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3:02:35.191"/>
    </inkml:context>
    <inkml:brush xml:id="br0">
      <inkml:brushProperty name="width" value="0.2" units="cm"/>
      <inkml:brushProperty name="height" value="0.2" units="cm"/>
      <inkml:brushProperty name="color" value="#1E4DBD"/>
    </inkml:brush>
  </inkml:definitions>
  <inkml:trace contextRef="#ctx0" brushRef="#br0">1 11 24575,'28'5'0,"-3"-1"0,-6-4 0,4 0 0,-4 0 0,3 0 0,-7 0 0,-3 0 0,1 0 0,3 1 0,5-1 0,2 2 0,1-1 0,0 1 0,-1 0 0,2-1 0,0-1 0,1 0 0,-3 0 0,-1 0 0,-3 2 0,1-2 0,1 3 0,3-3 0,-1 2 0,2-2 0,-2 1 0,7-1 0,-5 3 0,3-2 0,-2 0 0,-2-1 0,4 0 0,0 0 0,2 0 0,4 0 0,1 0 0,-3 0 0,4 0 0,-8 0 0,1 0 0,-2 0 0,-1 0 0,5 0 0,5 2 0,-1-2 0,8 2 0,0-2 0,7 0 0,2 1 0,-3 0 0,-7 2 0,-3-3 0,-10 2 0,2-2 0,-1 0 0,1 0 0,2 0 0,-2 0 0,2 0 0,0 0 0,-1 0 0,-2 0 0,-4 0 0,-2 0 0,-4 0 0,0 0 0,-3 0 0,3-2 0,4 0 0,-5 1 0,6-1 0,-6 1 0,7 0 0,3-2 0,1 3 0,2-2 0,-4 2 0,2 0 0,-2 0 0,2 0 0,6-1 0,1 0 0,5 0 0,-3 1 0,1 0 0,-4-2 0,0 0 0,-2 1 0,-3-1 0,0 1 0,-3 0 0,1-2 0,0 1 0,1 1 0,-1-1 0,1 2 0,-6-1 0,0 0 0,-1 0 0,-1 1 0,1 0 0,1-2 0,-1 1 0,2-1 0,1-1 0,5 3 0,5-2 0,2 2 0,-1 0 0,-3 0 0,-4 0 0,-7 0 0,3 0 0,-7 0 0,3 0 0,-5-1 0,2 0 0,-2 0 0,-6 1 0,2-1 0,-3 0 0,3 0 0,2 1 0,-3 0 0,6 0 0,-6 0 0,4 0 0,-1 0 0,0 0 0,2 0 0,-2 0 0,2 0 0,2 2 0,-2-1 0,0 1 0,-2-1 0,2-1 0,2 2 0,1-2 0,0 2 0,-6-2 0,1 1 0,-3-1 0,6 3 0,-1-1 0,2 0 0,-3-1 0,-2-1 0,0 0 0,1 1 0,-1 0 0,1 0 0,-1-1 0,-2 1 0,-2 0 0,-1 0 0,4-1 0,-2 0 0,0 0 0,-1 0 0,-1 0 0,0 0 0,3 0 0,-6 0 0,2 0 0,1 0 0,2 0 0,2 0 0,1 0 0,-2 1 0,0 0 0,-3 0 0,-3-1 0,-17 7 0,5-2 0,-11 4 0,11-5 0,-1 1 0,1-1 0,-1 3 0,0-1 0,1 3 0,1-3 0,1 1 0,1-3 0,0 0 0,1 0 0,-2 1 0,1-1 0,-2 1 0,3 0 0,0-1 0,-2 3 0,2-5 0,-3 4 0,2-3 0,-2 2 0,1-1 0,-1-1 0,2-1 0,-2 1 0,-4 1 0,-2 0 0,-2 0 0,-4 0 0,0 0 0,1 0 0,-1-2 0,4-1 0,-1 1 0,1-2 0,0 1 0,3-1 0,-2 0 0,1 2 0,-2-2 0,2 1 0,-2 1 0,1-2 0,-5 1 0,-2-1 0,-7 0 0,1 2 0,-1 0 0,4-1 0,4 1 0,5-2 0,5 0 0,-2 0 0,-5 0 0,-2 0 0,-7 0 0,3 0 0,-5 0 0,1 0 0,4 0 0,3 0 0,6 0 0,-1 0 0,5 0 0,-2 0 0,2 1 0,0-1 0,-2 2 0,-2-2 0,-1 0 0,-7 1 0,2-1 0,-3 2 0,-2-1 0,2 0 0,-1 0 0,-1-1 0,5 0 0,-2 0 0,0 0 0,4 0 0,-1 0 0,3 0 0,2 1 0,-3 0 0,3 1 0,-3-1 0,0 0 0,-3-1 0,0 2 0,-5-2 0,2 1 0,-1-1 0,0 0 0,-1 2 0,-1-2 0,-2 2 0,-2-2 0,1 0 0,4-2 0,3 2 0,2-2 0,0 2 0,-2 0 0,-1 0 0,2 0 0,-1 0 0,1 0 0,2 2 0,-7-2 0,6 3 0,-6-3 0,7 2 0,-2-2 0,4 0 0,-2 0 0,3 0 0,-1 0 0,1 0 0,2 0 0,-1 0 0,1-2 0,-2 2 0,-1-1 0,-4-1 0,3 2 0,-4-2 0,-1 2 0,2 0 0,0 0 0,4 0 0,3 0 0,-5 0 0,3 0 0,-6 0 0,1 0 0,0 0 0,-3-1 0,-1 1 0,3-2 0,-1 2 0,2-1 0,0 0 0,1 0 0,3 1 0,2 0 0,1 0 0,-5 0 0,3-1 0,0 0 0,1 0 0,1 0 0,-4 0 0,1 0 0,-1 1 0,-2-2 0,2 2 0,-4-1 0,-1-1 0,4 2 0,-5-3 0,3 3 0,-3-2 0,2 2 0,3-1 0,2 1 0,2-2 0,2 2 0,1 0 0,1 0 0,-5 0 0,-2 0 0,-3-1 0,2 1 0,2-2 0,4 2 0,-2 0 0,-1-1 0,0 0 0,-6-1 0,3 1 0,-2 0 0,2 1 0,0 0 0,-3 0 0,0 0 0,-1 0 0,3 0 0,4 0 0,2 0 0,2 0 0,1 0 0,-4 0 0,-2 0 0,-4 0 0,1-1 0,-3 0 0,5 0 0,-2 1 0,3 0 0,-4-2 0,-2 1 0,-1-3 0,-1 1 0,4 0 0,2 0 0,0 1 0,3 0 0,-3 0 0,4 0 0,2 1 0,2 0 0,4 0 0,-4-1 0,1 1 0,-3-1 0,0 0 0,-1-1 0,-3 0 0,1 0 0,2 0 0,0 1 0,7 1 0,-1 1 0,0 0 0,-3 0 0,-1-1 0,-5 0 0,-4-3 0,-6 3 0,0-2 0,2 3 0,6 0 0,5 0 0,-1 0 0,4 0 0,-4 0 0,-1 0 0,1 0 0,0 0 0,5 0 0,4-1 0,-1 1 0,-3-1 0,-6-1 0,0 2 0,-2-3 0,6 2 0,-1-1 0,6-1 0,-1 3 0,-2-4 0,-4-1 0,-7-1 0,-4-2 0,2 2 0,1-1 0,-4 1 0,6 0 0,-3 1 0,11 2 0,0 1 0,4 1 0,-1 1 0,17 7 0,-5-2 0,14 6 0,-10-7 0,0-1 0,-1 1 0,1 1 0,1-1 0,2 2 0,-4-4 0,0 0 0,-4 0 0,1-1 0,0 1 0,3 0 0,-1 0 0,0 1 0,2 0 0,3 0 0,2 3 0,5 0 0,-6-1 0,-3 0 0,-5-5 0,4 2 0,5 2 0,7 4 0,0-3 0,3 1 0,-3-3 0,-5 0 0,-4-1 0,-5-1 0,2-1 0,2 2 0,1-2 0,4 3 0,0-3 0,3 3 0,0-3 0,-3 2 0,-6-2 0,-1 0 0,-2 0 0,0 0 0,5 0 0,-1 0 0,5 0 0,-3 0 0,2 0 0,-3 0 0,0 0 0,-3 0 0,1-2 0,-5 2 0,4-1 0,-1-1 0,5 2 0,1-1 0,0 1 0,-1-2 0,-2 2 0,-2-1 0,-1 0 0,1 0 0,3 0 0,-1 1 0,0 0 0,-2 0 0,0 0 0,3 0 0,2 0 0,1 0 0,-1 0 0,-5 0 0,-6 0 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6T03:02:37.012"/>
    </inkml:context>
    <inkml:brush xml:id="br0">
      <inkml:brushProperty name="width" value="0.2" units="cm"/>
      <inkml:brushProperty name="height" value="0.2" units="cm"/>
      <inkml:brushProperty name="color" value="#1E4DBD"/>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85D4D-04CE-46F1-B7A2-CD11C8A3CCB6}" type="datetimeFigureOut">
              <a:rPr lang="en-US" smtClean="0"/>
              <a:t>1/23/23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1416A-1508-44FE-8A66-4ECF7CEBCD2E}" type="slidenum">
              <a:rPr lang="en-US" smtClean="0"/>
              <a:t>‹#›</a:t>
            </a:fld>
            <a:endParaRPr lang="en-US"/>
          </a:p>
        </p:txBody>
      </p:sp>
    </p:spTree>
    <p:extLst>
      <p:ext uri="{BB962C8B-B14F-4D97-AF65-F5344CB8AC3E}">
        <p14:creationId xmlns:p14="http://schemas.microsoft.com/office/powerpoint/2010/main" val="195086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tLang="en-US"/>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F6ADE0-86D4-7747-8CB8-B3A5E2BBE076}" type="slidenum">
              <a:rPr lang="en-US" altLang="en-US"/>
              <a:pPr/>
              <a:t>1</a:t>
            </a:fld>
            <a:endParaRPr lang="en-US" altLang="en-US"/>
          </a:p>
        </p:txBody>
      </p:sp>
    </p:spTree>
    <p:extLst>
      <p:ext uri="{BB962C8B-B14F-4D97-AF65-F5344CB8AC3E}">
        <p14:creationId xmlns:p14="http://schemas.microsoft.com/office/powerpoint/2010/main" val="174919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previously mentioned that when businesses or government invest in capital infrastructure, we call that a flow.</a:t>
            </a:r>
          </a:p>
          <a:p>
            <a:endParaRPr lang="en-US" dirty="0"/>
          </a:p>
          <a:p>
            <a:r>
              <a:rPr lang="en-US" dirty="0"/>
              <a:t>But the flow accumulates into the stock of capital in the economy in the form of plant, equipment, and public goods.</a:t>
            </a:r>
          </a:p>
          <a:p>
            <a:endParaRPr lang="en-US" dirty="0"/>
          </a:p>
          <a:p>
            <a:r>
              <a:rPr lang="en-US" dirty="0"/>
              <a:t>But as time passes the capital stock deteriorates, or, in economic jargon, depreciates and the stock declines.</a:t>
            </a:r>
          </a:p>
          <a:p>
            <a:endParaRPr lang="en-US" dirty="0"/>
          </a:p>
          <a:p>
            <a:r>
              <a:rPr lang="en-US" dirty="0"/>
              <a:t>Depreciation is considered a flow which reduces the stock of capital.</a:t>
            </a:r>
          </a:p>
          <a:p>
            <a:endParaRPr lang="en-US" dirty="0"/>
          </a:p>
          <a:p>
            <a:r>
              <a:rPr lang="en-US" dirty="0"/>
              <a:t>When the flow of new investment spending is greater than the flow of depreciation (CLICK)  the STOCK of capital rises (CLICK).</a:t>
            </a:r>
          </a:p>
          <a:p>
            <a:endParaRPr lang="en-US" dirty="0"/>
          </a:p>
          <a:p>
            <a:r>
              <a:rPr lang="en-US" dirty="0"/>
              <a:t>When the flow of new investment spending is greater than the flow of depreciation (CLICK)  the STOCK of capital rises (CLICK).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when the flow of new investment spending just covers the flow of depreciation (CLICK)  the STOCK of capital remains unchanged CLICK).</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10</a:t>
            </a:fld>
            <a:endParaRPr lang="en-US"/>
          </a:p>
        </p:txBody>
      </p:sp>
    </p:spTree>
    <p:extLst>
      <p:ext uri="{BB962C8B-B14F-4D97-AF65-F5344CB8AC3E}">
        <p14:creationId xmlns:p14="http://schemas.microsoft.com/office/powerpoint/2010/main" val="1519375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11</a:t>
            </a:fld>
            <a:endParaRPr lang="en-US"/>
          </a:p>
        </p:txBody>
      </p:sp>
    </p:spTree>
    <p:extLst>
      <p:ext uri="{BB962C8B-B14F-4D97-AF65-F5344CB8AC3E}">
        <p14:creationId xmlns:p14="http://schemas.microsoft.com/office/powerpoint/2010/main" val="622622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a simple representation of the economy where we have households and firms. The government is there too but we will abstract from its role at first even though none of this could happen without currency injections from the government.</a:t>
            </a:r>
          </a:p>
          <a:p>
            <a:endParaRPr lang="en-US" dirty="0"/>
          </a:p>
          <a:p>
            <a:r>
              <a:rPr lang="en-US" dirty="0"/>
              <a:t>Households provide productive inputs to firms (CLICK) in exchange for a flow of income (CLICK).</a:t>
            </a:r>
          </a:p>
          <a:p>
            <a:endParaRPr lang="en-US" dirty="0"/>
          </a:p>
          <a:p>
            <a:r>
              <a:rPr lang="en-US" dirty="0"/>
              <a:t>The households are motivated to consume (CLICK) and the firms were willing to produce and hire because they anticipated selling output (GDP) (CLICK).</a:t>
            </a:r>
          </a:p>
          <a:p>
            <a:endParaRPr lang="en-US" dirty="0"/>
          </a:p>
          <a:p>
            <a:r>
              <a:rPr lang="en-US" dirty="0"/>
              <a:t>At this point the spending cycle would be self-sustaining given preferences and GDP would be unchanged from period to period.</a:t>
            </a:r>
          </a:p>
          <a:p>
            <a:endParaRPr lang="en-US" dirty="0"/>
          </a:p>
          <a:p>
            <a:r>
              <a:rPr lang="en-US" dirty="0"/>
              <a:t>Now, households decide to save a proportion of their income (CLICK), which reduces the $s flowing back to firms in the form of demand for goods and services. We call this a LEAKAGE from the expenditure system.</a:t>
            </a:r>
          </a:p>
          <a:p>
            <a:endParaRPr lang="en-US" dirty="0"/>
          </a:p>
          <a:p>
            <a:r>
              <a:rPr lang="en-US" dirty="0"/>
              <a:t>The leakage means that the EQUILIBRIUM is disturbed because some income earned is not recycled back to firms. If nothing further happened, firms would reduce output, lay off workers and GDP would decline as would Total Income.</a:t>
            </a:r>
          </a:p>
          <a:p>
            <a:endParaRPr lang="en-US" dirty="0"/>
          </a:p>
          <a:p>
            <a:r>
              <a:rPr lang="en-US" dirty="0"/>
              <a:t>To restore equilibrium (at the previous level of GDP) some other source of spending has to be INJECTED into the flow. The normal story is that business investment plays this role (CLICK)</a:t>
            </a:r>
          </a:p>
          <a:p>
            <a:endParaRPr lang="en-US" dirty="0"/>
          </a:p>
          <a:p>
            <a:r>
              <a:rPr lang="en-US" dirty="0"/>
              <a:t>As a result total spending is back to where it was and GDP would be unchanged.</a:t>
            </a:r>
          </a:p>
          <a:p>
            <a:endParaRPr lang="en-US" dirty="0"/>
          </a:p>
          <a:p>
            <a:r>
              <a:rPr lang="en-US" dirty="0"/>
              <a:t>The government also spends (CLICK) and this would drive income up and under some circumstances might exhaust the available productive resources. This is considered an INJECTION into the expenditure stream. They can reduce this pressure by draining some private spending capacity through taxes (CLICK) which is a LEAKAGE. Note that total income is now disposable income (Total minus taxes).</a:t>
            </a:r>
          </a:p>
          <a:p>
            <a:endParaRPr lang="en-US" dirty="0"/>
          </a:p>
          <a:p>
            <a:r>
              <a:rPr lang="en-US" dirty="0"/>
              <a:t>Finally, the economy also imports things (we are abstracting from firms importing here to simplify), (CLICK)  which then introduces a further leakage which has to be offset by a spending injection, in this case, exports (CLICK).</a:t>
            </a:r>
          </a:p>
          <a:p>
            <a:endParaRPr lang="en-US" dirty="0"/>
          </a:p>
          <a:p>
            <a:r>
              <a:rPr lang="en-US" dirty="0"/>
              <a:t>Note the way we have specifically matched the leakages to injections is stylistic only. In reality, there is no sense that, for example, Saving equals investment, and imports equals exports. </a:t>
            </a:r>
          </a:p>
          <a:p>
            <a:endParaRPr lang="en-US" dirty="0"/>
          </a:p>
          <a:p>
            <a:r>
              <a:rPr lang="en-US" dirty="0"/>
              <a:t>Which is an important point we take up next.</a:t>
            </a:r>
          </a:p>
          <a:p>
            <a:endParaRPr lang="en-US" dirty="0"/>
          </a:p>
          <a:p>
            <a:endParaRPr lang="en-US" dirty="0"/>
          </a:p>
          <a:p>
            <a:r>
              <a:rPr lang="en-US" dirty="0"/>
              <a:t>Private domestic (firms –&gt; invest and households -&gt; consume).</a:t>
            </a:r>
          </a:p>
          <a:p>
            <a:endParaRPr lang="en-US" dirty="0"/>
          </a:p>
          <a:p>
            <a:r>
              <a:rPr lang="en-US" dirty="0"/>
              <a:t>2. Government (spending -&gt; current and capital and taxation).</a:t>
            </a:r>
          </a:p>
          <a:p>
            <a:endParaRPr lang="en-US" dirty="0"/>
          </a:p>
          <a:p>
            <a:r>
              <a:rPr lang="en-US" dirty="0"/>
              <a:t>3. External Sector (exports and imports, across border income flows).</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19</a:t>
            </a:fld>
            <a:endParaRPr lang="en-US"/>
          </a:p>
        </p:txBody>
      </p:sp>
    </p:spTree>
    <p:extLst>
      <p:ext uri="{BB962C8B-B14F-4D97-AF65-F5344CB8AC3E}">
        <p14:creationId xmlns:p14="http://schemas.microsoft.com/office/powerpoint/2010/main" val="87700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24</a:t>
            </a:fld>
            <a:endParaRPr lang="en-US"/>
          </a:p>
        </p:txBody>
      </p:sp>
    </p:spTree>
    <p:extLst>
      <p:ext uri="{BB962C8B-B14F-4D97-AF65-F5344CB8AC3E}">
        <p14:creationId xmlns:p14="http://schemas.microsoft.com/office/powerpoint/2010/main" val="7945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1416A-1508-44FE-8A66-4ECF7CEBCD2E}" type="slidenum">
              <a:rPr lang="en-US" smtClean="0"/>
              <a:t>29</a:t>
            </a:fld>
            <a:endParaRPr lang="en-US"/>
          </a:p>
        </p:txBody>
      </p:sp>
    </p:spTree>
    <p:extLst>
      <p:ext uri="{BB962C8B-B14F-4D97-AF65-F5344CB8AC3E}">
        <p14:creationId xmlns:p14="http://schemas.microsoft.com/office/powerpoint/2010/main" val="76538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1416A-1508-44FE-8A66-4ECF7CEBCD2E}" type="slidenum">
              <a:rPr lang="en-US" smtClean="0"/>
              <a:t>30</a:t>
            </a:fld>
            <a:endParaRPr lang="en-US"/>
          </a:p>
        </p:txBody>
      </p:sp>
    </p:spTree>
    <p:extLst>
      <p:ext uri="{BB962C8B-B14F-4D97-AF65-F5344CB8AC3E}">
        <p14:creationId xmlns:p14="http://schemas.microsoft.com/office/powerpoint/2010/main" val="1191797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1416A-1508-44FE-8A66-4ECF7CEBCD2E}" type="slidenum">
              <a:rPr lang="en-US" smtClean="0"/>
              <a:t>31</a:t>
            </a:fld>
            <a:endParaRPr lang="en-US"/>
          </a:p>
        </p:txBody>
      </p:sp>
    </p:spTree>
    <p:extLst>
      <p:ext uri="{BB962C8B-B14F-4D97-AF65-F5344CB8AC3E}">
        <p14:creationId xmlns:p14="http://schemas.microsoft.com/office/powerpoint/2010/main" val="176807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tLang="en-US"/>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F3C71B-39F5-8A44-89D5-589CE74B7A9F}" type="slidenum">
              <a:rPr lang="en-US" altLang="en-US"/>
              <a:pPr/>
              <a:t>2</a:t>
            </a:fld>
            <a:endParaRPr lang="en-US" altLang="en-US"/>
          </a:p>
        </p:txBody>
      </p:sp>
    </p:spTree>
    <p:extLst>
      <p:ext uri="{BB962C8B-B14F-4D97-AF65-F5344CB8AC3E}">
        <p14:creationId xmlns:p14="http://schemas.microsoft.com/office/powerpoint/2010/main" val="282803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waterfall and river are examples of flows.</a:t>
            </a:r>
          </a:p>
          <a:p>
            <a:endParaRPr lang="en-US" dirty="0"/>
          </a:p>
          <a:p>
            <a:r>
              <a:rPr lang="en-US" dirty="0"/>
              <a:t>We measure flows in terms of some metric measured over time.</a:t>
            </a:r>
          </a:p>
          <a:p>
            <a:endParaRPr lang="en-US" dirty="0"/>
          </a:p>
          <a:p>
            <a:r>
              <a:rPr lang="en-US" dirty="0"/>
              <a:t>For example, we could measure the volume of water that had flowed past some point on the river over a course of a day.</a:t>
            </a:r>
          </a:p>
          <a:p>
            <a:endParaRPr lang="en-US" dirty="0"/>
          </a:p>
          <a:p>
            <a:r>
              <a:rPr lang="en-US" dirty="0"/>
              <a:t>In macroeconomics, there are several key FLOW variables and understanding their nature helps us achieve a better understanding of consequences of policy interventions.</a:t>
            </a:r>
            <a:endParaRPr lang="en-AU" sz="1200" dirty="0"/>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3</a:t>
            </a:fld>
            <a:endParaRPr lang="en-US"/>
          </a:p>
        </p:txBody>
      </p:sp>
    </p:spTree>
    <p:extLst>
      <p:ext uri="{BB962C8B-B14F-4D97-AF65-F5344CB8AC3E}">
        <p14:creationId xmlns:p14="http://schemas.microsoft.com/office/powerpoint/2010/main" val="76256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Accounts measures flows of expenditure that sum to GDP.</a:t>
            </a:r>
          </a:p>
          <a:p>
            <a:endParaRPr lang="en-US" dirty="0"/>
          </a:p>
          <a:p>
            <a:r>
              <a:rPr lang="en-US" dirty="0"/>
              <a:t>So household consumption expenditure (CLICK), business investment expenditure (CLICK), government spending (CLICK), income from exports that flows into the country (CLICK) and spending on imports that flow out of the country (CLICK) are all flows of dollars measured over some period.</a:t>
            </a:r>
          </a:p>
          <a:p>
            <a:endParaRPr lang="en-US" dirty="0"/>
          </a:p>
          <a:p>
            <a:r>
              <a:rPr lang="en-US" dirty="0"/>
              <a:t>A flow is measured with reference to a time period - a month, a quarter, a year or whatever, rather than at a point in time.</a:t>
            </a:r>
          </a:p>
          <a:p>
            <a:endParaRPr lang="en-US" dirty="0"/>
          </a:p>
          <a:p>
            <a:r>
              <a:rPr lang="en-US" dirty="0"/>
              <a:t>We say that real GDP was $x billion over the first quarter, which is the sum of all the expenditure flows during that three-month period.</a:t>
            </a:r>
          </a:p>
          <a:p>
            <a:endParaRPr lang="en-US" dirty="0"/>
          </a:p>
          <a:p>
            <a:r>
              <a:rPr lang="en-US" dirty="0"/>
              <a:t>When you receive your weekly pay (CLICK)  it is a flow of dollars - $x per week, or whatever the pay period is.</a:t>
            </a:r>
          </a:p>
          <a:p>
            <a:endParaRPr lang="en-US" dirty="0"/>
          </a:p>
          <a:p>
            <a:r>
              <a:rPr lang="en-US" dirty="0"/>
              <a:t>We always express a flow with respect to some time period over which it is measured, for example, Yen per month (CLICK) or Pounds per year (CLICK).</a:t>
            </a:r>
          </a:p>
          <a:p>
            <a:endParaRPr lang="en-US" dirty="0"/>
          </a:p>
          <a:p>
            <a:r>
              <a:rPr lang="en-US" dirty="0"/>
              <a:t>We will learn that when the government spends it introduces a flow of currency into the non-government sector and when it receives tax revenue a flow of currency is drained from the non-government sector.</a:t>
            </a:r>
          </a:p>
          <a:p>
            <a:endParaRPr lang="en-US" dirty="0"/>
          </a:p>
          <a:p>
            <a:r>
              <a:rPr lang="en-US" dirty="0"/>
              <a:t>The difference, which we call the fiscal balance, is the difference between two flows.</a:t>
            </a:r>
          </a:p>
        </p:txBody>
      </p:sp>
      <p:sp>
        <p:nvSpPr>
          <p:cNvPr id="4" name="Slide Number Placeholder 3"/>
          <p:cNvSpPr>
            <a:spLocks noGrp="1"/>
          </p:cNvSpPr>
          <p:nvPr>
            <p:ph type="sldNum" sz="quarter" idx="5"/>
          </p:nvPr>
        </p:nvSpPr>
        <p:spPr/>
        <p:txBody>
          <a:bodyPr/>
          <a:lstStyle/>
          <a:p>
            <a:fld id="{9FA1416A-1508-44FE-8A66-4ECF7CEBCD2E}" type="slidenum">
              <a:rPr lang="en-US" smtClean="0"/>
              <a:t>4</a:t>
            </a:fld>
            <a:endParaRPr lang="en-US"/>
          </a:p>
        </p:txBody>
      </p:sp>
    </p:spTree>
    <p:extLst>
      <p:ext uri="{BB962C8B-B14F-4D97-AF65-F5344CB8AC3E}">
        <p14:creationId xmlns:p14="http://schemas.microsoft.com/office/powerpoint/2010/main" val="58130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Gordon Dam, in the Australian state of Tasmania. It was built as part of a Hydro-electricity project. (CLICK)</a:t>
            </a:r>
          </a:p>
          <a:p>
            <a:endParaRPr lang="en-US" dirty="0"/>
          </a:p>
          <a:p>
            <a:r>
              <a:rPr lang="en-US" dirty="0"/>
              <a:t>It is what we would call a STOCK as we measure it a some volume of water at some point in time.</a:t>
            </a:r>
          </a:p>
          <a:p>
            <a:endParaRPr lang="en-US" dirty="0"/>
          </a:p>
          <a:p>
            <a:r>
              <a:rPr lang="en-US" dirty="0"/>
              <a:t>Private Wealth is another stock concept (CLICK).</a:t>
            </a:r>
          </a:p>
          <a:p>
            <a:endParaRPr lang="en-US" dirty="0"/>
          </a:p>
          <a:p>
            <a:r>
              <a:rPr lang="en-US" dirty="0"/>
              <a:t>You have so much $ value wealth today.</a:t>
            </a:r>
          </a:p>
          <a:p>
            <a:endParaRPr lang="en-US" dirty="0"/>
          </a:p>
          <a:p>
            <a:r>
              <a:rPr lang="en-US" dirty="0"/>
              <a:t>So a STOCK is measured at a point in time.</a:t>
            </a:r>
          </a:p>
          <a:p>
            <a:endParaRPr lang="en-US" dirty="0"/>
          </a:p>
          <a:p>
            <a:r>
              <a:rPr lang="en-US" dirty="0"/>
              <a:t>Examples in macroeconomics include total employment, total unemployment, wealth, government debt outstanding, private debt outstanding.</a:t>
            </a:r>
          </a:p>
        </p:txBody>
      </p:sp>
      <p:sp>
        <p:nvSpPr>
          <p:cNvPr id="4" name="Slide Number Placeholder 3"/>
          <p:cNvSpPr>
            <a:spLocks noGrp="1"/>
          </p:cNvSpPr>
          <p:nvPr>
            <p:ph type="sldNum" sz="quarter" idx="5"/>
          </p:nvPr>
        </p:nvSpPr>
        <p:spPr/>
        <p:txBody>
          <a:bodyPr/>
          <a:lstStyle/>
          <a:p>
            <a:fld id="{9FA1416A-1508-44FE-8A66-4ECF7CEBCD2E}" type="slidenum">
              <a:rPr lang="en-US" smtClean="0"/>
              <a:t>5</a:t>
            </a:fld>
            <a:endParaRPr lang="en-US"/>
          </a:p>
        </p:txBody>
      </p:sp>
    </p:spTree>
    <p:extLst>
      <p:ext uri="{BB962C8B-B14F-4D97-AF65-F5344CB8AC3E}">
        <p14:creationId xmlns:p14="http://schemas.microsoft.com/office/powerpoint/2010/main" val="83201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stocks in economics.</a:t>
            </a:r>
          </a:p>
          <a:p>
            <a:endParaRPr lang="en-US" dirty="0"/>
          </a:p>
          <a:p>
            <a:r>
              <a:rPr lang="en-US" dirty="0"/>
              <a:t>When we accumulate wealth in financial assets we increase our STOCK of wealth (CLICK).</a:t>
            </a:r>
          </a:p>
          <a:p>
            <a:endParaRPr lang="en-US" dirty="0"/>
          </a:p>
          <a:p>
            <a:r>
              <a:rPr lang="en-US" dirty="0"/>
              <a:t>When we take on debt to buy a house we have a stock of outstanding financial liabilities (CLICK).</a:t>
            </a:r>
          </a:p>
          <a:p>
            <a:endParaRPr lang="en-US" dirty="0"/>
          </a:p>
          <a:p>
            <a:r>
              <a:rPr lang="en-US" dirty="0"/>
              <a:t>But stocks can also be real things.</a:t>
            </a:r>
          </a:p>
          <a:p>
            <a:endParaRPr lang="en-US" dirty="0"/>
          </a:p>
          <a:p>
            <a:r>
              <a:rPr lang="en-US" dirty="0"/>
              <a:t>So Employment (CLICK) is a stock as is unemployment (CLICK)</a:t>
            </a:r>
          </a:p>
          <a:p>
            <a:endParaRPr lang="en-US" dirty="0"/>
          </a:p>
          <a:p>
            <a:r>
              <a:rPr lang="en-US" dirty="0"/>
              <a:t>All the productive capital an economy has at its disposal is a stock (CLICK)</a:t>
            </a:r>
          </a:p>
          <a:p>
            <a:endParaRPr lang="en-US" dirty="0"/>
          </a:p>
          <a:p>
            <a:r>
              <a:rPr lang="en-US" dirty="0"/>
              <a:t>Which leads us to another important point – flows feed into stocks.</a:t>
            </a:r>
          </a:p>
        </p:txBody>
      </p:sp>
      <p:sp>
        <p:nvSpPr>
          <p:cNvPr id="4" name="Slide Number Placeholder 3"/>
          <p:cNvSpPr>
            <a:spLocks noGrp="1"/>
          </p:cNvSpPr>
          <p:nvPr>
            <p:ph type="sldNum" sz="quarter" idx="5"/>
          </p:nvPr>
        </p:nvSpPr>
        <p:spPr/>
        <p:txBody>
          <a:bodyPr/>
          <a:lstStyle/>
          <a:p>
            <a:fld id="{9FA1416A-1508-44FE-8A66-4ECF7CEBCD2E}" type="slidenum">
              <a:rPr lang="en-US" smtClean="0"/>
              <a:t>6</a:t>
            </a:fld>
            <a:endParaRPr lang="en-US"/>
          </a:p>
        </p:txBody>
      </p:sp>
    </p:spTree>
    <p:extLst>
      <p:ext uri="{BB962C8B-B14F-4D97-AF65-F5344CB8AC3E}">
        <p14:creationId xmlns:p14="http://schemas.microsoft.com/office/powerpoint/2010/main" val="426850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the relationship between flows and stocks here is the famous bathtub example.</a:t>
            </a:r>
          </a:p>
          <a:p>
            <a:endParaRPr lang="en-US" dirty="0"/>
          </a:p>
          <a:p>
            <a:r>
              <a:rPr lang="en-US" dirty="0"/>
              <a:t>We start with a flow of water from the tap with the bath drain plug closed. (CLICK) </a:t>
            </a:r>
          </a:p>
          <a:p>
            <a:endParaRPr lang="en-US" dirty="0"/>
          </a:p>
          <a:p>
            <a:r>
              <a:rPr lang="en-US" dirty="0"/>
              <a:t>The water level or STOCK of water in the bath rises (CLICK)  and rises (CLICK).</a:t>
            </a:r>
          </a:p>
          <a:p>
            <a:endParaRPr lang="en-US" dirty="0"/>
          </a:p>
          <a:p>
            <a:r>
              <a:rPr lang="en-US" dirty="0"/>
              <a:t>The stock will stop changing when we turn off the flow (CLICK).</a:t>
            </a:r>
          </a:p>
          <a:p>
            <a:endParaRPr lang="en-US" dirty="0"/>
          </a:p>
          <a:p>
            <a:r>
              <a:rPr lang="en-US" dirty="0"/>
              <a:t>Then after our bath, we pull the drain plug and the water starts to drain out and the stock (level) falls.</a:t>
            </a:r>
          </a:p>
        </p:txBody>
      </p:sp>
      <p:sp>
        <p:nvSpPr>
          <p:cNvPr id="4" name="Slide Number Placeholder 3"/>
          <p:cNvSpPr>
            <a:spLocks noGrp="1"/>
          </p:cNvSpPr>
          <p:nvPr>
            <p:ph type="sldNum" sz="quarter" idx="5"/>
          </p:nvPr>
        </p:nvSpPr>
        <p:spPr/>
        <p:txBody>
          <a:bodyPr/>
          <a:lstStyle/>
          <a:p>
            <a:fld id="{9FA1416A-1508-44FE-8A66-4ECF7CEBCD2E}" type="slidenum">
              <a:rPr lang="en-US" smtClean="0"/>
              <a:t>7</a:t>
            </a:fld>
            <a:endParaRPr lang="en-US"/>
          </a:p>
        </p:txBody>
      </p:sp>
    </p:spTree>
    <p:extLst>
      <p:ext uri="{BB962C8B-B14F-4D97-AF65-F5344CB8AC3E}">
        <p14:creationId xmlns:p14="http://schemas.microsoft.com/office/powerpoint/2010/main" val="325493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if the IN flow stops and the OUT flow continues, the stock of water will deplete. (CLICK)</a:t>
            </a:r>
          </a:p>
          <a:p>
            <a:endParaRPr lang="en-US" dirty="0"/>
          </a:p>
          <a:p>
            <a:r>
              <a:rPr lang="en-US" dirty="0"/>
              <a:t>Later in the course, we will learn that when the government runs a fiscal deficit (which means its flow of spending into the economy is greater than the flow of taxation out) then financial wealth (a stock) rises in the non-government sector.</a:t>
            </a:r>
          </a:p>
          <a:p>
            <a:endParaRPr lang="en-US" dirty="0"/>
          </a:p>
          <a:p>
            <a:r>
              <a:rPr lang="en-US" dirty="0"/>
              <a:t>However, when the government runs a fiscal surplus it withdraws currency from the economy in net terms and the stock of non-government sector wealth starts to deplete.</a:t>
            </a:r>
          </a:p>
          <a:p>
            <a:endParaRPr lang="en-US" dirty="0"/>
          </a:p>
          <a:p>
            <a:r>
              <a:rPr lang="en-US" dirty="0"/>
              <a:t>Thus, fiscal surpluses destroy financial wealth in the non-government sector.</a:t>
            </a:r>
          </a:p>
        </p:txBody>
      </p:sp>
      <p:sp>
        <p:nvSpPr>
          <p:cNvPr id="4" name="Slide Number Placeholder 3"/>
          <p:cNvSpPr>
            <a:spLocks noGrp="1"/>
          </p:cNvSpPr>
          <p:nvPr>
            <p:ph type="sldNum" sz="quarter" idx="5"/>
          </p:nvPr>
        </p:nvSpPr>
        <p:spPr/>
        <p:txBody>
          <a:bodyPr/>
          <a:lstStyle/>
          <a:p>
            <a:fld id="{9FA1416A-1508-44FE-8A66-4ECF7CEBCD2E}" type="slidenum">
              <a:rPr lang="en-US" smtClean="0"/>
              <a:t>8</a:t>
            </a:fld>
            <a:endParaRPr lang="en-US"/>
          </a:p>
        </p:txBody>
      </p:sp>
    </p:spTree>
    <p:extLst>
      <p:ext uri="{BB962C8B-B14F-4D97-AF65-F5344CB8AC3E}">
        <p14:creationId xmlns:p14="http://schemas.microsoft.com/office/powerpoint/2010/main" val="418070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receive our pay it is a flow of currency over the pay period. (CLICK)</a:t>
            </a:r>
          </a:p>
          <a:p>
            <a:endParaRPr lang="en-US" dirty="0"/>
          </a:p>
          <a:p>
            <a:r>
              <a:rPr lang="en-US" dirty="0"/>
              <a:t>If we do not consume all our pay (CLICK) then households are said to be saving.</a:t>
            </a:r>
          </a:p>
          <a:p>
            <a:endParaRPr lang="en-US" dirty="0"/>
          </a:p>
          <a:p>
            <a:r>
              <a:rPr lang="en-US" dirty="0"/>
              <a:t>Saving is the difference between two FLOWS – income and consumption expenditure.</a:t>
            </a:r>
          </a:p>
          <a:p>
            <a:endParaRPr lang="en-US" dirty="0"/>
          </a:p>
          <a:p>
            <a:r>
              <a:rPr lang="en-US" dirty="0"/>
              <a:t>But the flow of SAVING then accumulates into a stock of wealth (CLICK)</a:t>
            </a:r>
          </a:p>
          <a:p>
            <a:endParaRPr lang="en-US" dirty="0"/>
          </a:p>
          <a:p>
            <a:r>
              <a:rPr lang="en-US" dirty="0"/>
              <a:t>And our stock of financial assets (wealth) increases.</a:t>
            </a:r>
          </a:p>
        </p:txBody>
      </p:sp>
      <p:sp>
        <p:nvSpPr>
          <p:cNvPr id="4" name="Slide Number Placeholder 3"/>
          <p:cNvSpPr>
            <a:spLocks noGrp="1"/>
          </p:cNvSpPr>
          <p:nvPr>
            <p:ph type="sldNum" sz="quarter" idx="5"/>
          </p:nvPr>
        </p:nvSpPr>
        <p:spPr/>
        <p:txBody>
          <a:bodyPr/>
          <a:lstStyle/>
          <a:p>
            <a:fld id="{9FA1416A-1508-44FE-8A66-4ECF7CEBCD2E}" type="slidenum">
              <a:rPr lang="en-US" smtClean="0"/>
              <a:t>9</a:t>
            </a:fld>
            <a:endParaRPr lang="en-US"/>
          </a:p>
        </p:txBody>
      </p:sp>
    </p:spTree>
    <p:extLst>
      <p:ext uri="{BB962C8B-B14F-4D97-AF65-F5344CB8AC3E}">
        <p14:creationId xmlns:p14="http://schemas.microsoft.com/office/powerpoint/2010/main" val="165552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9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10" y="1484785"/>
            <a:ext cx="11630991" cy="4576763"/>
          </a:xfrm>
        </p:spPr>
        <p:txBody>
          <a:bodyPr/>
          <a:lstStyle>
            <a:lvl1pPr marL="273050" indent="-273050">
              <a:buClr>
                <a:schemeClr val="accent1"/>
              </a:buClr>
              <a:tabLst/>
              <a:defRPr sz="2800"/>
            </a:lvl1pPr>
            <a:lvl2pPr marL="628650" indent="-285750">
              <a:buClr>
                <a:schemeClr val="accent1"/>
              </a:buClr>
              <a:buFont typeface="Helvetica" charset="0"/>
              <a:buChar char="⁃"/>
              <a:tabLst/>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357811" y="365130"/>
            <a:ext cx="11630991" cy="903631"/>
          </a:xfrm>
        </p:spPr>
        <p:txBody>
          <a:bodyPr>
            <a:normAutofit/>
          </a:bodyPr>
          <a:lstStyle>
            <a:lvl1pPr>
              <a:defRPr sz="3200"/>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6000" y="260649"/>
            <a:ext cx="11520000" cy="10801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27382" y="1549048"/>
            <a:ext cx="56608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6005" y="15490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4556" y="365129"/>
            <a:ext cx="11520000" cy="9036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itle 5"/>
          <p:cNvSpPr>
            <a:spLocks noGrp="1"/>
          </p:cNvSpPr>
          <p:nvPr>
            <p:ph type="title"/>
          </p:nvPr>
        </p:nvSpPr>
        <p:spPr>
          <a:xfrm>
            <a:off x="344557" y="260652"/>
            <a:ext cx="11704105" cy="792085"/>
          </a:xfrm>
        </p:spPr>
        <p:txBody>
          <a:bodyPr>
            <a:normAutofit/>
          </a:bodyPr>
          <a:lstStyle>
            <a:lvl1pPr>
              <a:defRPr sz="2400"/>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556" y="365129"/>
            <a:ext cx="11520000" cy="9756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4556" y="1556793"/>
            <a:ext cx="11520000" cy="4620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9D6B6273-B09E-5241-A64E-619D7AB6A2A4}"/>
              </a:ext>
            </a:extLst>
          </p:cNvPr>
          <p:cNvPicPr>
            <a:picLocks/>
          </p:cNvPicPr>
          <p:nvPr userDrawn="1"/>
        </p:nvPicPr>
        <p:blipFill>
          <a:blip r:embed="rId14"/>
          <a:stretch>
            <a:fillRect/>
          </a:stretch>
        </p:blipFill>
        <p:spPr>
          <a:xfrm>
            <a:off x="0" y="6176966"/>
            <a:ext cx="1775520" cy="673094"/>
          </a:xfrm>
          <a:prstGeom prst="rect">
            <a:avLst/>
          </a:prstGeom>
        </p:spPr>
      </p:pic>
      <p:pic>
        <p:nvPicPr>
          <p:cNvPr id="4" name="Picture 3">
            <a:extLst>
              <a:ext uri="{FF2B5EF4-FFF2-40B4-BE49-F238E27FC236}">
                <a16:creationId xmlns:a16="http://schemas.microsoft.com/office/drawing/2014/main" id="{23A425D6-3DF7-0549-AF49-277AF89F432F}"/>
              </a:ext>
            </a:extLst>
          </p:cNvPr>
          <p:cNvPicPr>
            <a:picLocks/>
          </p:cNvPicPr>
          <p:nvPr userDrawn="1"/>
        </p:nvPicPr>
        <p:blipFill>
          <a:blip r:embed="rId15"/>
          <a:stretch>
            <a:fillRect/>
          </a:stretch>
        </p:blipFill>
        <p:spPr>
          <a:xfrm>
            <a:off x="11049550" y="6056443"/>
            <a:ext cx="792088" cy="673094"/>
          </a:xfrm>
          <a:prstGeom prst="rect">
            <a:avLst/>
          </a:prstGeom>
        </p:spPr>
      </p:pic>
    </p:spTree>
    <p:extLst>
      <p:ext uri="{BB962C8B-B14F-4D97-AF65-F5344CB8AC3E}">
        <p14:creationId xmlns:p14="http://schemas.microsoft.com/office/powerpoint/2010/main" val="1179285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273050" indent="-273050" algn="l" defTabSz="685800" rtl="0" eaLnBrk="1" latinLnBrk="0" hangingPunct="1">
        <a:lnSpc>
          <a:spcPct val="90000"/>
        </a:lnSpc>
        <a:spcBef>
          <a:spcPts val="750"/>
        </a:spcBef>
        <a:buClr>
          <a:schemeClr val="accent1"/>
        </a:buClr>
        <a:buFont typeface="Wingdings" charset="2"/>
        <a:buChar char="§"/>
        <a:tabLst/>
        <a:defRPr sz="2100" kern="1200">
          <a:solidFill>
            <a:schemeClr val="tx1"/>
          </a:solidFill>
          <a:latin typeface="+mn-lt"/>
          <a:ea typeface="+mn-ea"/>
          <a:cs typeface="+mn-cs"/>
        </a:defRPr>
      </a:lvl1pPr>
      <a:lvl2pPr marL="628650" indent="-285750" algn="l" defTabSz="685800" rtl="0" eaLnBrk="1" latinLnBrk="0" hangingPunct="1">
        <a:lnSpc>
          <a:spcPct val="90000"/>
        </a:lnSpc>
        <a:spcBef>
          <a:spcPts val="375"/>
        </a:spcBef>
        <a:buClr>
          <a:schemeClr val="accent1"/>
        </a:buClr>
        <a:buFont typeface="Wingdings" charset="2"/>
        <a:buChar char="§"/>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sv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6.svg"/><Relationship Id="rId3" Type="http://schemas.openxmlformats.org/officeDocument/2006/relationships/image" Target="../media/image33.png"/><Relationship Id="rId21" Type="http://schemas.openxmlformats.org/officeDocument/2006/relationships/image" Target="../media/image49.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5.png"/><Relationship Id="rId2" Type="http://schemas.openxmlformats.org/officeDocument/2006/relationships/notesSlide" Target="../notesSlides/notesSlide6.xml"/><Relationship Id="rId16" Type="http://schemas.openxmlformats.org/officeDocument/2006/relationships/image" Target="NULL"/><Relationship Id="rId20" Type="http://schemas.openxmlformats.org/officeDocument/2006/relationships/image" Target="../media/image48.svg"/><Relationship Id="rId1" Type="http://schemas.openxmlformats.org/officeDocument/2006/relationships/slideLayout" Target="../slideLayouts/slideLayout1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customXml" Target="../ink/ink1.xml"/><Relationship Id="rId10" Type="http://schemas.openxmlformats.org/officeDocument/2006/relationships/image" Target="../media/image40.svg"/><Relationship Id="rId19" Type="http://schemas.openxmlformats.org/officeDocument/2006/relationships/image" Target="../media/image47.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0.svg"/></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6.xml"/><Relationship Id="rId3" Type="http://schemas.openxmlformats.org/officeDocument/2006/relationships/customXml" Target="../ink/ink2.xml"/><Relationship Id="rId7" Type="http://schemas.openxmlformats.org/officeDocument/2006/relationships/customXml" Target="../ink/ink3.xml"/><Relationship Id="rId12"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2.svg"/><Relationship Id="rId11" Type="http://schemas.openxmlformats.org/officeDocument/2006/relationships/customXml" Target="../ink/ink5.xml"/><Relationship Id="rId5" Type="http://schemas.openxmlformats.org/officeDocument/2006/relationships/image" Target="../media/image51.png"/><Relationship Id="rId15" Type="http://schemas.openxmlformats.org/officeDocument/2006/relationships/image" Target="../media/image53.tiff"/><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11.xml"/><Relationship Id="rId3" Type="http://schemas.openxmlformats.org/officeDocument/2006/relationships/customXml" Target="../ink/ink7.xml"/><Relationship Id="rId7" Type="http://schemas.openxmlformats.org/officeDocument/2006/relationships/customXml" Target="../ink/ink8.xml"/><Relationship Id="rId12" Type="http://schemas.openxmlformats.org/officeDocument/2006/relationships/customXml" Target="../ink/ink10.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2.svg"/><Relationship Id="rId11" Type="http://schemas.openxmlformats.org/officeDocument/2006/relationships/image" Target="../media/image53.tiff"/><Relationship Id="rId5" Type="http://schemas.openxmlformats.org/officeDocument/2006/relationships/image" Target="../media/image51.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9.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6.png"/><Relationship Id="rId7" Type="http://schemas.openxmlformats.org/officeDocument/2006/relationships/image" Target="../media/image24.png"/><Relationship Id="rId12" Type="http://schemas.openxmlformats.org/officeDocument/2006/relationships/image" Target="../media/image57.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8.svg"/><Relationship Id="rId11" Type="http://schemas.openxmlformats.org/officeDocument/2006/relationships/image" Target="../media/image56.png"/><Relationship Id="rId5" Type="http://schemas.openxmlformats.org/officeDocument/2006/relationships/image" Target="../media/image37.png"/><Relationship Id="rId10" Type="http://schemas.openxmlformats.org/officeDocument/2006/relationships/image" Target="../media/image55.svg"/><Relationship Id="rId4" Type="http://schemas.openxmlformats.org/officeDocument/2006/relationships/image" Target="../media/image7.sv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ctrTitle"/>
          </p:nvPr>
        </p:nvSpPr>
        <p:spPr>
          <a:xfrm>
            <a:off x="1991544" y="2726305"/>
            <a:ext cx="8928992" cy="946700"/>
          </a:xfrm>
        </p:spPr>
        <p:txBody>
          <a:bodyPr anchor="ctr" anchorCtr="0">
            <a:noAutofit/>
          </a:bodyPr>
          <a:lstStyle/>
          <a:p>
            <a:r>
              <a:rPr lang="en-US" sz="3200" dirty="0">
                <a:latin typeface="Calibri" panose="020F0502020204030204" pitchFamily="34" charset="0"/>
                <a:cs typeface="Calibri" panose="020F0502020204030204" pitchFamily="34" charset="0"/>
              </a:rPr>
              <a:t>An introduction to basic macroeconomic concepts</a:t>
            </a:r>
            <a:endParaRPr lang="en-US" altLang="en-US" sz="32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524250" y="4378452"/>
            <a:ext cx="5143500" cy="1295354"/>
          </a:xfrm>
        </p:spPr>
        <p:txBody>
          <a:bodyPr rtlCol="0">
            <a:noAutofit/>
          </a:bodyPr>
          <a:lstStyle/>
          <a:p>
            <a:pPr>
              <a:lnSpc>
                <a:spcPct val="100000"/>
              </a:lnSpc>
              <a:defRPr/>
            </a:pPr>
            <a:r>
              <a:rPr lang="en-AU" sz="2400" kern="0" dirty="0"/>
              <a:t>Professor William Mitchell</a:t>
            </a:r>
          </a:p>
          <a:p>
            <a:pPr>
              <a:lnSpc>
                <a:spcPct val="100000"/>
              </a:lnSpc>
              <a:defRPr/>
            </a:pPr>
            <a:r>
              <a:rPr lang="en-AU" sz="2400" kern="0" dirty="0"/>
              <a:t>University of Newcastle, Australia</a:t>
            </a:r>
          </a:p>
          <a:p>
            <a:pPr>
              <a:lnSpc>
                <a:spcPct val="100000"/>
              </a:lnSpc>
              <a:defRPr/>
            </a:pPr>
            <a:r>
              <a:rPr lang="en-AU" sz="2400" kern="0" dirty="0"/>
              <a:t>University of Helsinki, Finland</a:t>
            </a:r>
          </a:p>
        </p:txBody>
      </p:sp>
      <p:pic>
        <p:nvPicPr>
          <p:cNvPr id="47107" name="Picture 3" descr="coffe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747888"/>
            <a:ext cx="3064669"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452A753-FA22-564C-8B6C-32C44C84872A}"/>
              </a:ext>
            </a:extLst>
          </p:cNvPr>
          <p:cNvPicPr>
            <a:picLocks noChangeAspect="1"/>
          </p:cNvPicPr>
          <p:nvPr/>
        </p:nvPicPr>
        <p:blipFill>
          <a:blip r:embed="rId4"/>
          <a:stretch>
            <a:fillRect/>
          </a:stretch>
        </p:blipFill>
        <p:spPr>
          <a:xfrm>
            <a:off x="9191179" y="979818"/>
            <a:ext cx="2018554" cy="841064"/>
          </a:xfrm>
          <a:prstGeom prst="rect">
            <a:avLst/>
          </a:prstGeom>
        </p:spPr>
      </p:pic>
    </p:spTree>
    <p:extLst>
      <p:ext uri="{BB962C8B-B14F-4D97-AF65-F5344CB8AC3E}">
        <p14:creationId xmlns:p14="http://schemas.microsoft.com/office/powerpoint/2010/main" val="2296549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Dollar with solid fill">
            <a:extLst>
              <a:ext uri="{FF2B5EF4-FFF2-40B4-BE49-F238E27FC236}">
                <a16:creationId xmlns:a16="http://schemas.microsoft.com/office/drawing/2014/main" id="{B9232379-ED57-AB41-A718-5D79001818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5329" y="349416"/>
            <a:ext cx="914400" cy="914400"/>
          </a:xfrm>
          <a:prstGeom prst="rect">
            <a:avLst/>
          </a:prstGeom>
        </p:spPr>
      </p:pic>
      <p:pic>
        <p:nvPicPr>
          <p:cNvPr id="10" name="Graphic 9" descr="Factory with solid fill">
            <a:extLst>
              <a:ext uri="{FF2B5EF4-FFF2-40B4-BE49-F238E27FC236}">
                <a16:creationId xmlns:a16="http://schemas.microsoft.com/office/drawing/2014/main" id="{E8C16EBA-F2AB-C74F-B90A-9DF6C51D3C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7153" y="3540790"/>
            <a:ext cx="914400" cy="914400"/>
          </a:xfrm>
          <a:prstGeom prst="rect">
            <a:avLst/>
          </a:prstGeom>
        </p:spPr>
      </p:pic>
      <p:pic>
        <p:nvPicPr>
          <p:cNvPr id="11" name="Graphic 10" descr="Computer with solid fill">
            <a:extLst>
              <a:ext uri="{FF2B5EF4-FFF2-40B4-BE49-F238E27FC236}">
                <a16:creationId xmlns:a16="http://schemas.microsoft.com/office/drawing/2014/main" id="{410BFE53-5CCC-7143-AA2C-DF475885D6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5499" y="3583790"/>
            <a:ext cx="914400" cy="914400"/>
          </a:xfrm>
          <a:prstGeom prst="rect">
            <a:avLst/>
          </a:prstGeom>
        </p:spPr>
      </p:pic>
      <p:cxnSp>
        <p:nvCxnSpPr>
          <p:cNvPr id="12" name="Straight Connector 11">
            <a:extLst>
              <a:ext uri="{FF2B5EF4-FFF2-40B4-BE49-F238E27FC236}">
                <a16:creationId xmlns:a16="http://schemas.microsoft.com/office/drawing/2014/main" id="{FDAB805C-58B3-B041-9C72-A5C285DDD649}"/>
              </a:ext>
            </a:extLst>
          </p:cNvPr>
          <p:cNvCxnSpPr>
            <a:cxnSpLocks/>
          </p:cNvCxnSpPr>
          <p:nvPr/>
        </p:nvCxnSpPr>
        <p:spPr>
          <a:xfrm flipH="1">
            <a:off x="4348511" y="2820050"/>
            <a:ext cx="0" cy="195035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B46C9D-544A-7840-83CF-AC1125EA261F}"/>
              </a:ext>
            </a:extLst>
          </p:cNvPr>
          <p:cNvCxnSpPr>
            <a:cxnSpLocks/>
          </p:cNvCxnSpPr>
          <p:nvPr/>
        </p:nvCxnSpPr>
        <p:spPr>
          <a:xfrm flipH="1">
            <a:off x="4348510" y="4719606"/>
            <a:ext cx="343376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CFBCA5-0463-0B4A-8923-633EF8447224}"/>
              </a:ext>
            </a:extLst>
          </p:cNvPr>
          <p:cNvCxnSpPr>
            <a:cxnSpLocks/>
          </p:cNvCxnSpPr>
          <p:nvPr/>
        </p:nvCxnSpPr>
        <p:spPr>
          <a:xfrm flipV="1">
            <a:off x="4396654" y="3047540"/>
            <a:ext cx="2015397" cy="49540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BB1548-350A-6F4B-8A88-6B0401F23BB7}"/>
              </a:ext>
            </a:extLst>
          </p:cNvPr>
          <p:cNvSpPr txBox="1"/>
          <p:nvPr/>
        </p:nvSpPr>
        <p:spPr>
          <a:xfrm>
            <a:off x="7189899" y="4822703"/>
            <a:ext cx="648070" cy="369332"/>
          </a:xfrm>
          <a:prstGeom prst="rect">
            <a:avLst/>
          </a:prstGeom>
          <a:noFill/>
        </p:spPr>
        <p:txBody>
          <a:bodyPr wrap="square" rtlCol="0">
            <a:spAutoFit/>
          </a:bodyPr>
          <a:lstStyle/>
          <a:p>
            <a:r>
              <a:rPr lang="en-US" dirty="0"/>
              <a:t>time</a:t>
            </a:r>
          </a:p>
        </p:txBody>
      </p:sp>
      <p:cxnSp>
        <p:nvCxnSpPr>
          <p:cNvPr id="25" name="Straight Connector 24">
            <a:extLst>
              <a:ext uri="{FF2B5EF4-FFF2-40B4-BE49-F238E27FC236}">
                <a16:creationId xmlns:a16="http://schemas.microsoft.com/office/drawing/2014/main" id="{5497C2C6-52A6-1843-AACB-C63073DBF88F}"/>
              </a:ext>
            </a:extLst>
          </p:cNvPr>
          <p:cNvCxnSpPr>
            <a:cxnSpLocks/>
          </p:cNvCxnSpPr>
          <p:nvPr/>
        </p:nvCxnSpPr>
        <p:spPr>
          <a:xfrm>
            <a:off x="6385430" y="3045202"/>
            <a:ext cx="779656" cy="39160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EF5593-5F22-0F47-AF27-1777EB262BE6}"/>
              </a:ext>
            </a:extLst>
          </p:cNvPr>
          <p:cNvCxnSpPr>
            <a:cxnSpLocks/>
          </p:cNvCxnSpPr>
          <p:nvPr/>
        </p:nvCxnSpPr>
        <p:spPr>
          <a:xfrm>
            <a:off x="7144016" y="3436804"/>
            <a:ext cx="63825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6C9F7B5-BE91-874B-A6DF-A8534392B384}"/>
              </a:ext>
            </a:extLst>
          </p:cNvPr>
          <p:cNvSpPr txBox="1"/>
          <p:nvPr/>
        </p:nvSpPr>
        <p:spPr>
          <a:xfrm>
            <a:off x="1765649" y="1450523"/>
            <a:ext cx="3433760" cy="584775"/>
          </a:xfrm>
          <a:prstGeom prst="rect">
            <a:avLst/>
          </a:prstGeom>
          <a:noFill/>
        </p:spPr>
        <p:txBody>
          <a:bodyPr wrap="square" rtlCol="0">
            <a:spAutoFit/>
          </a:bodyPr>
          <a:lstStyle/>
          <a:p>
            <a:r>
              <a:rPr lang="en-US" sz="3200" dirty="0"/>
              <a:t>Flow of Investment</a:t>
            </a:r>
          </a:p>
        </p:txBody>
      </p:sp>
      <p:sp>
        <p:nvSpPr>
          <p:cNvPr id="36" name="TextBox 35">
            <a:extLst>
              <a:ext uri="{FF2B5EF4-FFF2-40B4-BE49-F238E27FC236}">
                <a16:creationId xmlns:a16="http://schemas.microsoft.com/office/drawing/2014/main" id="{AC4033EB-54D1-6E4C-BB76-245D74099F1D}"/>
              </a:ext>
            </a:extLst>
          </p:cNvPr>
          <p:cNvSpPr txBox="1"/>
          <p:nvPr/>
        </p:nvSpPr>
        <p:spPr>
          <a:xfrm>
            <a:off x="6992593" y="1450523"/>
            <a:ext cx="3711920" cy="584775"/>
          </a:xfrm>
          <a:prstGeom prst="rect">
            <a:avLst/>
          </a:prstGeom>
          <a:noFill/>
        </p:spPr>
        <p:txBody>
          <a:bodyPr wrap="square" rtlCol="0">
            <a:spAutoFit/>
          </a:bodyPr>
          <a:lstStyle/>
          <a:p>
            <a:r>
              <a:rPr lang="en-US" sz="3200" dirty="0"/>
              <a:t>Flow of Depreciation</a:t>
            </a:r>
          </a:p>
        </p:txBody>
      </p:sp>
      <p:sp>
        <p:nvSpPr>
          <p:cNvPr id="37" name="TextBox 36">
            <a:extLst>
              <a:ext uri="{FF2B5EF4-FFF2-40B4-BE49-F238E27FC236}">
                <a16:creationId xmlns:a16="http://schemas.microsoft.com/office/drawing/2014/main" id="{7B4D5A12-B95E-094D-AFD4-687E4CEA4917}"/>
              </a:ext>
            </a:extLst>
          </p:cNvPr>
          <p:cNvSpPr txBox="1"/>
          <p:nvPr/>
        </p:nvSpPr>
        <p:spPr>
          <a:xfrm>
            <a:off x="4702205" y="5299032"/>
            <a:ext cx="2787589" cy="584775"/>
          </a:xfrm>
          <a:prstGeom prst="rect">
            <a:avLst/>
          </a:prstGeom>
          <a:noFill/>
        </p:spPr>
        <p:txBody>
          <a:bodyPr wrap="square" rtlCol="0">
            <a:spAutoFit/>
          </a:bodyPr>
          <a:lstStyle/>
          <a:p>
            <a:r>
              <a:rPr lang="en-US" sz="3200" dirty="0"/>
              <a:t>Capital Stock</a:t>
            </a:r>
          </a:p>
        </p:txBody>
      </p:sp>
      <p:pic>
        <p:nvPicPr>
          <p:cNvPr id="38" name="Graphic 37" descr="Dollar with solid fill">
            <a:extLst>
              <a:ext uri="{FF2B5EF4-FFF2-40B4-BE49-F238E27FC236}">
                <a16:creationId xmlns:a16="http://schemas.microsoft.com/office/drawing/2014/main" id="{124FB73F-64B0-A442-AD4E-E50889BFA3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2271" y="349416"/>
            <a:ext cx="914400" cy="914400"/>
          </a:xfrm>
          <a:prstGeom prst="rect">
            <a:avLst/>
          </a:prstGeom>
        </p:spPr>
      </p:pic>
      <p:sp>
        <p:nvSpPr>
          <p:cNvPr id="40" name="TextBox 39">
            <a:extLst>
              <a:ext uri="{FF2B5EF4-FFF2-40B4-BE49-F238E27FC236}">
                <a16:creationId xmlns:a16="http://schemas.microsoft.com/office/drawing/2014/main" id="{9BA74202-1112-6748-9AD8-68DD8CA81A98}"/>
              </a:ext>
            </a:extLst>
          </p:cNvPr>
          <p:cNvSpPr txBox="1"/>
          <p:nvPr/>
        </p:nvSpPr>
        <p:spPr>
          <a:xfrm>
            <a:off x="5826219" y="1114769"/>
            <a:ext cx="719960" cy="1107996"/>
          </a:xfrm>
          <a:prstGeom prst="rect">
            <a:avLst/>
          </a:prstGeom>
          <a:noFill/>
        </p:spPr>
        <p:txBody>
          <a:bodyPr wrap="square" rtlCol="0">
            <a:spAutoFit/>
          </a:bodyPr>
          <a:lstStyle/>
          <a:p>
            <a:r>
              <a:rPr lang="en-US" sz="6600" b="1" dirty="0"/>
              <a:t>&gt;</a:t>
            </a:r>
          </a:p>
        </p:txBody>
      </p:sp>
      <p:cxnSp>
        <p:nvCxnSpPr>
          <p:cNvPr id="43" name="Straight Connector 42">
            <a:extLst>
              <a:ext uri="{FF2B5EF4-FFF2-40B4-BE49-F238E27FC236}">
                <a16:creationId xmlns:a16="http://schemas.microsoft.com/office/drawing/2014/main" id="{8E4B651D-9A9A-2C4F-AD6A-2E50D3F62B5D}"/>
              </a:ext>
            </a:extLst>
          </p:cNvPr>
          <p:cNvCxnSpPr>
            <a:cxnSpLocks/>
          </p:cNvCxnSpPr>
          <p:nvPr/>
        </p:nvCxnSpPr>
        <p:spPr>
          <a:xfrm flipH="1">
            <a:off x="7782271" y="2820050"/>
            <a:ext cx="0" cy="195035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EBCA9633-A2F5-7E45-9ADE-D3CA05B188DA}"/>
              </a:ext>
            </a:extLst>
          </p:cNvPr>
          <p:cNvSpPr/>
          <p:nvPr/>
        </p:nvSpPr>
        <p:spPr>
          <a:xfrm>
            <a:off x="4431832" y="3223233"/>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22100CFD-9987-694F-8B34-591499483FF0}"/>
              </a:ext>
            </a:extLst>
          </p:cNvPr>
          <p:cNvGrpSpPr/>
          <p:nvPr/>
        </p:nvGrpSpPr>
        <p:grpSpPr>
          <a:xfrm>
            <a:off x="5504795" y="1063970"/>
            <a:ext cx="1249809" cy="1148302"/>
            <a:chOff x="9966222" y="2290931"/>
            <a:chExt cx="1249809" cy="1148302"/>
          </a:xfrm>
        </p:grpSpPr>
        <p:sp>
          <p:nvSpPr>
            <p:cNvPr id="49" name="Process 48">
              <a:extLst>
                <a:ext uri="{FF2B5EF4-FFF2-40B4-BE49-F238E27FC236}">
                  <a16:creationId xmlns:a16="http://schemas.microsoft.com/office/drawing/2014/main" id="{161001A3-48B4-C643-B957-F2622B266CF9}"/>
                </a:ext>
              </a:extLst>
            </p:cNvPr>
            <p:cNvSpPr/>
            <p:nvPr/>
          </p:nvSpPr>
          <p:spPr>
            <a:xfrm>
              <a:off x="9966222" y="2387379"/>
              <a:ext cx="1249809" cy="105185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2DE4FEE-3737-6A4B-BDFD-5775125707F8}"/>
                </a:ext>
              </a:extLst>
            </p:cNvPr>
            <p:cNvSpPr txBox="1"/>
            <p:nvPr/>
          </p:nvSpPr>
          <p:spPr>
            <a:xfrm>
              <a:off x="10288536" y="2290931"/>
              <a:ext cx="719960" cy="1107996"/>
            </a:xfrm>
            <a:prstGeom prst="rect">
              <a:avLst/>
            </a:prstGeom>
            <a:noFill/>
          </p:spPr>
          <p:txBody>
            <a:bodyPr wrap="square" rtlCol="0">
              <a:spAutoFit/>
            </a:bodyPr>
            <a:lstStyle/>
            <a:p>
              <a:r>
                <a:rPr lang="en-US" sz="6600" b="1" dirty="0"/>
                <a:t>&lt;</a:t>
              </a:r>
            </a:p>
          </p:txBody>
        </p:sp>
      </p:grpSp>
      <p:grpSp>
        <p:nvGrpSpPr>
          <p:cNvPr id="54" name="Group 53">
            <a:extLst>
              <a:ext uri="{FF2B5EF4-FFF2-40B4-BE49-F238E27FC236}">
                <a16:creationId xmlns:a16="http://schemas.microsoft.com/office/drawing/2014/main" id="{F35440D8-D39D-D340-BD4B-73F977D215C6}"/>
              </a:ext>
            </a:extLst>
          </p:cNvPr>
          <p:cNvGrpSpPr/>
          <p:nvPr/>
        </p:nvGrpSpPr>
        <p:grpSpPr>
          <a:xfrm>
            <a:off x="5561294" y="1078278"/>
            <a:ext cx="1249809" cy="1107996"/>
            <a:chOff x="9758687" y="3997990"/>
            <a:chExt cx="1249809" cy="1107996"/>
          </a:xfrm>
        </p:grpSpPr>
        <p:sp>
          <p:nvSpPr>
            <p:cNvPr id="50" name="Process 49">
              <a:extLst>
                <a:ext uri="{FF2B5EF4-FFF2-40B4-BE49-F238E27FC236}">
                  <a16:creationId xmlns:a16="http://schemas.microsoft.com/office/drawing/2014/main" id="{61890574-96C8-7C4A-8E01-121055BCADF5}"/>
                </a:ext>
              </a:extLst>
            </p:cNvPr>
            <p:cNvSpPr/>
            <p:nvPr/>
          </p:nvSpPr>
          <p:spPr>
            <a:xfrm>
              <a:off x="9758687" y="4040990"/>
              <a:ext cx="1249809" cy="105185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45998D6-FBF3-AD49-A930-428A732C047D}"/>
                </a:ext>
              </a:extLst>
            </p:cNvPr>
            <p:cNvSpPr txBox="1"/>
            <p:nvPr/>
          </p:nvSpPr>
          <p:spPr>
            <a:xfrm>
              <a:off x="10023611" y="3997990"/>
              <a:ext cx="719960" cy="1107996"/>
            </a:xfrm>
            <a:prstGeom prst="rect">
              <a:avLst/>
            </a:prstGeom>
            <a:noFill/>
          </p:spPr>
          <p:txBody>
            <a:bodyPr wrap="square" rtlCol="0">
              <a:spAutoFit/>
            </a:bodyPr>
            <a:lstStyle/>
            <a:p>
              <a:r>
                <a:rPr lang="en-US" sz="6600" b="1" dirty="0"/>
                <a:t>=</a:t>
              </a:r>
            </a:p>
          </p:txBody>
        </p:sp>
      </p:grpSp>
      <p:sp>
        <p:nvSpPr>
          <p:cNvPr id="51" name="Oval 50">
            <a:extLst>
              <a:ext uri="{FF2B5EF4-FFF2-40B4-BE49-F238E27FC236}">
                <a16:creationId xmlns:a16="http://schemas.microsoft.com/office/drawing/2014/main" id="{9EB8857F-48FB-F84F-9912-00B083AF30D9}"/>
              </a:ext>
            </a:extLst>
          </p:cNvPr>
          <p:cNvSpPr/>
          <p:nvPr/>
        </p:nvSpPr>
        <p:spPr>
          <a:xfrm>
            <a:off x="6344660" y="2687522"/>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34E1E64-BB85-6145-9C1D-B8D6AF7E624E}"/>
              </a:ext>
            </a:extLst>
          </p:cNvPr>
          <p:cNvSpPr/>
          <p:nvPr/>
        </p:nvSpPr>
        <p:spPr>
          <a:xfrm>
            <a:off x="7036016" y="3078078"/>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9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 0 L 0.14974 -0.07407 " pathEditMode="relative" ptsTypes="AA">
                                      <p:cBhvr>
                                        <p:cTn id="12" dur="2000" fill="hold"/>
                                        <p:tgtEl>
                                          <p:spTgt spid="45"/>
                                        </p:tgtEl>
                                        <p:attrNameLst>
                                          <p:attrName>ppt_x</p:attrName>
                                          <p:attrName>ppt_y</p:attrName>
                                        </p:attrNameLst>
                                      </p:cBhvr>
                                    </p:animMotion>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3.125E-6 1.11111E-6 L 0.05911 0.05833 " pathEditMode="relative" rAng="0" ptsTypes="AA">
                                      <p:cBhvr>
                                        <p:cTn id="22" dur="2000" fill="hold"/>
                                        <p:tgtEl>
                                          <p:spTgt spid="51"/>
                                        </p:tgtEl>
                                        <p:attrNameLst>
                                          <p:attrName>ppt_x</p:attrName>
                                          <p:attrName>ppt_y</p:attrName>
                                        </p:attrNameLst>
                                      </p:cBhvr>
                                      <p:rCtr x="2956" y="2917"/>
                                    </p:animMotion>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2.5E-6 -3.33333E-6 L 0.04023 0.00371 " pathEditMode="relative" rAng="0" ptsTypes="AA">
                                      <p:cBhvr>
                                        <p:cTn id="32" dur="2000" fill="hold"/>
                                        <p:tgtEl>
                                          <p:spTgt spid="53"/>
                                        </p:tgtEl>
                                        <p:attrNameLst>
                                          <p:attrName>ppt_x</p:attrName>
                                          <p:attrName>ppt_y</p:attrName>
                                        </p:attrNameLst>
                                      </p:cBhvr>
                                      <p:rCtr x="2005"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animBg="1"/>
      <p:bldP spid="45" grpId="1" animBg="1"/>
      <p:bldP spid="51" grpId="0" animBg="1"/>
      <p:bldP spid="51" grpId="1" animBg="1"/>
      <p:bldP spid="53" grpId="0" animBg="1"/>
      <p:bldP spid="53"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Content Placeholder 4"/>
          <p:cNvSpPr>
            <a:spLocks noGrp="1"/>
          </p:cNvSpPr>
          <p:nvPr>
            <p:ph idx="1"/>
          </p:nvPr>
        </p:nvSpPr>
        <p:spPr/>
        <p:txBody>
          <a:bodyPr/>
          <a:lstStyle/>
          <a:p>
            <a:r>
              <a:rPr lang="en-GB" altLang="en-US" dirty="0"/>
              <a:t>GDP </a:t>
            </a:r>
            <a:r>
              <a:rPr lang="mr-IN" altLang="en-US" dirty="0"/>
              <a:t>–</a:t>
            </a:r>
            <a:r>
              <a:rPr lang="en-GB" altLang="en-US" dirty="0"/>
              <a:t> market (monetary) value of all final goods and services produced in nation over a given period.</a:t>
            </a:r>
          </a:p>
          <a:p>
            <a:r>
              <a:rPr lang="en-GB" altLang="en-US" dirty="0"/>
              <a:t>The flow of total expenditure equals total income equals total output.</a:t>
            </a:r>
          </a:p>
          <a:p>
            <a:r>
              <a:rPr lang="en-GB" altLang="en-US" dirty="0"/>
              <a:t>Spending sectors:</a:t>
            </a:r>
          </a:p>
          <a:p>
            <a:pPr lvl="1"/>
            <a:r>
              <a:rPr lang="en-GB" altLang="en-US" dirty="0"/>
              <a:t>Private domestic (firms </a:t>
            </a:r>
            <a:r>
              <a:rPr lang="mr-IN" altLang="en-US" dirty="0"/>
              <a:t>–</a:t>
            </a:r>
            <a:r>
              <a:rPr lang="en-US" altLang="en-US" dirty="0"/>
              <a:t>&gt;</a:t>
            </a:r>
            <a:r>
              <a:rPr lang="en-GB" altLang="en-US" dirty="0"/>
              <a:t> invest and households -&gt; consume).</a:t>
            </a:r>
          </a:p>
          <a:p>
            <a:pPr lvl="1"/>
            <a:r>
              <a:rPr lang="en-GB" altLang="en-US" dirty="0"/>
              <a:t>Government (spending -&gt; current and capital and taxation).</a:t>
            </a:r>
          </a:p>
          <a:p>
            <a:pPr lvl="1"/>
            <a:r>
              <a:rPr lang="en-GB" altLang="en-US" dirty="0"/>
              <a:t>External Sector (exports and imports, income flows).</a:t>
            </a:r>
          </a:p>
        </p:txBody>
      </p:sp>
      <p:sp>
        <p:nvSpPr>
          <p:cNvPr id="53250" name="Title 3"/>
          <p:cNvSpPr>
            <a:spLocks noGrp="1"/>
          </p:cNvSpPr>
          <p:nvPr>
            <p:ph type="title"/>
          </p:nvPr>
        </p:nvSpPr>
        <p:spPr/>
        <p:txBody>
          <a:bodyPr/>
          <a:lstStyle/>
          <a:p>
            <a:r>
              <a:rPr lang="en-GB" altLang="en-US" dirty="0"/>
              <a:t>National accounting </a:t>
            </a:r>
            <a:r>
              <a:rPr lang="mr-IN" altLang="en-US" dirty="0"/>
              <a:t>…</a:t>
            </a:r>
            <a:endParaRPr lang="en-GB" altLang="en-US" dirty="0"/>
          </a:p>
        </p:txBody>
      </p:sp>
    </p:spTree>
    <p:extLst>
      <p:ext uri="{BB962C8B-B14F-4D97-AF65-F5344CB8AC3E}">
        <p14:creationId xmlns:p14="http://schemas.microsoft.com/office/powerpoint/2010/main" val="340906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dirty="0"/>
              <a:t>GDP = Y = C + I + G + (X </a:t>
            </a:r>
            <a:r>
              <a:rPr lang="mr-IN" dirty="0"/>
              <a:t>–</a:t>
            </a:r>
            <a:r>
              <a:rPr lang="en-US" dirty="0"/>
              <a:t> M)</a:t>
            </a:r>
          </a:p>
          <a:p>
            <a:pPr marL="0" indent="0">
              <a:buNone/>
            </a:pPr>
            <a:endParaRPr lang="en-US" dirty="0"/>
          </a:p>
          <a:p>
            <a:r>
              <a:rPr lang="en-US" dirty="0"/>
              <a:t>Y is total output or income.</a:t>
            </a:r>
          </a:p>
          <a:p>
            <a:r>
              <a:rPr lang="en-US" dirty="0"/>
              <a:t>C is household consumption spending.</a:t>
            </a:r>
          </a:p>
          <a:p>
            <a:r>
              <a:rPr lang="en-US" dirty="0"/>
              <a:t>I is total private capital formation (aka investment).</a:t>
            </a:r>
          </a:p>
          <a:p>
            <a:r>
              <a:rPr lang="en-US" dirty="0"/>
              <a:t>G is total government spending.</a:t>
            </a:r>
          </a:p>
          <a:p>
            <a:r>
              <a:rPr lang="en-US" dirty="0"/>
              <a:t>X is exports and M is imports.</a:t>
            </a:r>
          </a:p>
        </p:txBody>
      </p:sp>
      <p:sp>
        <p:nvSpPr>
          <p:cNvPr id="3" name="Title 2"/>
          <p:cNvSpPr>
            <a:spLocks noGrp="1"/>
          </p:cNvSpPr>
          <p:nvPr>
            <p:ph type="title"/>
          </p:nvPr>
        </p:nvSpPr>
        <p:spPr/>
        <p:txBody>
          <a:bodyPr/>
          <a:lstStyle/>
          <a:p>
            <a:r>
              <a:rPr lang="en-US" dirty="0"/>
              <a:t>Total expenditure = total output = total income</a:t>
            </a:r>
          </a:p>
        </p:txBody>
      </p:sp>
    </p:spTree>
    <p:extLst>
      <p:ext uri="{BB962C8B-B14F-4D97-AF65-F5344CB8AC3E}">
        <p14:creationId xmlns:p14="http://schemas.microsoft.com/office/powerpoint/2010/main" val="59895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Content Placeholder 4"/>
          <p:cNvSpPr>
            <a:spLocks noGrp="1"/>
          </p:cNvSpPr>
          <p:nvPr>
            <p:ph idx="1"/>
          </p:nvPr>
        </p:nvSpPr>
        <p:spPr/>
        <p:txBody>
          <a:bodyPr/>
          <a:lstStyle/>
          <a:p>
            <a:r>
              <a:rPr lang="en-US" altLang="en-US" dirty="0"/>
              <a:t>Nominal GDP is based on current market prices.</a:t>
            </a:r>
          </a:p>
          <a:p>
            <a:r>
              <a:rPr lang="en-US" altLang="en-US" dirty="0"/>
              <a:t>Real GDP is the value of goods and services produced in the current period, valued at some base year prices </a:t>
            </a:r>
            <a:r>
              <a:rPr lang="mr-IN" altLang="en-US" dirty="0"/>
              <a:t>–</a:t>
            </a:r>
            <a:r>
              <a:rPr lang="en-US" altLang="en-US" dirty="0"/>
              <a:t> that is, it excludes the effect of inflation.</a:t>
            </a:r>
          </a:p>
          <a:p>
            <a:r>
              <a:rPr lang="en-US" altLang="en-US" dirty="0"/>
              <a:t>Real GDP shows how much output growth has occurred.</a:t>
            </a:r>
          </a:p>
          <a:p>
            <a:endParaRPr lang="en-GB" altLang="en-US" dirty="0"/>
          </a:p>
        </p:txBody>
      </p:sp>
      <p:sp>
        <p:nvSpPr>
          <p:cNvPr id="55298" name="Title 3"/>
          <p:cNvSpPr>
            <a:spLocks noGrp="1"/>
          </p:cNvSpPr>
          <p:nvPr>
            <p:ph type="title"/>
          </p:nvPr>
        </p:nvSpPr>
        <p:spPr/>
        <p:txBody>
          <a:bodyPr/>
          <a:lstStyle/>
          <a:p>
            <a:r>
              <a:rPr lang="en-GB" altLang="en-US" dirty="0"/>
              <a:t>Real and Nominal GDP </a:t>
            </a:r>
            <a:r>
              <a:rPr lang="mr-IN" altLang="en-US" dirty="0"/>
              <a:t>…</a:t>
            </a:r>
            <a:endParaRPr lang="en-GB" altLang="en-US" dirty="0"/>
          </a:p>
        </p:txBody>
      </p:sp>
    </p:spTree>
    <p:extLst>
      <p:ext uri="{BB962C8B-B14F-4D97-AF65-F5344CB8AC3E}">
        <p14:creationId xmlns:p14="http://schemas.microsoft.com/office/powerpoint/2010/main" val="208864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D83343-8C7B-3F4B-8C57-0732A7AE9953}"/>
              </a:ext>
            </a:extLst>
          </p:cNvPr>
          <p:cNvPicPr>
            <a:picLocks noChangeAspect="1"/>
          </p:cNvPicPr>
          <p:nvPr/>
        </p:nvPicPr>
        <p:blipFill>
          <a:blip r:embed="rId2"/>
          <a:stretch>
            <a:fillRect/>
          </a:stretch>
        </p:blipFill>
        <p:spPr>
          <a:xfrm>
            <a:off x="2675620" y="196120"/>
            <a:ext cx="6840760" cy="6400097"/>
          </a:xfrm>
          <a:prstGeom prst="rect">
            <a:avLst/>
          </a:prstGeom>
        </p:spPr>
      </p:pic>
      <p:sp>
        <p:nvSpPr>
          <p:cNvPr id="2" name="Rectangle 1">
            <a:extLst>
              <a:ext uri="{FF2B5EF4-FFF2-40B4-BE49-F238E27FC236}">
                <a16:creationId xmlns:a16="http://schemas.microsoft.com/office/drawing/2014/main" id="{D3318B84-CFAF-D3E6-1D93-82C4276E63C1}"/>
              </a:ext>
            </a:extLst>
          </p:cNvPr>
          <p:cNvSpPr/>
          <p:nvPr/>
        </p:nvSpPr>
        <p:spPr>
          <a:xfrm>
            <a:off x="2675620" y="4548967"/>
            <a:ext cx="6840760" cy="204725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6DC29C7-9A81-C518-1FAD-03D6A7227D37}"/>
              </a:ext>
            </a:extLst>
          </p:cNvPr>
          <p:cNvSpPr/>
          <p:nvPr/>
        </p:nvSpPr>
        <p:spPr>
          <a:xfrm>
            <a:off x="2695695" y="2204864"/>
            <a:ext cx="6840760" cy="2047250"/>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FF12C19-8798-D674-A0F1-7998422256B3}"/>
              </a:ext>
            </a:extLst>
          </p:cNvPr>
          <p:cNvSpPr/>
          <p:nvPr/>
        </p:nvSpPr>
        <p:spPr>
          <a:xfrm>
            <a:off x="2687084" y="157614"/>
            <a:ext cx="6840760" cy="1750397"/>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5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Content Placeholder 4"/>
          <p:cNvSpPr>
            <a:spLocks noGrp="1"/>
          </p:cNvSpPr>
          <p:nvPr>
            <p:ph idx="1"/>
          </p:nvPr>
        </p:nvSpPr>
        <p:spPr/>
        <p:txBody>
          <a:bodyPr/>
          <a:lstStyle/>
          <a:p>
            <a:r>
              <a:rPr lang="en-US" altLang="en-US" dirty="0"/>
              <a:t>Output when all productive resources are ‘fully’ </a:t>
            </a:r>
            <a:r>
              <a:rPr lang="en-US" altLang="en-US" dirty="0" err="1"/>
              <a:t>utilised</a:t>
            </a:r>
            <a:r>
              <a:rPr lang="en-US" altLang="en-US" dirty="0"/>
              <a:t>.</a:t>
            </a:r>
          </a:p>
          <a:p>
            <a:r>
              <a:rPr lang="en-US" altLang="en-US" dirty="0"/>
              <a:t>Output gaps.</a:t>
            </a:r>
          </a:p>
          <a:p>
            <a:r>
              <a:rPr lang="en-US" altLang="en-US" dirty="0"/>
              <a:t>It is unobservable and difficult to measure.</a:t>
            </a:r>
          </a:p>
          <a:p>
            <a:r>
              <a:rPr lang="en-US" altLang="en-US" dirty="0"/>
              <a:t>Interaction between real and potential GDP </a:t>
            </a:r>
            <a:r>
              <a:rPr lang="mr-IN" altLang="en-US" dirty="0"/>
              <a:t>–</a:t>
            </a:r>
            <a:r>
              <a:rPr lang="en-US" altLang="en-US" dirty="0"/>
              <a:t> hysteresis.</a:t>
            </a:r>
          </a:p>
          <a:p>
            <a:endParaRPr lang="en-US" altLang="en-US" dirty="0"/>
          </a:p>
          <a:p>
            <a:endParaRPr lang="en-US" altLang="en-US" dirty="0"/>
          </a:p>
          <a:p>
            <a:endParaRPr lang="en-GB" altLang="en-US" dirty="0"/>
          </a:p>
        </p:txBody>
      </p:sp>
      <p:sp>
        <p:nvSpPr>
          <p:cNvPr id="56322" name="Title 3"/>
          <p:cNvSpPr>
            <a:spLocks noGrp="1"/>
          </p:cNvSpPr>
          <p:nvPr>
            <p:ph type="title"/>
          </p:nvPr>
        </p:nvSpPr>
        <p:spPr/>
        <p:txBody>
          <a:bodyPr/>
          <a:lstStyle/>
          <a:p>
            <a:r>
              <a:rPr lang="en-GB" altLang="en-US" dirty="0"/>
              <a:t>Potential GDP </a:t>
            </a:r>
            <a:r>
              <a:rPr lang="mr-IN" altLang="en-US" dirty="0"/>
              <a:t>…</a:t>
            </a:r>
            <a:endParaRPr lang="en-GB" altLang="en-US" dirty="0"/>
          </a:p>
        </p:txBody>
      </p:sp>
    </p:spTree>
    <p:extLst>
      <p:ext uri="{BB962C8B-B14F-4D97-AF65-F5344CB8AC3E}">
        <p14:creationId xmlns:p14="http://schemas.microsoft.com/office/powerpoint/2010/main" val="129772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585FA-61B8-7647-B3AF-72583FDFDEBB}"/>
              </a:ext>
            </a:extLst>
          </p:cNvPr>
          <p:cNvPicPr>
            <a:picLocks noChangeAspect="1"/>
          </p:cNvPicPr>
          <p:nvPr/>
        </p:nvPicPr>
        <p:blipFill>
          <a:blip r:embed="rId2"/>
          <a:stretch>
            <a:fillRect/>
          </a:stretch>
        </p:blipFill>
        <p:spPr>
          <a:xfrm>
            <a:off x="3143672" y="0"/>
            <a:ext cx="6052930" cy="6858000"/>
          </a:xfrm>
          <a:prstGeom prst="rect">
            <a:avLst/>
          </a:prstGeom>
        </p:spPr>
      </p:pic>
      <p:cxnSp>
        <p:nvCxnSpPr>
          <p:cNvPr id="4" name="Straight Connector 3">
            <a:extLst>
              <a:ext uri="{FF2B5EF4-FFF2-40B4-BE49-F238E27FC236}">
                <a16:creationId xmlns:a16="http://schemas.microsoft.com/office/drawing/2014/main" id="{24CA70BA-E02E-9045-82A3-E8DB57E5B37A}"/>
              </a:ext>
            </a:extLst>
          </p:cNvPr>
          <p:cNvCxnSpPr>
            <a:cxnSpLocks/>
          </p:cNvCxnSpPr>
          <p:nvPr/>
        </p:nvCxnSpPr>
        <p:spPr>
          <a:xfrm>
            <a:off x="7176120" y="907209"/>
            <a:ext cx="1656184" cy="600165"/>
          </a:xfrm>
          <a:prstGeom prst="line">
            <a:avLst/>
          </a:prstGeom>
          <a:ln w="19050">
            <a:solidFill>
              <a:srgbClr val="C00000"/>
            </a:solidFill>
            <a:headEnd type="triangle" w="med"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13C0A7-8BB3-7A49-96B3-8473FEA48575}"/>
              </a:ext>
            </a:extLst>
          </p:cNvPr>
          <p:cNvSpPr txBox="1"/>
          <p:nvPr/>
        </p:nvSpPr>
        <p:spPr>
          <a:xfrm>
            <a:off x="8832304" y="907209"/>
            <a:ext cx="1728192" cy="1200329"/>
          </a:xfrm>
          <a:prstGeom prst="rect">
            <a:avLst/>
          </a:prstGeom>
          <a:noFill/>
          <a:ln>
            <a:solidFill>
              <a:srgbClr val="C00000"/>
            </a:solidFill>
          </a:ln>
        </p:spPr>
        <p:txBody>
          <a:bodyPr wrap="square" rtlCol="0">
            <a:spAutoFit/>
          </a:bodyPr>
          <a:lstStyle/>
          <a:p>
            <a:pPr algn="ctr"/>
            <a:r>
              <a:rPr lang="en-GB" dirty="0"/>
              <a:t>As real GDP declined, Potential GDP also flattened</a:t>
            </a:r>
          </a:p>
        </p:txBody>
      </p:sp>
    </p:spTree>
    <p:extLst>
      <p:ext uri="{BB962C8B-B14F-4D97-AF65-F5344CB8AC3E}">
        <p14:creationId xmlns:p14="http://schemas.microsoft.com/office/powerpoint/2010/main" val="55862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810" y="1484785"/>
            <a:ext cx="11630991" cy="4576763"/>
          </a:xfrm>
        </p:spPr>
        <p:txBody>
          <a:bodyPr rtlCol="0">
            <a:normAutofit/>
          </a:bodyPr>
          <a:lstStyle/>
          <a:p>
            <a:r>
              <a:rPr lang="en-US" dirty="0"/>
              <a:t>Largely ignores quality of output.</a:t>
            </a:r>
          </a:p>
          <a:p>
            <a:r>
              <a:rPr lang="en-US" dirty="0"/>
              <a:t>Includes ‘</a:t>
            </a:r>
            <a:r>
              <a:rPr lang="en-US" dirty="0" err="1"/>
              <a:t>bads</a:t>
            </a:r>
            <a:r>
              <a:rPr lang="en-US" dirty="0"/>
              <a:t>’:</a:t>
            </a:r>
          </a:p>
          <a:p>
            <a:pPr lvl="1"/>
            <a:r>
              <a:rPr lang="en-US" dirty="0"/>
              <a:t>Production that also pollutes (overall impact could be negative).</a:t>
            </a:r>
          </a:p>
          <a:p>
            <a:pPr lvl="1"/>
            <a:r>
              <a:rPr lang="en-US" dirty="0"/>
              <a:t>Spending to deal with ‘</a:t>
            </a:r>
            <a:r>
              <a:rPr lang="en-US" dirty="0" err="1"/>
              <a:t>bads</a:t>
            </a:r>
            <a:r>
              <a:rPr lang="en-US" dirty="0"/>
              <a:t>’ - clean up environment, health.</a:t>
            </a:r>
          </a:p>
          <a:p>
            <a:pPr lvl="1"/>
            <a:r>
              <a:rPr lang="en-US" dirty="0"/>
              <a:t>Military spending.</a:t>
            </a:r>
          </a:p>
          <a:p>
            <a:r>
              <a:rPr lang="en-US" dirty="0"/>
              <a:t>Ignores ‘non-market’ activity</a:t>
            </a:r>
          </a:p>
          <a:p>
            <a:pPr lvl="1"/>
            <a:r>
              <a:rPr lang="en-US" dirty="0"/>
              <a:t>Housework </a:t>
            </a:r>
            <a:r>
              <a:rPr lang="mr-IN" dirty="0"/>
              <a:t>–</a:t>
            </a:r>
            <a:r>
              <a:rPr lang="en-US" dirty="0"/>
              <a:t> gender-biased.</a:t>
            </a:r>
          </a:p>
          <a:p>
            <a:pPr lvl="1"/>
            <a:r>
              <a:rPr lang="en-US" dirty="0"/>
              <a:t>Ignores value of leisure (unless you spend money on it!).</a:t>
            </a:r>
          </a:p>
          <a:p>
            <a:r>
              <a:rPr lang="en-US" dirty="0"/>
              <a:t>GDP per capita measures </a:t>
            </a:r>
            <a:r>
              <a:rPr lang="mr-IN" dirty="0"/>
              <a:t>–</a:t>
            </a:r>
            <a:r>
              <a:rPr lang="en-US" dirty="0"/>
              <a:t> ignore income distribution </a:t>
            </a:r>
            <a:r>
              <a:rPr lang="mr-IN" dirty="0"/>
              <a:t>–</a:t>
            </a:r>
            <a:r>
              <a:rPr lang="en-US" dirty="0"/>
              <a:t> inequality is a rising issue.</a:t>
            </a:r>
          </a:p>
        </p:txBody>
      </p:sp>
      <p:sp>
        <p:nvSpPr>
          <p:cNvPr id="58370" name="Title 3"/>
          <p:cNvSpPr>
            <a:spLocks noGrp="1"/>
          </p:cNvSpPr>
          <p:nvPr>
            <p:ph type="title"/>
          </p:nvPr>
        </p:nvSpPr>
        <p:spPr>
          <a:xfrm>
            <a:off x="357811" y="365130"/>
            <a:ext cx="11630991" cy="903631"/>
          </a:xfrm>
        </p:spPr>
        <p:txBody>
          <a:bodyPr/>
          <a:lstStyle/>
          <a:p>
            <a:r>
              <a:rPr lang="en-GB" altLang="en-US"/>
              <a:t>Problems with GDP as a measure of well-being </a:t>
            </a:r>
            <a:r>
              <a:rPr lang="mr-IN" altLang="en-US"/>
              <a:t>…</a:t>
            </a:r>
            <a:endParaRPr lang="en-GB" altLang="en-US"/>
          </a:p>
        </p:txBody>
      </p:sp>
    </p:spTree>
    <p:extLst>
      <p:ext uri="{BB962C8B-B14F-4D97-AF65-F5344CB8AC3E}">
        <p14:creationId xmlns:p14="http://schemas.microsoft.com/office/powerpoint/2010/main" val="185592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ssential_government_non_government_relations">
            <a:extLst>
              <a:ext uri="{FF2B5EF4-FFF2-40B4-BE49-F238E27FC236}">
                <a16:creationId xmlns:a16="http://schemas.microsoft.com/office/drawing/2014/main" id="{F1BDAB2B-BC13-2949-B534-DF96C19BD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393" y="476672"/>
            <a:ext cx="5173215"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5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23132" y="3836271"/>
            <a:ext cx="1404000" cy="400110"/>
          </a:xfrm>
          <a:prstGeom prst="rect">
            <a:avLst/>
          </a:prstGeom>
          <a:solidFill>
            <a:schemeClr val="accent1"/>
          </a:solidFill>
        </p:spPr>
        <p:txBody>
          <a:bodyPr wrap="square" rtlCol="0">
            <a:spAutoFit/>
          </a:bodyPr>
          <a:lstStyle/>
          <a:p>
            <a:pPr algn="ctr"/>
            <a:r>
              <a:rPr lang="en-GB" sz="2000" dirty="0">
                <a:solidFill>
                  <a:schemeClr val="bg1"/>
                </a:solidFill>
              </a:rPr>
              <a:t>Households</a:t>
            </a:r>
          </a:p>
        </p:txBody>
      </p:sp>
      <p:sp>
        <p:nvSpPr>
          <p:cNvPr id="5" name="TextBox 4"/>
          <p:cNvSpPr txBox="1"/>
          <p:nvPr/>
        </p:nvSpPr>
        <p:spPr>
          <a:xfrm>
            <a:off x="9152960" y="3844802"/>
            <a:ext cx="1116000" cy="400110"/>
          </a:xfrm>
          <a:prstGeom prst="rect">
            <a:avLst/>
          </a:prstGeom>
          <a:solidFill>
            <a:srgbClr val="00B050"/>
          </a:solidFill>
        </p:spPr>
        <p:txBody>
          <a:bodyPr wrap="square" rtlCol="0">
            <a:spAutoFit/>
          </a:bodyPr>
          <a:lstStyle/>
          <a:p>
            <a:pPr algn="ctr"/>
            <a:r>
              <a:rPr lang="en-GB" sz="2000" dirty="0">
                <a:solidFill>
                  <a:schemeClr val="bg1"/>
                </a:solidFill>
              </a:rPr>
              <a:t>Firms</a:t>
            </a:r>
          </a:p>
        </p:txBody>
      </p:sp>
      <p:sp>
        <p:nvSpPr>
          <p:cNvPr id="30" name="TextBox 29"/>
          <p:cNvSpPr txBox="1"/>
          <p:nvPr/>
        </p:nvSpPr>
        <p:spPr>
          <a:xfrm>
            <a:off x="4652619" y="379759"/>
            <a:ext cx="2900942" cy="369332"/>
          </a:xfrm>
          <a:prstGeom prst="rect">
            <a:avLst/>
          </a:prstGeom>
          <a:noFill/>
        </p:spPr>
        <p:txBody>
          <a:bodyPr wrap="square" rtlCol="0">
            <a:spAutoFit/>
          </a:bodyPr>
          <a:lstStyle/>
          <a:p>
            <a:pPr algn="ctr"/>
            <a:r>
              <a:rPr lang="en-GB" dirty="0">
                <a:solidFill>
                  <a:srgbClr val="00B050"/>
                </a:solidFill>
              </a:rPr>
              <a:t>Supply of Productive Inputs</a:t>
            </a:r>
          </a:p>
        </p:txBody>
      </p:sp>
      <p:pic>
        <p:nvPicPr>
          <p:cNvPr id="18" name="Picture 17"/>
          <p:cNvPicPr>
            <a:picLocks noChangeAspect="1"/>
          </p:cNvPicPr>
          <p:nvPr/>
        </p:nvPicPr>
        <p:blipFill>
          <a:blip r:embed="rId3"/>
          <a:stretch>
            <a:fillRect/>
          </a:stretch>
        </p:blipFill>
        <p:spPr>
          <a:xfrm>
            <a:off x="2022884" y="2995119"/>
            <a:ext cx="1080000" cy="841153"/>
          </a:xfrm>
          <a:prstGeom prst="rect">
            <a:avLst/>
          </a:prstGeom>
          <a:ln>
            <a:solidFill>
              <a:schemeClr val="accent1"/>
            </a:solidFill>
          </a:ln>
        </p:spPr>
      </p:pic>
      <p:pic>
        <p:nvPicPr>
          <p:cNvPr id="23" name="Picture 22"/>
          <p:cNvPicPr>
            <a:picLocks noChangeAspect="1"/>
          </p:cNvPicPr>
          <p:nvPr/>
        </p:nvPicPr>
        <p:blipFill>
          <a:blip r:embed="rId4"/>
          <a:stretch>
            <a:fillRect/>
          </a:stretch>
        </p:blipFill>
        <p:spPr>
          <a:xfrm>
            <a:off x="9174697" y="2995118"/>
            <a:ext cx="1080000" cy="843334"/>
          </a:xfrm>
          <a:prstGeom prst="rect">
            <a:avLst/>
          </a:prstGeom>
          <a:ln>
            <a:solidFill>
              <a:srgbClr val="00B050"/>
            </a:solidFill>
          </a:ln>
        </p:spPr>
      </p:pic>
      <p:pic>
        <p:nvPicPr>
          <p:cNvPr id="5145" name="Picture 5144"/>
          <p:cNvPicPr>
            <a:picLocks/>
          </p:cNvPicPr>
          <p:nvPr/>
        </p:nvPicPr>
        <p:blipFill>
          <a:blip r:embed="rId5"/>
          <a:stretch>
            <a:fillRect/>
          </a:stretch>
        </p:blipFill>
        <p:spPr>
          <a:xfrm>
            <a:off x="5563090" y="3099928"/>
            <a:ext cx="1080000" cy="842400"/>
          </a:xfrm>
          <a:prstGeom prst="rect">
            <a:avLst/>
          </a:prstGeom>
          <a:ln>
            <a:solidFill>
              <a:srgbClr val="C00000"/>
            </a:solidFill>
          </a:ln>
        </p:spPr>
      </p:pic>
      <p:sp>
        <p:nvSpPr>
          <p:cNvPr id="91" name="TextBox 90"/>
          <p:cNvSpPr txBox="1"/>
          <p:nvPr/>
        </p:nvSpPr>
        <p:spPr>
          <a:xfrm>
            <a:off x="5578862" y="3942328"/>
            <a:ext cx="1116000" cy="400110"/>
          </a:xfrm>
          <a:prstGeom prst="rect">
            <a:avLst/>
          </a:prstGeom>
          <a:solidFill>
            <a:srgbClr val="C00000"/>
          </a:solidFill>
        </p:spPr>
        <p:txBody>
          <a:bodyPr wrap="square" rtlCol="0">
            <a:spAutoFit/>
          </a:bodyPr>
          <a:lstStyle/>
          <a:p>
            <a:pPr algn="ctr"/>
            <a:r>
              <a:rPr lang="en-GB" sz="2000" dirty="0">
                <a:solidFill>
                  <a:schemeClr val="bg1"/>
                </a:solidFill>
              </a:rPr>
              <a:t>Financial</a:t>
            </a:r>
          </a:p>
        </p:txBody>
      </p:sp>
      <p:sp>
        <p:nvSpPr>
          <p:cNvPr id="5149" name="Arc 5148"/>
          <p:cNvSpPr/>
          <p:nvPr/>
        </p:nvSpPr>
        <p:spPr>
          <a:xfrm rot="16200000">
            <a:off x="4274063" y="-949586"/>
            <a:ext cx="3772225" cy="7488835"/>
          </a:xfrm>
          <a:prstGeom prst="arc">
            <a:avLst>
              <a:gd name="adj1" fmla="val 16124085"/>
              <a:gd name="adj2" fmla="val 5473734"/>
            </a:avLst>
          </a:prstGeom>
          <a:ln w="381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Arc 97"/>
          <p:cNvSpPr/>
          <p:nvPr/>
        </p:nvSpPr>
        <p:spPr>
          <a:xfrm rot="5400000">
            <a:off x="4491156" y="705207"/>
            <a:ext cx="3300331" cy="7488835"/>
          </a:xfrm>
          <a:prstGeom prst="arc">
            <a:avLst>
              <a:gd name="adj1" fmla="val 16199885"/>
              <a:gd name="adj2" fmla="val 5491827"/>
            </a:avLst>
          </a:prstGeom>
          <a:ln w="381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Arc 98"/>
          <p:cNvSpPr/>
          <p:nvPr/>
        </p:nvSpPr>
        <p:spPr>
          <a:xfrm rot="16200000">
            <a:off x="4659415" y="-482403"/>
            <a:ext cx="3141806" cy="6788148"/>
          </a:xfrm>
          <a:prstGeom prst="arc">
            <a:avLst>
              <a:gd name="adj1" fmla="val 16149918"/>
              <a:gd name="adj2" fmla="val 537412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5151" name="Picture 5150"/>
          <p:cNvPicPr>
            <a:picLocks/>
          </p:cNvPicPr>
          <p:nvPr/>
        </p:nvPicPr>
        <p:blipFill>
          <a:blip r:embed="rId6"/>
          <a:stretch>
            <a:fillRect/>
          </a:stretch>
        </p:blipFill>
        <p:spPr>
          <a:xfrm>
            <a:off x="10242869" y="421073"/>
            <a:ext cx="1080000" cy="864000"/>
          </a:xfrm>
          <a:prstGeom prst="rect">
            <a:avLst/>
          </a:prstGeom>
          <a:ln>
            <a:solidFill>
              <a:schemeClr val="bg1">
                <a:lumMod val="50000"/>
              </a:schemeClr>
            </a:solidFill>
          </a:ln>
        </p:spPr>
      </p:pic>
      <p:sp>
        <p:nvSpPr>
          <p:cNvPr id="103" name="TextBox 102"/>
          <p:cNvSpPr txBox="1"/>
          <p:nvPr/>
        </p:nvSpPr>
        <p:spPr>
          <a:xfrm>
            <a:off x="9963293" y="1303034"/>
            <a:ext cx="1639151" cy="400110"/>
          </a:xfrm>
          <a:prstGeom prst="rect">
            <a:avLst/>
          </a:prstGeom>
          <a:solidFill>
            <a:schemeClr val="bg1">
              <a:lumMod val="75000"/>
            </a:schemeClr>
          </a:solidFill>
        </p:spPr>
        <p:txBody>
          <a:bodyPr wrap="square" rtlCol="0">
            <a:spAutoFit/>
          </a:bodyPr>
          <a:lstStyle/>
          <a:p>
            <a:pPr algn="ctr"/>
            <a:r>
              <a:rPr lang="en-GB" sz="2000" dirty="0">
                <a:solidFill>
                  <a:schemeClr val="bg1"/>
                </a:solidFill>
              </a:rPr>
              <a:t>Government</a:t>
            </a:r>
          </a:p>
        </p:txBody>
      </p:sp>
      <p:pic>
        <p:nvPicPr>
          <p:cNvPr id="5155" name="Picture 5154"/>
          <p:cNvPicPr>
            <a:picLocks/>
          </p:cNvPicPr>
          <p:nvPr/>
        </p:nvPicPr>
        <p:blipFill>
          <a:blip r:embed="rId7"/>
          <a:stretch>
            <a:fillRect/>
          </a:stretch>
        </p:blipFill>
        <p:spPr>
          <a:xfrm>
            <a:off x="10242868" y="4789190"/>
            <a:ext cx="1080000" cy="864000"/>
          </a:xfrm>
          <a:prstGeom prst="rect">
            <a:avLst/>
          </a:prstGeom>
          <a:ln>
            <a:solidFill>
              <a:srgbClr val="7030A0"/>
            </a:solidFill>
          </a:ln>
        </p:spPr>
      </p:pic>
      <p:sp>
        <p:nvSpPr>
          <p:cNvPr id="108" name="TextBox 107"/>
          <p:cNvSpPr txBox="1"/>
          <p:nvPr/>
        </p:nvSpPr>
        <p:spPr>
          <a:xfrm>
            <a:off x="10254697" y="5653190"/>
            <a:ext cx="1116000" cy="400110"/>
          </a:xfrm>
          <a:prstGeom prst="rect">
            <a:avLst/>
          </a:prstGeom>
          <a:solidFill>
            <a:srgbClr val="7030A0"/>
          </a:solidFill>
        </p:spPr>
        <p:txBody>
          <a:bodyPr wrap="square" rtlCol="0">
            <a:spAutoFit/>
          </a:bodyPr>
          <a:lstStyle/>
          <a:p>
            <a:pPr algn="ctr"/>
            <a:r>
              <a:rPr lang="en-GB" sz="2000" dirty="0">
                <a:solidFill>
                  <a:schemeClr val="bg1"/>
                </a:solidFill>
              </a:rPr>
              <a:t>Foreign</a:t>
            </a:r>
          </a:p>
        </p:txBody>
      </p:sp>
      <p:sp>
        <p:nvSpPr>
          <p:cNvPr id="131" name="TextBox 130"/>
          <p:cNvSpPr txBox="1"/>
          <p:nvPr/>
        </p:nvSpPr>
        <p:spPr>
          <a:xfrm>
            <a:off x="4793181" y="6285274"/>
            <a:ext cx="2605637" cy="369332"/>
          </a:xfrm>
          <a:prstGeom prst="rect">
            <a:avLst/>
          </a:prstGeom>
          <a:noFill/>
        </p:spPr>
        <p:txBody>
          <a:bodyPr wrap="square" rtlCol="0">
            <a:spAutoFit/>
          </a:bodyPr>
          <a:lstStyle/>
          <a:p>
            <a:pPr algn="ctr"/>
            <a:r>
              <a:rPr lang="en-GB" dirty="0">
                <a:solidFill>
                  <a:srgbClr val="00B050"/>
                </a:solidFill>
              </a:rPr>
              <a:t>Supply of Output (GDP)</a:t>
            </a:r>
          </a:p>
        </p:txBody>
      </p:sp>
      <p:sp>
        <p:nvSpPr>
          <p:cNvPr id="136" name="Arc 135"/>
          <p:cNvSpPr/>
          <p:nvPr/>
        </p:nvSpPr>
        <p:spPr>
          <a:xfrm rot="5400000">
            <a:off x="4617037" y="725901"/>
            <a:ext cx="3109213" cy="6905498"/>
          </a:xfrm>
          <a:prstGeom prst="arc">
            <a:avLst>
              <a:gd name="adj1" fmla="val 16359078"/>
              <a:gd name="adj2" fmla="val 5220995"/>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183" name="Straight Arrow Connector 5182"/>
          <p:cNvCxnSpPr/>
          <p:nvPr/>
        </p:nvCxnSpPr>
        <p:spPr>
          <a:xfrm>
            <a:off x="291547" y="260648"/>
            <a:ext cx="859372" cy="0"/>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160744" y="5024843"/>
            <a:ext cx="859372"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1097451" y="73903"/>
            <a:ext cx="1264837" cy="369332"/>
          </a:xfrm>
          <a:prstGeom prst="rect">
            <a:avLst/>
          </a:prstGeom>
          <a:noFill/>
        </p:spPr>
        <p:txBody>
          <a:bodyPr wrap="square" rtlCol="0">
            <a:spAutoFit/>
          </a:bodyPr>
          <a:lstStyle/>
          <a:p>
            <a:pPr algn="ctr"/>
            <a:r>
              <a:rPr lang="en-GB" sz="1400" dirty="0">
                <a:solidFill>
                  <a:srgbClr val="002060"/>
                </a:solidFill>
              </a:rPr>
              <a:t>$ </a:t>
            </a:r>
            <a:r>
              <a:rPr lang="en-GB" dirty="0">
                <a:solidFill>
                  <a:srgbClr val="002060"/>
                </a:solidFill>
              </a:rPr>
              <a:t>Injections</a:t>
            </a:r>
          </a:p>
        </p:txBody>
      </p:sp>
      <p:sp>
        <p:nvSpPr>
          <p:cNvPr id="158" name="TextBox 157"/>
          <p:cNvSpPr txBox="1"/>
          <p:nvPr/>
        </p:nvSpPr>
        <p:spPr>
          <a:xfrm>
            <a:off x="961469" y="4842528"/>
            <a:ext cx="1264837" cy="369332"/>
          </a:xfrm>
          <a:prstGeom prst="rect">
            <a:avLst/>
          </a:prstGeom>
          <a:noFill/>
        </p:spPr>
        <p:txBody>
          <a:bodyPr wrap="square" rtlCol="0">
            <a:spAutoFit/>
          </a:bodyPr>
          <a:lstStyle/>
          <a:p>
            <a:pPr algn="ctr"/>
            <a:r>
              <a:rPr lang="en-GB" dirty="0">
                <a:solidFill>
                  <a:srgbClr val="C00000"/>
                </a:solidFill>
              </a:rPr>
              <a:t>$ Leakages</a:t>
            </a:r>
          </a:p>
        </p:txBody>
      </p:sp>
      <p:sp>
        <p:nvSpPr>
          <p:cNvPr id="3" name="TextBox 2">
            <a:extLst>
              <a:ext uri="{FF2B5EF4-FFF2-40B4-BE49-F238E27FC236}">
                <a16:creationId xmlns:a16="http://schemas.microsoft.com/office/drawing/2014/main" id="{0B15973D-D2C4-B648-89E8-5DE1809ED179}"/>
              </a:ext>
            </a:extLst>
          </p:cNvPr>
          <p:cNvSpPr txBox="1"/>
          <p:nvPr/>
        </p:nvSpPr>
        <p:spPr>
          <a:xfrm>
            <a:off x="4764053" y="5221190"/>
            <a:ext cx="2634765" cy="369332"/>
          </a:xfrm>
          <a:prstGeom prst="rect">
            <a:avLst/>
          </a:prstGeom>
          <a:noFill/>
        </p:spPr>
        <p:txBody>
          <a:bodyPr wrap="square" rtlCol="0">
            <a:spAutoFit/>
          </a:bodyPr>
          <a:lstStyle/>
          <a:p>
            <a:r>
              <a:rPr lang="en-US" dirty="0">
                <a:solidFill>
                  <a:schemeClr val="accent1"/>
                </a:solidFill>
              </a:rPr>
              <a:t>Consumption spending $</a:t>
            </a:r>
          </a:p>
        </p:txBody>
      </p:sp>
      <p:sp>
        <p:nvSpPr>
          <p:cNvPr id="51" name="TextBox 50">
            <a:extLst>
              <a:ext uri="{FF2B5EF4-FFF2-40B4-BE49-F238E27FC236}">
                <a16:creationId xmlns:a16="http://schemas.microsoft.com/office/drawing/2014/main" id="{F30E4A6F-97BF-2C47-94AA-53C3021C6FC6}"/>
              </a:ext>
            </a:extLst>
          </p:cNvPr>
          <p:cNvSpPr txBox="1"/>
          <p:nvPr/>
        </p:nvSpPr>
        <p:spPr>
          <a:xfrm>
            <a:off x="5167227" y="1581715"/>
            <a:ext cx="1857544" cy="369332"/>
          </a:xfrm>
          <a:prstGeom prst="rect">
            <a:avLst/>
          </a:prstGeom>
          <a:noFill/>
        </p:spPr>
        <p:txBody>
          <a:bodyPr wrap="square" rtlCol="0">
            <a:spAutoFit/>
          </a:bodyPr>
          <a:lstStyle/>
          <a:p>
            <a:pPr algn="ctr"/>
            <a:r>
              <a:rPr lang="en-US" dirty="0">
                <a:solidFill>
                  <a:schemeClr val="accent1"/>
                </a:solidFill>
              </a:rPr>
              <a:t>Total Income $</a:t>
            </a:r>
          </a:p>
        </p:txBody>
      </p:sp>
      <p:cxnSp>
        <p:nvCxnSpPr>
          <p:cNvPr id="7" name="Straight Arrow Connector 6">
            <a:extLst>
              <a:ext uri="{FF2B5EF4-FFF2-40B4-BE49-F238E27FC236}">
                <a16:creationId xmlns:a16="http://schemas.microsoft.com/office/drawing/2014/main" id="{F17583AB-FD1E-F845-BB85-B8101B67205B}"/>
              </a:ext>
            </a:extLst>
          </p:cNvPr>
          <p:cNvCxnSpPr>
            <a:cxnSpLocks/>
            <a:endCxn id="5145" idx="1"/>
          </p:cNvCxnSpPr>
          <p:nvPr/>
        </p:nvCxnSpPr>
        <p:spPr>
          <a:xfrm flipV="1">
            <a:off x="3118656" y="3521128"/>
            <a:ext cx="2444434" cy="1377543"/>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615302D-D924-454A-80CA-7348207E17D7}"/>
              </a:ext>
            </a:extLst>
          </p:cNvPr>
          <p:cNvSpPr txBox="1"/>
          <p:nvPr/>
        </p:nvSpPr>
        <p:spPr>
          <a:xfrm>
            <a:off x="4117661" y="4221831"/>
            <a:ext cx="1080321" cy="369332"/>
          </a:xfrm>
          <a:prstGeom prst="rect">
            <a:avLst/>
          </a:prstGeom>
          <a:noFill/>
        </p:spPr>
        <p:txBody>
          <a:bodyPr wrap="square" rtlCol="0">
            <a:spAutoFit/>
          </a:bodyPr>
          <a:lstStyle/>
          <a:p>
            <a:pPr algn="ctr"/>
            <a:r>
              <a:rPr lang="en-US" dirty="0">
                <a:solidFill>
                  <a:srgbClr val="C00000"/>
                </a:solidFill>
              </a:rPr>
              <a:t>Saving</a:t>
            </a:r>
          </a:p>
        </p:txBody>
      </p:sp>
      <p:cxnSp>
        <p:nvCxnSpPr>
          <p:cNvPr id="61" name="Straight Arrow Connector 60">
            <a:extLst>
              <a:ext uri="{FF2B5EF4-FFF2-40B4-BE49-F238E27FC236}">
                <a16:creationId xmlns:a16="http://schemas.microsoft.com/office/drawing/2014/main" id="{CC384F34-4E91-034A-895D-B9D4AC1A6990}"/>
              </a:ext>
            </a:extLst>
          </p:cNvPr>
          <p:cNvCxnSpPr>
            <a:cxnSpLocks/>
            <a:stCxn id="5145" idx="3"/>
          </p:cNvCxnSpPr>
          <p:nvPr/>
        </p:nvCxnSpPr>
        <p:spPr>
          <a:xfrm>
            <a:off x="6643090" y="3521128"/>
            <a:ext cx="2512753" cy="0"/>
          </a:xfrm>
          <a:prstGeom prst="straightConnector1">
            <a:avLst/>
          </a:prstGeom>
          <a:noFill/>
          <a:ln w="38100">
            <a:solidFill>
              <a:srgbClr val="2F5597"/>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Arrow Connector 64">
            <a:extLst>
              <a:ext uri="{FF2B5EF4-FFF2-40B4-BE49-F238E27FC236}">
                <a16:creationId xmlns:a16="http://schemas.microsoft.com/office/drawing/2014/main" id="{04B42818-9C28-6649-B3E4-678A43DF20F9}"/>
              </a:ext>
            </a:extLst>
          </p:cNvPr>
          <p:cNvCxnSpPr>
            <a:cxnSpLocks/>
          </p:cNvCxnSpPr>
          <p:nvPr/>
        </p:nvCxnSpPr>
        <p:spPr>
          <a:xfrm flipH="1" flipV="1">
            <a:off x="8760296" y="1959863"/>
            <a:ext cx="511843" cy="997653"/>
          </a:xfrm>
          <a:prstGeom prst="straightConnector1">
            <a:avLst/>
          </a:prstGeom>
          <a:noFill/>
          <a:ln w="63500">
            <a:solidFill>
              <a:srgbClr val="2F5597"/>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70" name="TextBox 69">
            <a:extLst>
              <a:ext uri="{FF2B5EF4-FFF2-40B4-BE49-F238E27FC236}">
                <a16:creationId xmlns:a16="http://schemas.microsoft.com/office/drawing/2014/main" id="{7F8F8434-C484-EB4B-86AF-BBE572CB422F}"/>
              </a:ext>
            </a:extLst>
          </p:cNvPr>
          <p:cNvSpPr txBox="1"/>
          <p:nvPr/>
        </p:nvSpPr>
        <p:spPr>
          <a:xfrm>
            <a:off x="7661673" y="2468815"/>
            <a:ext cx="1354544" cy="369332"/>
          </a:xfrm>
          <a:prstGeom prst="rect">
            <a:avLst/>
          </a:prstGeom>
          <a:noFill/>
        </p:spPr>
        <p:txBody>
          <a:bodyPr wrap="square" rtlCol="0">
            <a:spAutoFit/>
          </a:bodyPr>
          <a:lstStyle/>
          <a:p>
            <a:pPr algn="ctr"/>
            <a:r>
              <a:rPr lang="en-US" dirty="0">
                <a:solidFill>
                  <a:schemeClr val="tx2">
                    <a:lumMod val="75000"/>
                  </a:schemeClr>
                </a:solidFill>
              </a:rPr>
              <a:t>Investment</a:t>
            </a:r>
          </a:p>
        </p:txBody>
      </p:sp>
      <p:sp>
        <p:nvSpPr>
          <p:cNvPr id="72" name="TextBox 71">
            <a:extLst>
              <a:ext uri="{FF2B5EF4-FFF2-40B4-BE49-F238E27FC236}">
                <a16:creationId xmlns:a16="http://schemas.microsoft.com/office/drawing/2014/main" id="{089AB92F-5CA7-BF48-94E2-839028C9D70B}"/>
              </a:ext>
            </a:extLst>
          </p:cNvPr>
          <p:cNvSpPr txBox="1"/>
          <p:nvPr/>
        </p:nvSpPr>
        <p:spPr>
          <a:xfrm>
            <a:off x="0" y="5221190"/>
            <a:ext cx="1080321" cy="369332"/>
          </a:xfrm>
          <a:prstGeom prst="rect">
            <a:avLst/>
          </a:prstGeom>
          <a:noFill/>
        </p:spPr>
        <p:txBody>
          <a:bodyPr wrap="square" rtlCol="0">
            <a:spAutoFit/>
          </a:bodyPr>
          <a:lstStyle/>
          <a:p>
            <a:pPr algn="ctr"/>
            <a:r>
              <a:rPr lang="en-US" dirty="0">
                <a:solidFill>
                  <a:srgbClr val="C00000"/>
                </a:solidFill>
              </a:rPr>
              <a:t>Saving</a:t>
            </a:r>
          </a:p>
        </p:txBody>
      </p:sp>
      <p:sp>
        <p:nvSpPr>
          <p:cNvPr id="73" name="TextBox 72">
            <a:extLst>
              <a:ext uri="{FF2B5EF4-FFF2-40B4-BE49-F238E27FC236}">
                <a16:creationId xmlns:a16="http://schemas.microsoft.com/office/drawing/2014/main" id="{8CD57562-3C00-B84B-8CC4-C2700B7FD13D}"/>
              </a:ext>
            </a:extLst>
          </p:cNvPr>
          <p:cNvSpPr txBox="1"/>
          <p:nvPr/>
        </p:nvSpPr>
        <p:spPr>
          <a:xfrm>
            <a:off x="50270" y="483233"/>
            <a:ext cx="1354544" cy="369332"/>
          </a:xfrm>
          <a:prstGeom prst="rect">
            <a:avLst/>
          </a:prstGeom>
          <a:noFill/>
        </p:spPr>
        <p:txBody>
          <a:bodyPr wrap="square" rtlCol="0">
            <a:spAutoFit/>
          </a:bodyPr>
          <a:lstStyle/>
          <a:p>
            <a:pPr algn="ctr"/>
            <a:r>
              <a:rPr lang="en-US" dirty="0">
                <a:solidFill>
                  <a:schemeClr val="tx2">
                    <a:lumMod val="50000"/>
                  </a:schemeClr>
                </a:solidFill>
              </a:rPr>
              <a:t>Investment</a:t>
            </a:r>
          </a:p>
        </p:txBody>
      </p:sp>
      <p:sp>
        <p:nvSpPr>
          <p:cNvPr id="26" name="Freeform 25">
            <a:extLst>
              <a:ext uri="{FF2B5EF4-FFF2-40B4-BE49-F238E27FC236}">
                <a16:creationId xmlns:a16="http://schemas.microsoft.com/office/drawing/2014/main" id="{8CF2EB3C-A523-944A-815F-19D5FD6C391A}"/>
              </a:ext>
            </a:extLst>
          </p:cNvPr>
          <p:cNvSpPr/>
          <p:nvPr/>
        </p:nvSpPr>
        <p:spPr>
          <a:xfrm>
            <a:off x="7398818" y="630976"/>
            <a:ext cx="2790584" cy="745326"/>
          </a:xfrm>
          <a:custGeom>
            <a:avLst/>
            <a:gdLst>
              <a:gd name="connsiteX0" fmla="*/ 4610100 w 4610100"/>
              <a:gd name="connsiteY0" fmla="*/ 0 h 419100"/>
              <a:gd name="connsiteX1" fmla="*/ 1143000 w 4610100"/>
              <a:gd name="connsiteY1" fmla="*/ 254000 h 419100"/>
              <a:gd name="connsiteX2" fmla="*/ 0 w 4610100"/>
              <a:gd name="connsiteY2" fmla="*/ 419100 h 419100"/>
            </a:gdLst>
            <a:ahLst/>
            <a:cxnLst>
              <a:cxn ang="0">
                <a:pos x="connsiteX0" y="connsiteY0"/>
              </a:cxn>
              <a:cxn ang="0">
                <a:pos x="connsiteX1" y="connsiteY1"/>
              </a:cxn>
              <a:cxn ang="0">
                <a:pos x="connsiteX2" y="connsiteY2"/>
              </a:cxn>
            </a:cxnLst>
            <a:rect l="l" t="t" r="r" b="b"/>
            <a:pathLst>
              <a:path w="4610100" h="419100">
                <a:moveTo>
                  <a:pt x="4610100" y="0"/>
                </a:moveTo>
                <a:lnTo>
                  <a:pt x="1143000" y="254000"/>
                </a:lnTo>
                <a:cubicBezTo>
                  <a:pt x="374650" y="323850"/>
                  <a:pt x="187325" y="371475"/>
                  <a:pt x="0" y="419100"/>
                </a:cubicBezTo>
              </a:path>
            </a:pathLst>
          </a:custGeom>
          <a:noFill/>
          <a:ln w="63500">
            <a:solidFill>
              <a:srgbClr val="2F5597"/>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A42C796-8FAD-BD4C-AA6F-B9ABFB65FEBC}"/>
              </a:ext>
            </a:extLst>
          </p:cNvPr>
          <p:cNvSpPr txBox="1"/>
          <p:nvPr/>
        </p:nvSpPr>
        <p:spPr>
          <a:xfrm>
            <a:off x="7992178" y="275575"/>
            <a:ext cx="1789447" cy="369332"/>
          </a:xfrm>
          <a:prstGeom prst="rect">
            <a:avLst/>
          </a:prstGeom>
          <a:noFill/>
        </p:spPr>
        <p:txBody>
          <a:bodyPr wrap="square" rtlCol="0">
            <a:spAutoFit/>
          </a:bodyPr>
          <a:lstStyle/>
          <a:p>
            <a:pPr algn="ctr"/>
            <a:r>
              <a:rPr lang="en-US" dirty="0">
                <a:solidFill>
                  <a:schemeClr val="tx2">
                    <a:lumMod val="75000"/>
                  </a:schemeClr>
                </a:solidFill>
              </a:rPr>
              <a:t>Public Spending</a:t>
            </a:r>
          </a:p>
        </p:txBody>
      </p:sp>
      <p:sp>
        <p:nvSpPr>
          <p:cNvPr id="77" name="TextBox 76">
            <a:extLst>
              <a:ext uri="{FF2B5EF4-FFF2-40B4-BE49-F238E27FC236}">
                <a16:creationId xmlns:a16="http://schemas.microsoft.com/office/drawing/2014/main" id="{7229669D-8E04-9C49-9EC3-85C3B0283D5D}"/>
              </a:ext>
            </a:extLst>
          </p:cNvPr>
          <p:cNvSpPr txBox="1"/>
          <p:nvPr/>
        </p:nvSpPr>
        <p:spPr>
          <a:xfrm>
            <a:off x="50270" y="834804"/>
            <a:ext cx="1761839" cy="369332"/>
          </a:xfrm>
          <a:prstGeom prst="rect">
            <a:avLst/>
          </a:prstGeom>
          <a:noFill/>
        </p:spPr>
        <p:txBody>
          <a:bodyPr wrap="square" rtlCol="0">
            <a:spAutoFit/>
          </a:bodyPr>
          <a:lstStyle/>
          <a:p>
            <a:pPr algn="ctr"/>
            <a:r>
              <a:rPr lang="en-US" dirty="0">
                <a:solidFill>
                  <a:schemeClr val="tx2">
                    <a:lumMod val="75000"/>
                  </a:schemeClr>
                </a:solidFill>
              </a:rPr>
              <a:t>Public Spending</a:t>
            </a:r>
          </a:p>
        </p:txBody>
      </p:sp>
      <p:sp>
        <p:nvSpPr>
          <p:cNvPr id="78" name="TextBox 77">
            <a:extLst>
              <a:ext uri="{FF2B5EF4-FFF2-40B4-BE49-F238E27FC236}">
                <a16:creationId xmlns:a16="http://schemas.microsoft.com/office/drawing/2014/main" id="{3C028E5E-C422-FD42-94C7-36A85D23C9AC}"/>
              </a:ext>
            </a:extLst>
          </p:cNvPr>
          <p:cNvSpPr txBox="1"/>
          <p:nvPr/>
        </p:nvSpPr>
        <p:spPr>
          <a:xfrm>
            <a:off x="3011954" y="2178760"/>
            <a:ext cx="1857544" cy="646331"/>
          </a:xfrm>
          <a:prstGeom prst="rect">
            <a:avLst/>
          </a:prstGeom>
          <a:noFill/>
        </p:spPr>
        <p:txBody>
          <a:bodyPr wrap="square" rtlCol="0">
            <a:spAutoFit/>
          </a:bodyPr>
          <a:lstStyle/>
          <a:p>
            <a:pPr algn="ctr"/>
            <a:r>
              <a:rPr lang="en-US" dirty="0">
                <a:solidFill>
                  <a:schemeClr val="accent1"/>
                </a:solidFill>
              </a:rPr>
              <a:t>Disposable Income</a:t>
            </a:r>
          </a:p>
        </p:txBody>
      </p:sp>
      <p:cxnSp>
        <p:nvCxnSpPr>
          <p:cNvPr id="79" name="Straight Arrow Connector 78">
            <a:extLst>
              <a:ext uri="{FF2B5EF4-FFF2-40B4-BE49-F238E27FC236}">
                <a16:creationId xmlns:a16="http://schemas.microsoft.com/office/drawing/2014/main" id="{52A85C1D-5235-4A46-906A-31E6F01D7CC2}"/>
              </a:ext>
            </a:extLst>
          </p:cNvPr>
          <p:cNvCxnSpPr>
            <a:cxnSpLocks/>
          </p:cNvCxnSpPr>
          <p:nvPr/>
        </p:nvCxnSpPr>
        <p:spPr>
          <a:xfrm flipV="1">
            <a:off x="7914271" y="1067008"/>
            <a:ext cx="2275131" cy="47085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03EA41A-30BE-EE4C-A030-5278A3CC1224}"/>
              </a:ext>
            </a:extLst>
          </p:cNvPr>
          <p:cNvSpPr txBox="1"/>
          <p:nvPr/>
        </p:nvSpPr>
        <p:spPr>
          <a:xfrm>
            <a:off x="8947965" y="1261628"/>
            <a:ext cx="1080321" cy="369332"/>
          </a:xfrm>
          <a:prstGeom prst="rect">
            <a:avLst/>
          </a:prstGeom>
          <a:noFill/>
        </p:spPr>
        <p:txBody>
          <a:bodyPr wrap="square" rtlCol="0">
            <a:spAutoFit/>
          </a:bodyPr>
          <a:lstStyle/>
          <a:p>
            <a:pPr algn="ctr"/>
            <a:r>
              <a:rPr lang="en-US" dirty="0">
                <a:solidFill>
                  <a:srgbClr val="C00000"/>
                </a:solidFill>
              </a:rPr>
              <a:t>Taxes</a:t>
            </a:r>
          </a:p>
        </p:txBody>
      </p:sp>
      <p:sp>
        <p:nvSpPr>
          <p:cNvPr id="81" name="TextBox 80">
            <a:extLst>
              <a:ext uri="{FF2B5EF4-FFF2-40B4-BE49-F238E27FC236}">
                <a16:creationId xmlns:a16="http://schemas.microsoft.com/office/drawing/2014/main" id="{7F5A31B7-8613-1446-8116-C19D0DD05A50}"/>
              </a:ext>
            </a:extLst>
          </p:cNvPr>
          <p:cNvSpPr txBox="1"/>
          <p:nvPr/>
        </p:nvSpPr>
        <p:spPr>
          <a:xfrm>
            <a:off x="-57258" y="5683968"/>
            <a:ext cx="1080321" cy="369332"/>
          </a:xfrm>
          <a:prstGeom prst="rect">
            <a:avLst/>
          </a:prstGeom>
          <a:noFill/>
        </p:spPr>
        <p:txBody>
          <a:bodyPr wrap="square" rtlCol="0">
            <a:spAutoFit/>
          </a:bodyPr>
          <a:lstStyle/>
          <a:p>
            <a:pPr algn="ctr"/>
            <a:r>
              <a:rPr lang="en-US" dirty="0">
                <a:solidFill>
                  <a:srgbClr val="C00000"/>
                </a:solidFill>
              </a:rPr>
              <a:t>Taxes</a:t>
            </a:r>
          </a:p>
        </p:txBody>
      </p:sp>
      <p:sp>
        <p:nvSpPr>
          <p:cNvPr id="82" name="TextBox 81">
            <a:extLst>
              <a:ext uri="{FF2B5EF4-FFF2-40B4-BE49-F238E27FC236}">
                <a16:creationId xmlns:a16="http://schemas.microsoft.com/office/drawing/2014/main" id="{51F0BC6A-B0FA-0644-BA59-D038C0E60008}"/>
              </a:ext>
            </a:extLst>
          </p:cNvPr>
          <p:cNvSpPr txBox="1"/>
          <p:nvPr/>
        </p:nvSpPr>
        <p:spPr>
          <a:xfrm>
            <a:off x="50270" y="6190101"/>
            <a:ext cx="1080321" cy="369332"/>
          </a:xfrm>
          <a:prstGeom prst="rect">
            <a:avLst/>
          </a:prstGeom>
          <a:noFill/>
        </p:spPr>
        <p:txBody>
          <a:bodyPr wrap="square" rtlCol="0">
            <a:spAutoFit/>
          </a:bodyPr>
          <a:lstStyle/>
          <a:p>
            <a:pPr algn="ctr"/>
            <a:r>
              <a:rPr lang="en-US" dirty="0">
                <a:solidFill>
                  <a:srgbClr val="C00000"/>
                </a:solidFill>
              </a:rPr>
              <a:t>Imports</a:t>
            </a:r>
          </a:p>
        </p:txBody>
      </p:sp>
      <p:sp>
        <p:nvSpPr>
          <p:cNvPr id="83" name="TextBox 82">
            <a:extLst>
              <a:ext uri="{FF2B5EF4-FFF2-40B4-BE49-F238E27FC236}">
                <a16:creationId xmlns:a16="http://schemas.microsoft.com/office/drawing/2014/main" id="{8C130FD2-D627-6544-9BB1-E7E16DE4BDB6}"/>
              </a:ext>
            </a:extLst>
          </p:cNvPr>
          <p:cNvSpPr txBox="1"/>
          <p:nvPr/>
        </p:nvSpPr>
        <p:spPr>
          <a:xfrm>
            <a:off x="8775352" y="5736809"/>
            <a:ext cx="1080321" cy="369332"/>
          </a:xfrm>
          <a:prstGeom prst="rect">
            <a:avLst/>
          </a:prstGeom>
          <a:noFill/>
        </p:spPr>
        <p:txBody>
          <a:bodyPr wrap="square" rtlCol="0">
            <a:spAutoFit/>
          </a:bodyPr>
          <a:lstStyle/>
          <a:p>
            <a:pPr algn="ctr"/>
            <a:r>
              <a:rPr lang="en-US" dirty="0">
                <a:solidFill>
                  <a:srgbClr val="C00000"/>
                </a:solidFill>
              </a:rPr>
              <a:t>Imports</a:t>
            </a:r>
          </a:p>
        </p:txBody>
      </p:sp>
      <p:cxnSp>
        <p:nvCxnSpPr>
          <p:cNvPr id="84" name="Straight Arrow Connector 83">
            <a:extLst>
              <a:ext uri="{FF2B5EF4-FFF2-40B4-BE49-F238E27FC236}">
                <a16:creationId xmlns:a16="http://schemas.microsoft.com/office/drawing/2014/main" id="{30E484B4-BA96-9544-ACB1-788E7AAE841D}"/>
              </a:ext>
            </a:extLst>
          </p:cNvPr>
          <p:cNvCxnSpPr>
            <a:cxnSpLocks/>
          </p:cNvCxnSpPr>
          <p:nvPr/>
        </p:nvCxnSpPr>
        <p:spPr>
          <a:xfrm flipV="1">
            <a:off x="7398818" y="5608115"/>
            <a:ext cx="2753068" cy="38413"/>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ED3A4098-7E84-FB4B-9AB5-00754E7DB6B9}"/>
              </a:ext>
            </a:extLst>
          </p:cNvPr>
          <p:cNvSpPr txBox="1"/>
          <p:nvPr/>
        </p:nvSpPr>
        <p:spPr>
          <a:xfrm>
            <a:off x="10517815" y="2625786"/>
            <a:ext cx="1116000" cy="369332"/>
          </a:xfrm>
          <a:prstGeom prst="rect">
            <a:avLst/>
          </a:prstGeom>
          <a:noFill/>
        </p:spPr>
        <p:txBody>
          <a:bodyPr wrap="square" rtlCol="0">
            <a:spAutoFit/>
          </a:bodyPr>
          <a:lstStyle/>
          <a:p>
            <a:pPr algn="ctr"/>
            <a:r>
              <a:rPr lang="en-US" dirty="0">
                <a:solidFill>
                  <a:schemeClr val="tx2">
                    <a:lumMod val="75000"/>
                  </a:schemeClr>
                </a:solidFill>
              </a:rPr>
              <a:t>Exports</a:t>
            </a:r>
          </a:p>
        </p:txBody>
      </p:sp>
      <p:sp>
        <p:nvSpPr>
          <p:cNvPr id="94" name="TextBox 93">
            <a:extLst>
              <a:ext uri="{FF2B5EF4-FFF2-40B4-BE49-F238E27FC236}">
                <a16:creationId xmlns:a16="http://schemas.microsoft.com/office/drawing/2014/main" id="{80119275-2AED-3C44-B40F-34CF1312D0AF}"/>
              </a:ext>
            </a:extLst>
          </p:cNvPr>
          <p:cNvSpPr txBox="1"/>
          <p:nvPr/>
        </p:nvSpPr>
        <p:spPr>
          <a:xfrm>
            <a:off x="17451" y="1244134"/>
            <a:ext cx="1080000" cy="369332"/>
          </a:xfrm>
          <a:prstGeom prst="rect">
            <a:avLst/>
          </a:prstGeom>
          <a:noFill/>
        </p:spPr>
        <p:txBody>
          <a:bodyPr wrap="square" rtlCol="0">
            <a:spAutoFit/>
          </a:bodyPr>
          <a:lstStyle/>
          <a:p>
            <a:pPr algn="ctr"/>
            <a:r>
              <a:rPr lang="en-US" dirty="0">
                <a:solidFill>
                  <a:schemeClr val="tx2">
                    <a:lumMod val="75000"/>
                  </a:schemeClr>
                </a:solidFill>
              </a:rPr>
              <a:t>Exports</a:t>
            </a:r>
          </a:p>
        </p:txBody>
      </p:sp>
      <p:cxnSp>
        <p:nvCxnSpPr>
          <p:cNvPr id="95" name="Straight Arrow Connector 94">
            <a:extLst>
              <a:ext uri="{FF2B5EF4-FFF2-40B4-BE49-F238E27FC236}">
                <a16:creationId xmlns:a16="http://schemas.microsoft.com/office/drawing/2014/main" id="{0E33D4B6-B58B-7B4F-930C-83791F2EA395}"/>
              </a:ext>
            </a:extLst>
          </p:cNvPr>
          <p:cNvCxnSpPr>
            <a:cxnSpLocks/>
            <a:stCxn id="93" idx="1"/>
          </p:cNvCxnSpPr>
          <p:nvPr/>
        </p:nvCxnSpPr>
        <p:spPr>
          <a:xfrm flipH="1" flipV="1">
            <a:off x="9323861" y="2185190"/>
            <a:ext cx="1193954" cy="625262"/>
          </a:xfrm>
          <a:prstGeom prst="straightConnector1">
            <a:avLst/>
          </a:prstGeom>
          <a:noFill/>
          <a:ln w="63500">
            <a:solidFill>
              <a:srgbClr val="2F5597"/>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01" name="Straight Arrow Connector 100">
            <a:extLst>
              <a:ext uri="{FF2B5EF4-FFF2-40B4-BE49-F238E27FC236}">
                <a16:creationId xmlns:a16="http://schemas.microsoft.com/office/drawing/2014/main" id="{28E2421D-1109-AA46-B91F-D0CA2047F455}"/>
              </a:ext>
            </a:extLst>
          </p:cNvPr>
          <p:cNvCxnSpPr>
            <a:cxnSpLocks/>
            <a:stCxn id="5155" idx="0"/>
            <a:endCxn id="93" idx="1"/>
          </p:cNvCxnSpPr>
          <p:nvPr/>
        </p:nvCxnSpPr>
        <p:spPr>
          <a:xfrm flipH="1" flipV="1">
            <a:off x="10517815" y="2810452"/>
            <a:ext cx="265053" cy="1978738"/>
          </a:xfrm>
          <a:prstGeom prst="straightConnector1">
            <a:avLst/>
          </a:prstGeom>
          <a:noFill/>
          <a:ln w="63500">
            <a:solidFill>
              <a:srgbClr val="2F5597"/>
            </a:solidFill>
            <a:tailEnd type="non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7413372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1" grpId="0" animBg="1"/>
      <p:bldP spid="5149" grpId="0" animBg="1"/>
      <p:bldP spid="98" grpId="0" animBg="1"/>
      <p:bldP spid="99" grpId="0" animBg="1"/>
      <p:bldP spid="131" grpId="0"/>
      <p:bldP spid="136" grpId="0" animBg="1"/>
      <p:bldP spid="3" grpId="0"/>
      <p:bldP spid="51" grpId="0"/>
      <p:bldP spid="53" grpId="0"/>
      <p:bldP spid="70" grpId="0"/>
      <p:bldP spid="72" grpId="0"/>
      <p:bldP spid="73" grpId="0"/>
      <p:bldP spid="26" grpId="0" animBg="1"/>
      <p:bldP spid="76" grpId="0"/>
      <p:bldP spid="77" grpId="0"/>
      <p:bldP spid="78" grpId="0"/>
      <p:bldP spid="80" grpId="0"/>
      <p:bldP spid="81" grpId="0"/>
      <p:bldP spid="82" grpId="0"/>
      <p:bldP spid="83" grpId="0"/>
      <p:bldP spid="93" grpId="0"/>
      <p:bldP spid="9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F3008-0556-E845-843A-0D2F97950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260648"/>
            <a:ext cx="4680521" cy="6337047"/>
          </a:xfrm>
          <a:prstGeom prst="rect">
            <a:avLst/>
          </a:prstGeom>
        </p:spPr>
      </p:pic>
      <p:sp>
        <p:nvSpPr>
          <p:cNvPr id="2" name="TextBox 1">
            <a:extLst>
              <a:ext uri="{FF2B5EF4-FFF2-40B4-BE49-F238E27FC236}">
                <a16:creationId xmlns:a16="http://schemas.microsoft.com/office/drawing/2014/main" id="{0C7397C2-4EF3-A849-AB86-A661E023EAD7}"/>
              </a:ext>
            </a:extLst>
          </p:cNvPr>
          <p:cNvSpPr txBox="1"/>
          <p:nvPr/>
        </p:nvSpPr>
        <p:spPr>
          <a:xfrm>
            <a:off x="6672064" y="258912"/>
            <a:ext cx="2952328" cy="523220"/>
          </a:xfrm>
          <a:prstGeom prst="rect">
            <a:avLst/>
          </a:prstGeom>
          <a:noFill/>
        </p:spPr>
        <p:txBody>
          <a:bodyPr wrap="square" rtlCol="0">
            <a:spAutoFit/>
          </a:bodyPr>
          <a:lstStyle/>
          <a:p>
            <a:r>
              <a:rPr lang="en-AU" sz="2800" dirty="0"/>
              <a:t>Chapters 1 to 7</a:t>
            </a:r>
          </a:p>
        </p:txBody>
      </p:sp>
    </p:spTree>
    <p:extLst>
      <p:ext uri="{BB962C8B-B14F-4D97-AF65-F5344CB8AC3E}">
        <p14:creationId xmlns:p14="http://schemas.microsoft.com/office/powerpoint/2010/main" val="2090773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810" y="1484785"/>
            <a:ext cx="11630991" cy="4576763"/>
          </a:xfrm>
        </p:spPr>
        <p:txBody>
          <a:bodyPr rtlCol="0">
            <a:normAutofit/>
          </a:bodyPr>
          <a:lstStyle/>
          <a:p>
            <a:r>
              <a:rPr lang="en-GB" dirty="0"/>
              <a:t>If spending changes so does output and income.</a:t>
            </a:r>
          </a:p>
          <a:p>
            <a:r>
              <a:rPr lang="en-GB" dirty="0"/>
              <a:t>For GDP to remain constant, total leakages = total injections.</a:t>
            </a:r>
          </a:p>
          <a:p>
            <a:pPr lvl="1"/>
            <a:r>
              <a:rPr lang="en-GB" dirty="0"/>
              <a:t>S = I</a:t>
            </a:r>
          </a:p>
          <a:p>
            <a:pPr lvl="1"/>
            <a:r>
              <a:rPr lang="en-GB" dirty="0"/>
              <a:t>S + T = I + G</a:t>
            </a:r>
          </a:p>
          <a:p>
            <a:pPr lvl="1"/>
            <a:r>
              <a:rPr lang="en-GB" dirty="0"/>
              <a:t>S + T + M = I + G + X</a:t>
            </a:r>
          </a:p>
          <a:p>
            <a:r>
              <a:rPr lang="en-GB" dirty="0"/>
              <a:t>Note that these leakages are themselves dependent on the level of income (and hence spending).</a:t>
            </a:r>
          </a:p>
          <a:p>
            <a:r>
              <a:rPr lang="en-GB" dirty="0"/>
              <a:t>Steady-state or equilibrium.</a:t>
            </a:r>
          </a:p>
        </p:txBody>
      </p:sp>
      <p:sp>
        <p:nvSpPr>
          <p:cNvPr id="59394" name="Title 3"/>
          <p:cNvSpPr>
            <a:spLocks noGrp="1"/>
          </p:cNvSpPr>
          <p:nvPr>
            <p:ph type="title"/>
          </p:nvPr>
        </p:nvSpPr>
        <p:spPr>
          <a:xfrm>
            <a:off x="357811" y="365130"/>
            <a:ext cx="11630991" cy="903631"/>
          </a:xfrm>
        </p:spPr>
        <p:txBody>
          <a:bodyPr/>
          <a:lstStyle/>
          <a:p>
            <a:r>
              <a:rPr lang="en-GB" altLang="en-US" dirty="0"/>
              <a:t>Expenditure-Income-Output relationship </a:t>
            </a:r>
            <a:r>
              <a:rPr lang="mr-IN" altLang="en-US" dirty="0"/>
              <a:t>…</a:t>
            </a:r>
            <a:endParaRPr lang="en-GB" altLang="en-US" dirty="0"/>
          </a:p>
        </p:txBody>
      </p:sp>
    </p:spTree>
    <p:extLst>
      <p:ext uri="{BB962C8B-B14F-4D97-AF65-F5344CB8AC3E}">
        <p14:creationId xmlns:p14="http://schemas.microsoft.com/office/powerpoint/2010/main" val="135431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multiplier process </a:t>
            </a:r>
            <a:r>
              <a:rPr lang="mr-IN" dirty="0"/>
              <a:t>…</a:t>
            </a:r>
            <a:endParaRPr lang="en-GB" dirty="0"/>
          </a:p>
        </p:txBody>
      </p:sp>
      <p:sp>
        <p:nvSpPr>
          <p:cNvPr id="4" name="AutoShape 426"/>
          <p:cNvSpPr>
            <a:spLocks noChangeArrowheads="1"/>
          </p:cNvSpPr>
          <p:nvPr/>
        </p:nvSpPr>
        <p:spPr bwMode="auto">
          <a:xfrm>
            <a:off x="1465470" y="1497793"/>
            <a:ext cx="2529288" cy="927364"/>
          </a:xfrm>
          <a:prstGeom prst="rightArrow">
            <a:avLst>
              <a:gd name="adj1" fmla="val 46880"/>
              <a:gd name="adj2" fmla="val 55953"/>
            </a:avLst>
          </a:prstGeom>
          <a:solidFill>
            <a:sysClr val="window" lastClr="FFFFFF">
              <a:lumMod val="100000"/>
              <a:lumOff val="0"/>
            </a:sysClr>
          </a:solidFill>
          <a:ln w="19050">
            <a:solidFill>
              <a:srgbClr val="2E6EBC"/>
            </a:solidFill>
            <a:miter lim="800000"/>
            <a:headEnd/>
            <a:tailEnd/>
          </a:ln>
          <a:effectLst/>
        </p:spPr>
        <p:txBody>
          <a:bodyPr rot="0" vert="horz" wrap="square" lIns="91440" tIns="45720" rIns="91440" bIns="45720" anchor="ctr" anchorCtr="0" upright="1">
            <a:noAutofit/>
          </a:bodyPr>
          <a:lstStyle/>
          <a:p>
            <a:pPr algn="ctr">
              <a:spcAft>
                <a:spcPts val="600"/>
              </a:spcAft>
            </a:pPr>
            <a:r>
              <a:rPr lang="en-AU" sz="1600" b="1" spc="-20" dirty="0">
                <a:solidFill>
                  <a:srgbClr val="000000"/>
                </a:solidFill>
                <a:latin typeface="Times New Roman" charset="0"/>
                <a:ea typeface="Calibri" charset="0"/>
                <a:cs typeface="Times New Roman" charset="0"/>
              </a:rPr>
              <a:t>Rise </a:t>
            </a:r>
            <a:r>
              <a:rPr lang="en-AU" sz="1600" b="1" spc="-20" dirty="0">
                <a:latin typeface="Times New Roman" charset="0"/>
                <a:ea typeface="Calibri" charset="0"/>
                <a:cs typeface="Times New Roman" charset="0"/>
              </a:rPr>
              <a:t>in Expenditure</a:t>
            </a:r>
            <a:endParaRPr lang="en-GB" sz="1600" dirty="0">
              <a:latin typeface="Times New Roman" charset="0"/>
              <a:ea typeface="Calibri" charset="0"/>
              <a:cs typeface="Times New Roman" charset="0"/>
            </a:endParaRPr>
          </a:p>
        </p:txBody>
      </p:sp>
      <p:sp>
        <p:nvSpPr>
          <p:cNvPr id="5" name="Rectangle 4"/>
          <p:cNvSpPr>
            <a:spLocks noChangeArrowheads="1"/>
          </p:cNvSpPr>
          <p:nvPr/>
        </p:nvSpPr>
        <p:spPr bwMode="auto">
          <a:xfrm>
            <a:off x="4229939" y="1448556"/>
            <a:ext cx="1696661" cy="1004766"/>
          </a:xfrm>
          <a:prstGeom prst="rect">
            <a:avLst/>
          </a:prstGeom>
          <a:gradFill rotWithShape="1">
            <a:gsLst>
              <a:gs pos="0">
                <a:srgbClr val="8EB4E3"/>
              </a:gs>
              <a:gs pos="100000">
                <a:srgbClr val="2E6EBC"/>
              </a:gs>
            </a:gsLst>
            <a:lin ang="5400000" scaled="1"/>
          </a:gradFill>
          <a:ln w="9525">
            <a:solidFill>
              <a:srgbClr val="2E6EBC"/>
            </a:solidFill>
            <a:miter lim="800000"/>
            <a:headEnd/>
            <a:tailEnd/>
          </a:ln>
          <a:effectLst/>
        </p:spPr>
        <p:txBody>
          <a:bodyPr rot="0" vert="horz" wrap="square" lIns="91440" tIns="45720" rIns="91440" bIns="45720" anchor="ctr" anchorCtr="0" upright="1">
            <a:noAutofit/>
          </a:bodyPr>
          <a:lstStyle/>
          <a:p>
            <a:pPr algn="ctr">
              <a:spcAft>
                <a:spcPts val="600"/>
              </a:spcAft>
            </a:pPr>
            <a:r>
              <a:rPr lang="en-AU" b="1" dirty="0">
                <a:solidFill>
                  <a:srgbClr val="FFFFFF"/>
                </a:solidFill>
                <a:latin typeface="Times New Roman" charset="0"/>
                <a:ea typeface="Calibri" charset="0"/>
                <a:cs typeface="Times New Roman" charset="0"/>
              </a:rPr>
              <a:t>Aggregate Demand Rises</a:t>
            </a:r>
            <a:endParaRPr lang="en-GB" dirty="0">
              <a:latin typeface="Times New Roman" charset="0"/>
              <a:ea typeface="Calibri" charset="0"/>
              <a:cs typeface="Times New Roman" charset="0"/>
            </a:endParaRPr>
          </a:p>
        </p:txBody>
      </p:sp>
      <p:sp>
        <p:nvSpPr>
          <p:cNvPr id="6" name="AutoShape 428"/>
          <p:cNvSpPr>
            <a:spLocks noChangeArrowheads="1"/>
          </p:cNvSpPr>
          <p:nvPr/>
        </p:nvSpPr>
        <p:spPr bwMode="auto">
          <a:xfrm>
            <a:off x="6258190" y="1471192"/>
            <a:ext cx="2101289" cy="931745"/>
          </a:xfrm>
          <a:prstGeom prst="rightArrow">
            <a:avLst>
              <a:gd name="adj1" fmla="val 46880"/>
              <a:gd name="adj2" fmla="val 57571"/>
            </a:avLst>
          </a:prstGeom>
          <a:solidFill>
            <a:sysClr val="window" lastClr="FFFFFF">
              <a:lumMod val="100000"/>
              <a:lumOff val="0"/>
            </a:sysClr>
          </a:solidFill>
          <a:ln w="19050">
            <a:solidFill>
              <a:srgbClr val="2E6EBC"/>
            </a:solidFill>
            <a:miter lim="800000"/>
            <a:headEnd/>
            <a:tailEnd/>
          </a:ln>
          <a:effectLst/>
        </p:spPr>
        <p:txBody>
          <a:bodyPr rot="0" vert="horz" wrap="square" lIns="91440" tIns="45720" rIns="91440" bIns="45720" anchor="ctr" anchorCtr="0" upright="1">
            <a:noAutofit/>
          </a:bodyPr>
          <a:lstStyle/>
          <a:p>
            <a:pPr algn="ctr">
              <a:spcAft>
                <a:spcPts val="600"/>
              </a:spcAft>
            </a:pPr>
            <a:r>
              <a:rPr lang="en-AU" sz="1600" b="1" spc="-20" dirty="0">
                <a:latin typeface="Times New Roman" charset="0"/>
                <a:ea typeface="Calibri" charset="0"/>
                <a:cs typeface="Times New Roman" charset="0"/>
              </a:rPr>
              <a:t>GDP Rises</a:t>
            </a:r>
            <a:endParaRPr lang="en-GB" sz="1600" dirty="0">
              <a:latin typeface="Times New Roman" charset="0"/>
              <a:ea typeface="Calibri" charset="0"/>
              <a:cs typeface="Times New Roman" charset="0"/>
            </a:endParaRPr>
          </a:p>
        </p:txBody>
      </p:sp>
      <p:sp>
        <p:nvSpPr>
          <p:cNvPr id="7" name="Rectangle 6"/>
          <p:cNvSpPr>
            <a:spLocks noChangeArrowheads="1"/>
          </p:cNvSpPr>
          <p:nvPr/>
        </p:nvSpPr>
        <p:spPr bwMode="auto">
          <a:xfrm>
            <a:off x="8691069" y="1448556"/>
            <a:ext cx="1723685" cy="932476"/>
          </a:xfrm>
          <a:prstGeom prst="rect">
            <a:avLst/>
          </a:prstGeom>
          <a:gradFill rotWithShape="1">
            <a:gsLst>
              <a:gs pos="0">
                <a:srgbClr val="8EB4E3"/>
              </a:gs>
              <a:gs pos="100000">
                <a:srgbClr val="2E6EBC"/>
              </a:gs>
            </a:gsLst>
            <a:lin ang="5400000" scaled="1"/>
          </a:gradFill>
          <a:ln w="9525">
            <a:solidFill>
              <a:srgbClr val="2E6EBC"/>
            </a:solidFill>
            <a:miter lim="800000"/>
            <a:headEnd/>
            <a:tailEnd/>
          </a:ln>
          <a:effectLst/>
        </p:spPr>
        <p:txBody>
          <a:bodyPr rot="0" vert="horz" wrap="square" lIns="91440" tIns="45720" rIns="91440" bIns="45720" anchor="ctr" anchorCtr="0" upright="1">
            <a:noAutofit/>
          </a:bodyPr>
          <a:lstStyle/>
          <a:p>
            <a:pPr algn="ctr">
              <a:spcAft>
                <a:spcPts val="600"/>
              </a:spcAft>
            </a:pPr>
            <a:r>
              <a:rPr lang="en-AU" b="1" dirty="0">
                <a:solidFill>
                  <a:srgbClr val="FFFFFF"/>
                </a:solidFill>
                <a:latin typeface="Times New Roman" charset="0"/>
                <a:ea typeface="Calibri" charset="0"/>
                <a:cs typeface="Times New Roman" charset="0"/>
              </a:rPr>
              <a:t>Employment Rises</a:t>
            </a:r>
            <a:endParaRPr lang="en-GB" dirty="0">
              <a:latin typeface="Times New Roman" charset="0"/>
              <a:ea typeface="Calibri" charset="0"/>
              <a:cs typeface="Times New Roman" charset="0"/>
            </a:endParaRPr>
          </a:p>
        </p:txBody>
      </p:sp>
      <p:sp>
        <p:nvSpPr>
          <p:cNvPr id="9" name="AutoShape 432"/>
          <p:cNvSpPr>
            <a:spLocks noChangeArrowheads="1"/>
          </p:cNvSpPr>
          <p:nvPr/>
        </p:nvSpPr>
        <p:spPr bwMode="auto">
          <a:xfrm rot="2241934">
            <a:off x="4951549" y="2803092"/>
            <a:ext cx="1441760" cy="580515"/>
          </a:xfrm>
          <a:prstGeom prst="leftArrow">
            <a:avLst>
              <a:gd name="adj1" fmla="val 50000"/>
              <a:gd name="adj2" fmla="val 57956"/>
            </a:avLst>
          </a:prstGeom>
          <a:solidFill>
            <a:srgbClr val="00B050"/>
          </a:solidFill>
          <a:ln w="9525">
            <a:solidFill>
              <a:srgbClr val="00B050"/>
            </a:solidFill>
            <a:miter lim="800000"/>
            <a:headEnd/>
            <a:tailEnd/>
          </a:ln>
          <a:effectLst/>
        </p:spPr>
        <p:txBody>
          <a:bodyPr rot="0" vert="horz" wrap="square" lIns="91440" tIns="45720" rIns="91440" bIns="45720" anchor="t" anchorCtr="0" upright="1">
            <a:noAutofit/>
          </a:bodyPr>
          <a:lstStyle/>
          <a:p>
            <a:endParaRPr lang="en-GB" dirty="0"/>
          </a:p>
        </p:txBody>
      </p:sp>
      <p:sp>
        <p:nvSpPr>
          <p:cNvPr id="10" name="AutoShape 433"/>
          <p:cNvSpPr>
            <a:spLocks noChangeArrowheads="1"/>
          </p:cNvSpPr>
          <p:nvPr/>
        </p:nvSpPr>
        <p:spPr bwMode="auto">
          <a:xfrm rot="16200000">
            <a:off x="6720652" y="4671627"/>
            <a:ext cx="1177095" cy="580648"/>
          </a:xfrm>
          <a:prstGeom prst="leftArrow">
            <a:avLst>
              <a:gd name="adj1" fmla="val 50000"/>
              <a:gd name="adj2" fmla="val 57956"/>
            </a:avLst>
          </a:prstGeom>
          <a:solidFill>
            <a:srgbClr val="FFFFFF"/>
          </a:solidFill>
          <a:ln w="9525">
            <a:solidFill>
              <a:srgbClr val="C00000"/>
            </a:solidFill>
            <a:miter lim="800000"/>
            <a:headEnd/>
            <a:tailEnd/>
          </a:ln>
          <a:effectLst/>
        </p:spPr>
        <p:txBody>
          <a:bodyPr rot="0" vert="horz" wrap="square" lIns="91440" tIns="45720" rIns="91440" bIns="45720" anchor="t" anchorCtr="0" upright="1">
            <a:noAutofit/>
          </a:bodyPr>
          <a:lstStyle/>
          <a:p>
            <a:endParaRPr lang="en-GB"/>
          </a:p>
        </p:txBody>
      </p:sp>
      <p:sp>
        <p:nvSpPr>
          <p:cNvPr id="11" name="Rectangle 10"/>
          <p:cNvSpPr>
            <a:spLocks noChangeArrowheads="1"/>
          </p:cNvSpPr>
          <p:nvPr/>
        </p:nvSpPr>
        <p:spPr bwMode="auto">
          <a:xfrm>
            <a:off x="6464156" y="3162354"/>
            <a:ext cx="1610477" cy="1004766"/>
          </a:xfrm>
          <a:prstGeom prst="rect">
            <a:avLst/>
          </a:prstGeom>
          <a:gradFill rotWithShape="1">
            <a:gsLst>
              <a:gs pos="0">
                <a:srgbClr val="8EB4E3"/>
              </a:gs>
              <a:gs pos="100000">
                <a:srgbClr val="2E6EBC"/>
              </a:gs>
            </a:gsLst>
            <a:lin ang="5400000" scaled="1"/>
          </a:gradFill>
          <a:ln w="9525">
            <a:solidFill>
              <a:srgbClr val="2E6EBC"/>
            </a:solidFill>
            <a:miter lim="800000"/>
            <a:headEnd/>
            <a:tailEnd/>
          </a:ln>
          <a:effectLst/>
        </p:spPr>
        <p:txBody>
          <a:bodyPr rot="0" vert="horz" wrap="square" lIns="91440" tIns="45720" rIns="91440" bIns="45720" anchor="ctr" anchorCtr="0" upright="1">
            <a:noAutofit/>
          </a:bodyPr>
          <a:lstStyle/>
          <a:p>
            <a:pPr algn="ctr">
              <a:spcAft>
                <a:spcPts val="600"/>
              </a:spcAft>
            </a:pPr>
            <a:r>
              <a:rPr lang="en-AU" b="1" dirty="0">
                <a:solidFill>
                  <a:srgbClr val="FFFFFF"/>
                </a:solidFill>
                <a:latin typeface="Times New Roman" charset="0"/>
                <a:ea typeface="Calibri" charset="0"/>
                <a:cs typeface="Times New Roman" charset="0"/>
              </a:rPr>
              <a:t>National Income Rises</a:t>
            </a:r>
            <a:endParaRPr lang="en-GB" dirty="0">
              <a:latin typeface="Times New Roman" charset="0"/>
              <a:ea typeface="Calibri" charset="0"/>
              <a:cs typeface="Times New Roman" charset="0"/>
            </a:endParaRPr>
          </a:p>
        </p:txBody>
      </p:sp>
      <p:sp>
        <p:nvSpPr>
          <p:cNvPr id="12" name="Text Box 435"/>
          <p:cNvSpPr txBox="1">
            <a:spLocks noChangeArrowheads="1"/>
          </p:cNvSpPr>
          <p:nvPr/>
        </p:nvSpPr>
        <p:spPr bwMode="auto">
          <a:xfrm>
            <a:off x="3881550" y="3255090"/>
            <a:ext cx="1999766" cy="63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600"/>
              </a:spcAft>
            </a:pPr>
            <a:r>
              <a:rPr lang="en-AU" sz="1600" b="1" dirty="0">
                <a:latin typeface="Times New Roman" charset="0"/>
                <a:ea typeface="Calibri" charset="0"/>
                <a:cs typeface="Times New Roman" charset="0"/>
              </a:rPr>
              <a:t>Induced Domestic Spending</a:t>
            </a:r>
            <a:endParaRPr lang="en-GB" sz="1600" dirty="0">
              <a:latin typeface="Times New Roman" charset="0"/>
              <a:ea typeface="Calibri" charset="0"/>
              <a:cs typeface="Times New Roman" charset="0"/>
            </a:endParaRPr>
          </a:p>
        </p:txBody>
      </p:sp>
      <p:sp>
        <p:nvSpPr>
          <p:cNvPr id="13" name="Text Box 436"/>
          <p:cNvSpPr txBox="1">
            <a:spLocks noChangeArrowheads="1"/>
          </p:cNvSpPr>
          <p:nvPr/>
        </p:nvSpPr>
        <p:spPr bwMode="auto">
          <a:xfrm>
            <a:off x="8921137" y="3255090"/>
            <a:ext cx="1800374" cy="67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600"/>
              </a:spcAft>
            </a:pPr>
            <a:r>
              <a:rPr lang="en-AU" sz="1600" b="1" dirty="0">
                <a:latin typeface="Times New Roman" charset="0"/>
                <a:ea typeface="Calibri" charset="0"/>
                <a:cs typeface="Times New Roman" charset="0"/>
              </a:rPr>
              <a:t>Wage and Other Payments</a:t>
            </a:r>
            <a:endParaRPr lang="en-GB" sz="1600" dirty="0">
              <a:latin typeface="Times New Roman" charset="0"/>
              <a:ea typeface="Calibri" charset="0"/>
              <a:cs typeface="Times New Roman" charset="0"/>
            </a:endParaRPr>
          </a:p>
        </p:txBody>
      </p:sp>
      <p:sp>
        <p:nvSpPr>
          <p:cNvPr id="14" name="Text Box 437"/>
          <p:cNvSpPr txBox="1">
            <a:spLocks noChangeArrowheads="1"/>
          </p:cNvSpPr>
          <p:nvPr/>
        </p:nvSpPr>
        <p:spPr bwMode="auto">
          <a:xfrm>
            <a:off x="6169815" y="5684492"/>
            <a:ext cx="2278039" cy="65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600"/>
              </a:spcAft>
            </a:pPr>
            <a:r>
              <a:rPr lang="en-AU" sz="1600" b="1" dirty="0">
                <a:latin typeface="Times New Roman" charset="0"/>
                <a:ea typeface="Calibri" charset="0"/>
                <a:cs typeface="Times New Roman" charset="0"/>
              </a:rPr>
              <a:t>Additional Taxes, Saving and Imports</a:t>
            </a:r>
            <a:endParaRPr lang="en-GB" sz="1600" dirty="0">
              <a:latin typeface="Times New Roman" charset="0"/>
              <a:ea typeface="Calibri" charset="0"/>
              <a:cs typeface="Times New Roman" charset="0"/>
            </a:endParaRPr>
          </a:p>
        </p:txBody>
      </p:sp>
      <p:sp>
        <p:nvSpPr>
          <p:cNvPr id="15" name="Text Box 437">
            <a:extLst>
              <a:ext uri="{FF2B5EF4-FFF2-40B4-BE49-F238E27FC236}">
                <a16:creationId xmlns:a16="http://schemas.microsoft.com/office/drawing/2014/main" id="{72009B24-8872-AD44-9EAF-79B910D8AB5F}"/>
              </a:ext>
            </a:extLst>
          </p:cNvPr>
          <p:cNvSpPr txBox="1">
            <a:spLocks noChangeArrowheads="1"/>
          </p:cNvSpPr>
          <p:nvPr/>
        </p:nvSpPr>
        <p:spPr bwMode="auto">
          <a:xfrm>
            <a:off x="7708888" y="4674550"/>
            <a:ext cx="1440160" cy="51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600"/>
              </a:spcAft>
            </a:pPr>
            <a:r>
              <a:rPr lang="en-AU" sz="1600" b="1" dirty="0">
                <a:latin typeface="Times New Roman" charset="0"/>
                <a:ea typeface="Calibri" charset="0"/>
                <a:cs typeface="Times New Roman" charset="0"/>
              </a:rPr>
              <a:t>LEAKAGES</a:t>
            </a:r>
            <a:endParaRPr lang="en-GB" sz="1600" dirty="0">
              <a:latin typeface="Times New Roman" charset="0"/>
              <a:ea typeface="Calibri" charset="0"/>
              <a:cs typeface="Times New Roman" charset="0"/>
            </a:endParaRPr>
          </a:p>
        </p:txBody>
      </p:sp>
      <p:sp>
        <p:nvSpPr>
          <p:cNvPr id="16" name="Text Box 437">
            <a:extLst>
              <a:ext uri="{FF2B5EF4-FFF2-40B4-BE49-F238E27FC236}">
                <a16:creationId xmlns:a16="http://schemas.microsoft.com/office/drawing/2014/main" id="{41F723B9-B19E-2443-B729-97528AA5941D}"/>
              </a:ext>
            </a:extLst>
          </p:cNvPr>
          <p:cNvSpPr txBox="1">
            <a:spLocks noChangeArrowheads="1"/>
          </p:cNvSpPr>
          <p:nvPr/>
        </p:nvSpPr>
        <p:spPr bwMode="auto">
          <a:xfrm>
            <a:off x="1450132" y="1064156"/>
            <a:ext cx="1919053" cy="51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600"/>
              </a:spcAft>
            </a:pPr>
            <a:r>
              <a:rPr lang="en-AU" sz="2000" b="1" dirty="0">
                <a:latin typeface="Times New Roman" charset="0"/>
                <a:ea typeface="Calibri" charset="0"/>
                <a:cs typeface="Times New Roman" charset="0"/>
              </a:rPr>
              <a:t>INJECTION</a:t>
            </a:r>
            <a:endParaRPr lang="en-GB" sz="2000" b="1" dirty="0">
              <a:latin typeface="Times New Roman" charset="0"/>
              <a:ea typeface="Calibri" charset="0"/>
              <a:cs typeface="Times New Roman" charset="0"/>
            </a:endParaRPr>
          </a:p>
        </p:txBody>
      </p:sp>
      <p:sp>
        <p:nvSpPr>
          <p:cNvPr id="17" name="AutoShape 432">
            <a:extLst>
              <a:ext uri="{FF2B5EF4-FFF2-40B4-BE49-F238E27FC236}">
                <a16:creationId xmlns:a16="http://schemas.microsoft.com/office/drawing/2014/main" id="{9A5252E0-811B-804B-B7BC-907F5668F02A}"/>
              </a:ext>
            </a:extLst>
          </p:cNvPr>
          <p:cNvSpPr>
            <a:spLocks noChangeArrowheads="1"/>
          </p:cNvSpPr>
          <p:nvPr/>
        </p:nvSpPr>
        <p:spPr bwMode="auto">
          <a:xfrm rot="19526756">
            <a:off x="8205911" y="2902979"/>
            <a:ext cx="1351186" cy="553086"/>
          </a:xfrm>
          <a:prstGeom prst="leftArrow">
            <a:avLst>
              <a:gd name="adj1" fmla="val 50000"/>
              <a:gd name="adj2" fmla="val 57956"/>
            </a:avLst>
          </a:prstGeom>
          <a:solidFill>
            <a:srgbClr val="FFFFFF"/>
          </a:solidFill>
          <a:ln w="9525">
            <a:solidFill>
              <a:srgbClr val="00B050"/>
            </a:solidFill>
            <a:miter lim="800000"/>
            <a:headEnd/>
            <a:tailEnd/>
          </a:ln>
          <a:effec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4859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p:bldP spid="13" grpId="0"/>
      <p:bldP spid="14" grpId="0"/>
      <p:bldP spid="15"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4557" y="260652"/>
            <a:ext cx="11704105" cy="792085"/>
          </a:xfrm>
        </p:spPr>
        <p:txBody>
          <a:bodyPr/>
          <a:lstStyle/>
          <a:p>
            <a:r>
              <a:rPr lang="en-GB" dirty="0"/>
              <a:t>Example: Government spending increases 100</a:t>
            </a:r>
          </a:p>
        </p:txBody>
      </p:sp>
      <p:graphicFrame>
        <p:nvGraphicFramePr>
          <p:cNvPr id="3" name="Table 2"/>
          <p:cNvGraphicFramePr>
            <a:graphicFrameLocks noGrp="1"/>
          </p:cNvGraphicFramePr>
          <p:nvPr>
            <p:extLst>
              <p:ext uri="{D42A27DB-BD31-4B8C-83A1-F6EECF244321}">
                <p14:modId xmlns:p14="http://schemas.microsoft.com/office/powerpoint/2010/main" val="1715207039"/>
              </p:ext>
            </p:extLst>
          </p:nvPr>
        </p:nvGraphicFramePr>
        <p:xfrm>
          <a:off x="983432" y="1061911"/>
          <a:ext cx="9937103" cy="5535734"/>
        </p:xfrm>
        <a:graphic>
          <a:graphicData uri="http://schemas.openxmlformats.org/drawingml/2006/table">
            <a:tbl>
              <a:tblPr>
                <a:tableStyleId>{5C22544A-7EE6-4342-B048-85BDC9FD1C3A}</a:tableStyleId>
              </a:tblPr>
              <a:tblGrid>
                <a:gridCol w="1118279">
                  <a:extLst>
                    <a:ext uri="{9D8B030D-6E8A-4147-A177-3AD203B41FA5}">
                      <a16:colId xmlns:a16="http://schemas.microsoft.com/office/drawing/2014/main" val="20000"/>
                    </a:ext>
                  </a:extLst>
                </a:gridCol>
                <a:gridCol w="1261055">
                  <a:extLst>
                    <a:ext uri="{9D8B030D-6E8A-4147-A177-3AD203B41FA5}">
                      <a16:colId xmlns:a16="http://schemas.microsoft.com/office/drawing/2014/main" val="20001"/>
                    </a:ext>
                  </a:extLst>
                </a:gridCol>
                <a:gridCol w="1258610">
                  <a:extLst>
                    <a:ext uri="{9D8B030D-6E8A-4147-A177-3AD203B41FA5}">
                      <a16:colId xmlns:a16="http://schemas.microsoft.com/office/drawing/2014/main" val="20002"/>
                    </a:ext>
                  </a:extLst>
                </a:gridCol>
                <a:gridCol w="1259832">
                  <a:extLst>
                    <a:ext uri="{9D8B030D-6E8A-4147-A177-3AD203B41FA5}">
                      <a16:colId xmlns:a16="http://schemas.microsoft.com/office/drawing/2014/main" val="20003"/>
                    </a:ext>
                  </a:extLst>
                </a:gridCol>
                <a:gridCol w="1259832">
                  <a:extLst>
                    <a:ext uri="{9D8B030D-6E8A-4147-A177-3AD203B41FA5}">
                      <a16:colId xmlns:a16="http://schemas.microsoft.com/office/drawing/2014/main" val="20004"/>
                    </a:ext>
                  </a:extLst>
                </a:gridCol>
                <a:gridCol w="1259832">
                  <a:extLst>
                    <a:ext uri="{9D8B030D-6E8A-4147-A177-3AD203B41FA5}">
                      <a16:colId xmlns:a16="http://schemas.microsoft.com/office/drawing/2014/main" val="20005"/>
                    </a:ext>
                  </a:extLst>
                </a:gridCol>
                <a:gridCol w="1249996">
                  <a:extLst>
                    <a:ext uri="{9D8B030D-6E8A-4147-A177-3AD203B41FA5}">
                      <a16:colId xmlns:a16="http://schemas.microsoft.com/office/drawing/2014/main" val="20006"/>
                    </a:ext>
                  </a:extLst>
                </a:gridCol>
                <a:gridCol w="1269667">
                  <a:extLst>
                    <a:ext uri="{9D8B030D-6E8A-4147-A177-3AD203B41FA5}">
                      <a16:colId xmlns:a16="http://schemas.microsoft.com/office/drawing/2014/main" val="20007"/>
                    </a:ext>
                  </a:extLst>
                </a:gridCol>
              </a:tblGrid>
              <a:tr h="671903">
                <a:tc>
                  <a:txBody>
                    <a:bodyPr/>
                    <a:lstStyle/>
                    <a:p>
                      <a:pPr algn="l" fontAlgn="b"/>
                      <a:r>
                        <a:rPr lang="is-IS" sz="1400" u="none" strike="noStrike" kern="1200" dirty="0">
                          <a:solidFill>
                            <a:schemeClr val="bg1"/>
                          </a:solidFill>
                          <a:effectLst/>
                          <a:latin typeface="+mn-lt"/>
                          <a:ea typeface="+mn-ea"/>
                          <a:cs typeface="+mn-cs"/>
                        </a:rPr>
                        <a:t>Changes</a:t>
                      </a:r>
                      <a:r>
                        <a:rPr lang="is-IS" sz="1400" b="0" i="0" u="none" strike="noStrike" dirty="0">
                          <a:solidFill>
                            <a:schemeClr val="bg1"/>
                          </a:solidFill>
                          <a:effectLst/>
                          <a:latin typeface="Arial" charset="0"/>
                          <a:ea typeface="Arial" charset="0"/>
                          <a:cs typeface="Arial" charset="0"/>
                        </a:rPr>
                        <a:t> in</a:t>
                      </a:r>
                    </a:p>
                  </a:txBody>
                  <a:tcPr marL="11983" marR="11983" marT="11983" marB="0">
                    <a:lnT w="12700" cap="flat" cmpd="sng" algn="ctr">
                      <a:noFill/>
                      <a:prstDash val="solid"/>
                      <a:round/>
                      <a:headEnd type="none" w="med" len="med"/>
                      <a:tailEnd type="none" w="med" len="med"/>
                    </a:lnT>
                    <a:solidFill>
                      <a:schemeClr val="accent1"/>
                    </a:solidFill>
                  </a:tcPr>
                </a:tc>
                <a:tc>
                  <a:txBody>
                    <a:bodyPr/>
                    <a:lstStyle/>
                    <a:p>
                      <a:pPr algn="ctr" fontAlgn="t"/>
                      <a:r>
                        <a:rPr lang="en-US" sz="1400" u="none" strike="noStrike" dirty="0">
                          <a:solidFill>
                            <a:schemeClr val="bg1"/>
                          </a:solidFill>
                          <a:effectLst/>
                        </a:rPr>
                        <a:t>GDP</a:t>
                      </a:r>
                      <a:endParaRPr lang="en-US" sz="1400" b="0" i="0" u="none" strike="noStrike" dirty="0">
                        <a:solidFill>
                          <a:schemeClr val="bg1"/>
                        </a:solidFill>
                        <a:effectLst/>
                        <a:latin typeface="Arial" charset="0"/>
                        <a:ea typeface="Arial" charset="0"/>
                        <a:cs typeface="Arial" charset="0"/>
                      </a:endParaRPr>
                    </a:p>
                  </a:txBody>
                  <a:tcPr marL="11983" marR="11983" marT="11983" marB="0">
                    <a:lnT w="12700" cap="flat" cmpd="sng" algn="ctr">
                      <a:noFill/>
                      <a:prstDash val="solid"/>
                      <a:round/>
                      <a:headEnd type="none" w="med" len="med"/>
                      <a:tailEnd type="none" w="med" len="med"/>
                    </a:lnT>
                    <a:solidFill>
                      <a:schemeClr val="accent1"/>
                    </a:solidFill>
                  </a:tcPr>
                </a:tc>
                <a:tc>
                  <a:txBody>
                    <a:bodyPr/>
                    <a:lstStyle/>
                    <a:p>
                      <a:pPr algn="ctr" fontAlgn="t"/>
                      <a:r>
                        <a:rPr lang="en-US" sz="1400" u="none" strike="noStrike" dirty="0">
                          <a:solidFill>
                            <a:schemeClr val="bg1"/>
                          </a:solidFill>
                          <a:effectLst/>
                        </a:rPr>
                        <a:t>Taxes</a:t>
                      </a:r>
                    </a:p>
                    <a:p>
                      <a:pPr algn="ctr" fontAlgn="t"/>
                      <a:r>
                        <a:rPr lang="en-US" sz="1400" b="0" i="0" u="none" strike="noStrike" dirty="0">
                          <a:solidFill>
                            <a:schemeClr val="bg1"/>
                          </a:solidFill>
                          <a:effectLst/>
                          <a:latin typeface="Arial" charset="0"/>
                          <a:ea typeface="Arial" charset="0"/>
                          <a:cs typeface="Arial" charset="0"/>
                        </a:rPr>
                        <a:t>(T)</a:t>
                      </a:r>
                    </a:p>
                  </a:txBody>
                  <a:tcPr marL="11983" marR="11983" marT="11983" marB="0">
                    <a:lnT w="12700" cap="flat" cmpd="sng" algn="ctr">
                      <a:noFill/>
                      <a:prstDash val="solid"/>
                      <a:round/>
                      <a:headEnd type="none" w="med" len="med"/>
                      <a:tailEnd type="none" w="med" len="med"/>
                    </a:lnT>
                    <a:solidFill>
                      <a:schemeClr val="accent1"/>
                    </a:solidFill>
                  </a:tcPr>
                </a:tc>
                <a:tc>
                  <a:txBody>
                    <a:bodyPr/>
                    <a:lstStyle/>
                    <a:p>
                      <a:pPr algn="ctr" fontAlgn="t"/>
                      <a:r>
                        <a:rPr lang="en-US" sz="1400" u="none" strike="noStrike" dirty="0">
                          <a:solidFill>
                            <a:schemeClr val="bg1"/>
                          </a:solidFill>
                          <a:effectLst/>
                        </a:rPr>
                        <a:t>Disposable Income</a:t>
                      </a:r>
                      <a:endParaRPr lang="en-US" sz="1400" b="0" i="0" u="none" strike="noStrike" dirty="0">
                        <a:solidFill>
                          <a:schemeClr val="bg1"/>
                        </a:solidFill>
                        <a:effectLst/>
                        <a:latin typeface="Arial" charset="0"/>
                        <a:ea typeface="Arial" charset="0"/>
                        <a:cs typeface="Arial" charset="0"/>
                      </a:endParaRPr>
                    </a:p>
                  </a:txBody>
                  <a:tcPr marL="11983" marR="11983" marT="11983" marB="0">
                    <a:lnT w="12700" cap="flat" cmpd="sng" algn="ctr">
                      <a:noFill/>
                      <a:prstDash val="solid"/>
                      <a:round/>
                      <a:headEnd type="none" w="med" len="med"/>
                      <a:tailEnd type="none" w="med" len="med"/>
                    </a:lnT>
                    <a:solidFill>
                      <a:schemeClr val="accent1"/>
                    </a:solidFill>
                  </a:tcPr>
                </a:tc>
                <a:tc>
                  <a:txBody>
                    <a:bodyPr/>
                    <a:lstStyle/>
                    <a:p>
                      <a:pPr algn="ctr" fontAlgn="t"/>
                      <a:r>
                        <a:rPr lang="en-US" sz="1200" u="none" strike="noStrike" dirty="0">
                          <a:solidFill>
                            <a:schemeClr val="bg1"/>
                          </a:solidFill>
                          <a:effectLst/>
                        </a:rPr>
                        <a:t>Consumption</a:t>
                      </a:r>
                    </a:p>
                    <a:p>
                      <a:pPr algn="ctr" fontAlgn="t"/>
                      <a:r>
                        <a:rPr lang="en-US" sz="1400" b="0" i="0" u="none" strike="noStrike" dirty="0">
                          <a:solidFill>
                            <a:schemeClr val="bg1"/>
                          </a:solidFill>
                          <a:effectLst/>
                          <a:latin typeface="Arial" charset="0"/>
                          <a:ea typeface="Arial" charset="0"/>
                          <a:cs typeface="Arial" charset="0"/>
                        </a:rPr>
                        <a:t>(C)</a:t>
                      </a:r>
                    </a:p>
                  </a:txBody>
                  <a:tcPr marL="11983" marR="11983" marT="11983" marB="0">
                    <a:lnT w="12700" cap="flat" cmpd="sng" algn="ctr">
                      <a:noFill/>
                      <a:prstDash val="solid"/>
                      <a:round/>
                      <a:headEnd type="none" w="med" len="med"/>
                      <a:tailEnd type="none" w="med" len="med"/>
                    </a:lnT>
                    <a:solidFill>
                      <a:schemeClr val="accent1"/>
                    </a:solidFill>
                  </a:tcPr>
                </a:tc>
                <a:tc>
                  <a:txBody>
                    <a:bodyPr/>
                    <a:lstStyle/>
                    <a:p>
                      <a:pPr algn="ctr" fontAlgn="t"/>
                      <a:r>
                        <a:rPr lang="en-US" sz="1400" u="none" strike="noStrike" dirty="0">
                          <a:solidFill>
                            <a:schemeClr val="bg1"/>
                          </a:solidFill>
                          <a:effectLst/>
                        </a:rPr>
                        <a:t>Saving</a:t>
                      </a:r>
                    </a:p>
                    <a:p>
                      <a:pPr algn="ctr" fontAlgn="t"/>
                      <a:r>
                        <a:rPr lang="en-US" sz="1400" b="0" i="0" u="none" strike="noStrike" dirty="0">
                          <a:solidFill>
                            <a:schemeClr val="bg1"/>
                          </a:solidFill>
                          <a:effectLst/>
                          <a:latin typeface="Arial" charset="0"/>
                          <a:ea typeface="Arial" charset="0"/>
                          <a:cs typeface="Arial" charset="0"/>
                        </a:rPr>
                        <a:t>(S)</a:t>
                      </a:r>
                    </a:p>
                  </a:txBody>
                  <a:tcPr marL="11983" marR="11983" marT="11983" marB="0">
                    <a:lnT w="12700" cap="flat" cmpd="sng" algn="ctr">
                      <a:noFill/>
                      <a:prstDash val="solid"/>
                      <a:round/>
                      <a:headEnd type="none" w="med" len="med"/>
                      <a:tailEnd type="none" w="med" len="med"/>
                    </a:lnT>
                    <a:solidFill>
                      <a:schemeClr val="accent1"/>
                    </a:solidFill>
                  </a:tcPr>
                </a:tc>
                <a:tc>
                  <a:txBody>
                    <a:bodyPr/>
                    <a:lstStyle/>
                    <a:p>
                      <a:pPr algn="ctr" fontAlgn="t"/>
                      <a:r>
                        <a:rPr lang="en-US" sz="1400" u="none" strike="noStrike" dirty="0">
                          <a:solidFill>
                            <a:schemeClr val="bg1"/>
                          </a:solidFill>
                          <a:effectLst/>
                        </a:rPr>
                        <a:t>Imports</a:t>
                      </a:r>
                    </a:p>
                    <a:p>
                      <a:pPr algn="ctr" fontAlgn="t"/>
                      <a:r>
                        <a:rPr lang="en-US" sz="1400" b="0" i="0" u="none" strike="noStrike" dirty="0">
                          <a:solidFill>
                            <a:schemeClr val="bg1"/>
                          </a:solidFill>
                          <a:effectLst/>
                          <a:latin typeface="Arial" charset="0"/>
                          <a:ea typeface="Arial" charset="0"/>
                          <a:cs typeface="Arial" charset="0"/>
                        </a:rPr>
                        <a:t>(M)</a:t>
                      </a:r>
                    </a:p>
                  </a:txBody>
                  <a:tcPr marL="11983" marR="11983" marT="11983" marB="0">
                    <a:lnT w="12700" cap="flat" cmpd="sng" algn="ctr">
                      <a:noFill/>
                      <a:prstDash val="solid"/>
                      <a:round/>
                      <a:headEnd type="none" w="med" len="med"/>
                      <a:tailEnd type="none" w="med" len="med"/>
                    </a:lnT>
                    <a:solidFill>
                      <a:schemeClr val="accent1"/>
                    </a:solidFill>
                  </a:tcPr>
                </a:tc>
                <a:tc>
                  <a:txBody>
                    <a:bodyPr/>
                    <a:lstStyle/>
                    <a:p>
                      <a:pPr algn="ctr" fontAlgn="t"/>
                      <a:r>
                        <a:rPr lang="en-US" sz="1400" u="none" strike="noStrike" dirty="0">
                          <a:solidFill>
                            <a:schemeClr val="bg1"/>
                          </a:solidFill>
                          <a:effectLst/>
                        </a:rPr>
                        <a:t>Total Leakages</a:t>
                      </a:r>
                    </a:p>
                    <a:p>
                      <a:pPr algn="ctr" fontAlgn="t"/>
                      <a:r>
                        <a:rPr lang="en-US" sz="1400" b="0" i="0" u="none" strike="noStrike" dirty="0">
                          <a:solidFill>
                            <a:schemeClr val="bg1"/>
                          </a:solidFill>
                          <a:effectLst/>
                          <a:latin typeface="Arial" charset="0"/>
                          <a:ea typeface="Arial" charset="0"/>
                          <a:cs typeface="Arial" charset="0"/>
                        </a:rPr>
                        <a:t>(T + S + M)</a:t>
                      </a:r>
                    </a:p>
                  </a:txBody>
                  <a:tcPr marL="11983" marR="11983" marT="11983" marB="0">
                    <a:lnT w="12700"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232199">
                <a:tc>
                  <a:txBody>
                    <a:bodyPr/>
                    <a:lstStyle/>
                    <a:p>
                      <a:pPr algn="l" fontAlgn="b">
                        <a:spcBef>
                          <a:spcPts val="200"/>
                        </a:spcBef>
                        <a:spcAft>
                          <a:spcPts val="200"/>
                        </a:spcAft>
                      </a:pPr>
                      <a:r>
                        <a:rPr lang="en-US" sz="1400" u="none" strike="noStrike" dirty="0">
                          <a:effectLst/>
                        </a:rPr>
                        <a:t>Period 1</a:t>
                      </a:r>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100.0</a:t>
                      </a:r>
                      <a:endParaRPr lang="nb-NO" sz="1400" b="1" i="0" u="none" strike="noStrike" dirty="0">
                        <a:solidFill>
                          <a:srgbClr val="FF0000"/>
                        </a:solidFill>
                        <a:effectLst/>
                        <a:latin typeface="Arial" charset="0"/>
                        <a:ea typeface="Arial" charset="0"/>
                        <a:cs typeface="Arial" charset="0"/>
                      </a:endParaRPr>
                    </a:p>
                  </a:txBody>
                  <a:tcPr marL="11983" marR="11983" marT="11983" marB="0" anchor="b">
                    <a:solidFill>
                      <a:srgbClr val="00B050"/>
                    </a:solidFill>
                  </a:tcPr>
                </a:tc>
                <a:tc>
                  <a:txBody>
                    <a:bodyPr/>
                    <a:lstStyle/>
                    <a:p>
                      <a:pPr algn="ctr" fontAlgn="b">
                        <a:spcBef>
                          <a:spcPts val="200"/>
                        </a:spcBef>
                        <a:spcAft>
                          <a:spcPts val="200"/>
                        </a:spcAft>
                      </a:pPr>
                      <a:r>
                        <a:rPr lang="nb-NO" sz="1400" u="none" strike="noStrike" dirty="0">
                          <a:effectLst/>
                        </a:rPr>
                        <a:t>20.0</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80.0</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dirty="0">
                          <a:effectLst/>
                        </a:rPr>
                        <a:t>64.0</a:t>
                      </a:r>
                      <a:endParaRPr lang="hr-HR"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dirty="0">
                          <a:effectLst/>
                        </a:rPr>
                        <a:t>16.0</a:t>
                      </a:r>
                      <a:endParaRPr lang="hr-HR"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20.0</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56.0</a:t>
                      </a:r>
                      <a:endParaRPr lang="hr-HR"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01"/>
                  </a:ext>
                </a:extLst>
              </a:tr>
              <a:tr h="232199">
                <a:tc>
                  <a:txBody>
                    <a:bodyPr/>
                    <a:lstStyle/>
                    <a:p>
                      <a:pPr algn="l" fontAlgn="b">
                        <a:spcBef>
                          <a:spcPts val="200"/>
                        </a:spcBef>
                        <a:spcAft>
                          <a:spcPts val="200"/>
                        </a:spcAft>
                      </a:pPr>
                      <a:r>
                        <a:rPr lang="en-US" sz="1400" u="none" strike="noStrike">
                          <a:effectLst/>
                        </a:rPr>
                        <a:t>Period 2</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44.0</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dirty="0">
                          <a:effectLst/>
                        </a:rPr>
                        <a:t>8.8</a:t>
                      </a:r>
                      <a:endParaRPr lang="hr-HR"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35.2</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28.2</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7.0</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8.8</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24.6</a:t>
                      </a:r>
                      <a:endParaRPr lang="hr-HR"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02"/>
                  </a:ext>
                </a:extLst>
              </a:tr>
              <a:tr h="232199">
                <a:tc>
                  <a:txBody>
                    <a:bodyPr/>
                    <a:lstStyle/>
                    <a:p>
                      <a:pPr algn="l" fontAlgn="b">
                        <a:spcBef>
                          <a:spcPts val="200"/>
                        </a:spcBef>
                        <a:spcAft>
                          <a:spcPts val="200"/>
                        </a:spcAft>
                      </a:pPr>
                      <a:r>
                        <a:rPr lang="en-US" sz="1400" u="none" strike="noStrike" dirty="0">
                          <a:effectLst/>
                        </a:rPr>
                        <a:t>Period 3</a:t>
                      </a:r>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19.4</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dirty="0">
                          <a:effectLst/>
                        </a:rPr>
                        <a:t>3.9</a:t>
                      </a:r>
                      <a:endParaRPr lang="hr-HR"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15.5</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12.4</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3.1</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dirty="0">
                          <a:effectLst/>
                        </a:rPr>
                        <a:t>3.9</a:t>
                      </a:r>
                      <a:endParaRPr lang="hr-HR"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10.8</a:t>
                      </a:r>
                      <a:endParaRPr lang="nb-NO"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03"/>
                  </a:ext>
                </a:extLst>
              </a:tr>
              <a:tr h="232199">
                <a:tc>
                  <a:txBody>
                    <a:bodyPr/>
                    <a:lstStyle/>
                    <a:p>
                      <a:pPr algn="l" fontAlgn="b">
                        <a:spcBef>
                          <a:spcPts val="200"/>
                        </a:spcBef>
                        <a:spcAft>
                          <a:spcPts val="200"/>
                        </a:spcAft>
                      </a:pPr>
                      <a:r>
                        <a:rPr lang="en-US" sz="1400" u="none" strike="noStrike">
                          <a:effectLst/>
                        </a:rPr>
                        <a:t>Period 4</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8.5</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1.7</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dirty="0">
                          <a:effectLst/>
                        </a:rPr>
                        <a:t>6.8</a:t>
                      </a:r>
                      <a:endParaRPr lang="hr-HR"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5.5</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1.4</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1.7</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4.8</a:t>
                      </a:r>
                      <a:endParaRPr lang="hr-HR"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04"/>
                  </a:ext>
                </a:extLst>
              </a:tr>
              <a:tr h="232199">
                <a:tc>
                  <a:txBody>
                    <a:bodyPr/>
                    <a:lstStyle/>
                    <a:p>
                      <a:pPr algn="l" fontAlgn="b">
                        <a:spcBef>
                          <a:spcPts val="200"/>
                        </a:spcBef>
                        <a:spcAft>
                          <a:spcPts val="200"/>
                        </a:spcAft>
                      </a:pPr>
                      <a:r>
                        <a:rPr lang="en-US" sz="1400" u="none" strike="noStrike">
                          <a:effectLst/>
                        </a:rPr>
                        <a:t>Period 5</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3.7</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0.7</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dirty="0">
                          <a:effectLst/>
                        </a:rPr>
                        <a:t>3.0</a:t>
                      </a:r>
                      <a:endParaRPr lang="hr-HR"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2.4</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0.6</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0.7</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2.1</a:t>
                      </a:r>
                      <a:endParaRPr lang="hr-HR"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05"/>
                  </a:ext>
                </a:extLst>
              </a:tr>
              <a:tr h="232199">
                <a:tc>
                  <a:txBody>
                    <a:bodyPr/>
                    <a:lstStyle/>
                    <a:p>
                      <a:pPr algn="l" fontAlgn="b">
                        <a:spcBef>
                          <a:spcPts val="200"/>
                        </a:spcBef>
                        <a:spcAft>
                          <a:spcPts val="200"/>
                        </a:spcAft>
                      </a:pPr>
                      <a:r>
                        <a:rPr lang="en-US" sz="1400" u="none" strike="noStrike">
                          <a:effectLst/>
                        </a:rPr>
                        <a:t>Period 6</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1.6</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0.3</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1.3</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1.1</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0.3</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0.3</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0.9</a:t>
                      </a:r>
                      <a:endParaRPr lang="nb-NO"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06"/>
                  </a:ext>
                </a:extLst>
              </a:tr>
              <a:tr h="232199">
                <a:tc>
                  <a:txBody>
                    <a:bodyPr/>
                    <a:lstStyle/>
                    <a:p>
                      <a:pPr algn="l" fontAlgn="b">
                        <a:spcBef>
                          <a:spcPts val="200"/>
                        </a:spcBef>
                        <a:spcAft>
                          <a:spcPts val="200"/>
                        </a:spcAft>
                      </a:pPr>
                      <a:r>
                        <a:rPr lang="en-US" sz="1400" u="none" strike="noStrike">
                          <a:effectLst/>
                        </a:rPr>
                        <a:t>Period 7</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0.7</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0.6</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0.5</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0.4</a:t>
                      </a:r>
                      <a:endParaRPr lang="nb-NO"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07"/>
                  </a:ext>
                </a:extLst>
              </a:tr>
              <a:tr h="232199">
                <a:tc>
                  <a:txBody>
                    <a:bodyPr/>
                    <a:lstStyle/>
                    <a:p>
                      <a:pPr algn="l" fontAlgn="b">
                        <a:spcBef>
                          <a:spcPts val="200"/>
                        </a:spcBef>
                        <a:spcAft>
                          <a:spcPts val="200"/>
                        </a:spcAft>
                      </a:pPr>
                      <a:r>
                        <a:rPr lang="en-US" sz="1400" u="none" strike="noStrike">
                          <a:effectLst/>
                        </a:rPr>
                        <a:t>Period 8</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0.3</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0.3</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0.2</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0.2</a:t>
                      </a:r>
                      <a:endParaRPr lang="nb-NO"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08"/>
                  </a:ext>
                </a:extLst>
              </a:tr>
              <a:tr h="232199">
                <a:tc>
                  <a:txBody>
                    <a:bodyPr/>
                    <a:lstStyle/>
                    <a:p>
                      <a:pPr algn="l" fontAlgn="b">
                        <a:spcBef>
                          <a:spcPts val="200"/>
                        </a:spcBef>
                        <a:spcAft>
                          <a:spcPts val="200"/>
                        </a:spcAft>
                      </a:pPr>
                      <a:r>
                        <a:rPr lang="en-US" sz="1400" u="none" strike="noStrike">
                          <a:effectLst/>
                        </a:rPr>
                        <a:t>Period 9</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0.1</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09"/>
                  </a:ext>
                </a:extLst>
              </a:tr>
              <a:tr h="232199">
                <a:tc>
                  <a:txBody>
                    <a:bodyPr/>
                    <a:lstStyle/>
                    <a:p>
                      <a:pPr algn="l" fontAlgn="b">
                        <a:spcBef>
                          <a:spcPts val="200"/>
                        </a:spcBef>
                        <a:spcAft>
                          <a:spcPts val="200"/>
                        </a:spcAft>
                      </a:pPr>
                      <a:r>
                        <a:rPr lang="en-US" sz="1400" u="none" strike="noStrike">
                          <a:effectLst/>
                        </a:rPr>
                        <a:t>Period 10</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0.1</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0.0</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0.0</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10"/>
                  </a:ext>
                </a:extLst>
              </a:tr>
              <a:tr h="232199">
                <a:tc>
                  <a:txBody>
                    <a:bodyPr/>
                    <a:lstStyle/>
                    <a:p>
                      <a:pPr algn="l" fontAlgn="b">
                        <a:spcBef>
                          <a:spcPts val="200"/>
                        </a:spcBef>
                        <a:spcAft>
                          <a:spcPts val="200"/>
                        </a:spcAft>
                      </a:pPr>
                      <a:r>
                        <a:rPr lang="en-US" sz="1400" u="none" strike="noStrike">
                          <a:effectLst/>
                        </a:rPr>
                        <a:t>Period 11</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11"/>
                  </a:ext>
                </a:extLst>
              </a:tr>
              <a:tr h="232199">
                <a:tc>
                  <a:txBody>
                    <a:bodyPr/>
                    <a:lstStyle/>
                    <a:p>
                      <a:pPr algn="l" fontAlgn="b">
                        <a:spcBef>
                          <a:spcPts val="200"/>
                        </a:spcBef>
                        <a:spcAft>
                          <a:spcPts val="200"/>
                        </a:spcAft>
                      </a:pPr>
                      <a:r>
                        <a:rPr lang="en-US" sz="1400" u="none" strike="noStrike">
                          <a:effectLst/>
                        </a:rPr>
                        <a:t>Period 12</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0.0</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a:effectLst/>
                        </a:rPr>
                        <a:t>0.0</a:t>
                      </a:r>
                      <a:endParaRPr lang="nb-NO" sz="1400" b="0" i="0" u="none" strike="noStrike">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12"/>
                  </a:ext>
                </a:extLst>
              </a:tr>
              <a:tr h="232199">
                <a:tc>
                  <a:txBody>
                    <a:bodyPr/>
                    <a:lstStyle/>
                    <a:p>
                      <a:pPr algn="l" fontAlgn="b">
                        <a:spcBef>
                          <a:spcPts val="200"/>
                        </a:spcBef>
                        <a:spcAft>
                          <a:spcPts val="200"/>
                        </a:spcAft>
                      </a:pPr>
                      <a:r>
                        <a:rPr lang="mr-IN" sz="1400" u="none" strike="noStrike">
                          <a:effectLst/>
                        </a:rPr>
                        <a:t>…</a:t>
                      </a:r>
                      <a:endParaRPr lang="mr-IN"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endParaRPr lang="en-US" sz="1400" b="0" i="0" u="none" strike="noStrike" dirty="0">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21"/>
                  </a:ext>
                </a:extLst>
              </a:tr>
              <a:tr h="452050">
                <a:tc>
                  <a:txBody>
                    <a:bodyPr/>
                    <a:lstStyle/>
                    <a:p>
                      <a:pPr algn="l" fontAlgn="b">
                        <a:spcBef>
                          <a:spcPts val="200"/>
                        </a:spcBef>
                        <a:spcAft>
                          <a:spcPts val="200"/>
                        </a:spcAft>
                      </a:pPr>
                      <a:r>
                        <a:rPr lang="en-US" sz="1400" u="none" strike="noStrike">
                          <a:effectLst/>
                        </a:rPr>
                        <a:t>Total change</a:t>
                      </a:r>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dirty="0">
                          <a:effectLst/>
                        </a:rPr>
                        <a:t>178.6</a:t>
                      </a:r>
                      <a:endParaRPr lang="hr-HR" sz="1400" b="0" i="0" u="none" strike="noStrike" dirty="0">
                        <a:solidFill>
                          <a:srgbClr val="000000"/>
                        </a:solidFill>
                        <a:effectLst/>
                        <a:latin typeface="Arial" charset="0"/>
                        <a:ea typeface="Arial" charset="0"/>
                        <a:cs typeface="Arial" charset="0"/>
                      </a:endParaRPr>
                    </a:p>
                  </a:txBody>
                  <a:tcPr marL="11983" marR="11983" marT="11983" marB="0" anchor="b">
                    <a:solidFill>
                      <a:srgbClr val="FFFF00"/>
                    </a:solidFill>
                  </a:tcPr>
                </a:tc>
                <a:tc>
                  <a:txBody>
                    <a:bodyPr/>
                    <a:lstStyle/>
                    <a:p>
                      <a:pPr algn="ctr" fontAlgn="b">
                        <a:spcBef>
                          <a:spcPts val="200"/>
                        </a:spcBef>
                        <a:spcAft>
                          <a:spcPts val="200"/>
                        </a:spcAft>
                      </a:pPr>
                      <a:r>
                        <a:rPr lang="nb-NO" sz="1400" u="none" strike="noStrike">
                          <a:effectLst/>
                        </a:rPr>
                        <a:t>35.7</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142.9</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114.3</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hr-HR" sz="1400" u="none" strike="noStrike">
                          <a:effectLst/>
                        </a:rPr>
                        <a:t>28.6</a:t>
                      </a:r>
                      <a:endParaRPr lang="hr-HR"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35.7</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spcBef>
                          <a:spcPts val="200"/>
                        </a:spcBef>
                        <a:spcAft>
                          <a:spcPts val="200"/>
                        </a:spcAft>
                      </a:pPr>
                      <a:r>
                        <a:rPr lang="nb-NO" sz="1400" u="none" strike="noStrike" dirty="0">
                          <a:effectLst/>
                        </a:rPr>
                        <a:t>100.0</a:t>
                      </a:r>
                      <a:endParaRPr lang="nb-NO" sz="1400" b="1" i="0" u="none" strike="noStrike" dirty="0">
                        <a:solidFill>
                          <a:srgbClr val="FF0000"/>
                        </a:solidFill>
                        <a:effectLst/>
                        <a:latin typeface="Arial" charset="0"/>
                        <a:ea typeface="Arial" charset="0"/>
                        <a:cs typeface="Arial" charset="0"/>
                      </a:endParaRPr>
                    </a:p>
                  </a:txBody>
                  <a:tcPr marL="11983" marR="11983" marT="11983" marB="0" anchor="b">
                    <a:solidFill>
                      <a:srgbClr val="00B050"/>
                    </a:solidFill>
                  </a:tcPr>
                </a:tc>
                <a:extLst>
                  <a:ext uri="{0D108BD9-81ED-4DB2-BD59-A6C34878D82A}">
                    <a16:rowId xmlns:a16="http://schemas.microsoft.com/office/drawing/2014/main" val="10022"/>
                  </a:ext>
                </a:extLst>
              </a:tr>
              <a:tr h="232199">
                <a:tc>
                  <a:txBody>
                    <a:bodyPr/>
                    <a:lstStyle/>
                    <a:p>
                      <a:pPr algn="l"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23"/>
                  </a:ext>
                </a:extLst>
              </a:tr>
              <a:tr h="232199">
                <a:tc gridSpan="2">
                  <a:txBody>
                    <a:bodyPr/>
                    <a:lstStyle/>
                    <a:p>
                      <a:pPr algn="l" fontAlgn="b"/>
                      <a:r>
                        <a:rPr lang="en-US" sz="1400" u="none" strike="noStrike" dirty="0">
                          <a:effectLst/>
                        </a:rPr>
                        <a:t>Parameters:</a:t>
                      </a:r>
                      <a:endParaRPr lang="en-US" sz="1400" b="1" i="0" u="none" strike="noStrike" dirty="0">
                        <a:solidFill>
                          <a:srgbClr val="000000"/>
                        </a:solidFill>
                        <a:effectLst/>
                        <a:latin typeface="Arial" charset="0"/>
                        <a:ea typeface="Arial" charset="0"/>
                        <a:cs typeface="Arial" charset="0"/>
                      </a:endParaRPr>
                    </a:p>
                  </a:txBody>
                  <a:tcPr marL="11983" marR="11983" marT="11983" marB="0" anchor="b"/>
                </a:tc>
                <a:tc hMerge="1">
                  <a:txBody>
                    <a:bodyPr/>
                    <a:lstStyle/>
                    <a:p>
                      <a:endParaRPr lang="en-GB"/>
                    </a:p>
                  </a:txBody>
                  <a:tcPr/>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24"/>
                  </a:ext>
                </a:extLst>
              </a:tr>
              <a:tr h="232199">
                <a:tc>
                  <a:txBody>
                    <a:bodyPr/>
                    <a:lstStyle/>
                    <a:p>
                      <a:pPr algn="l" fontAlgn="b"/>
                      <a:r>
                        <a:rPr lang="en-US" sz="1400" u="none" strike="noStrike" dirty="0">
                          <a:effectLst/>
                        </a:rPr>
                        <a:t>MPC</a:t>
                      </a:r>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r>
                        <a:rPr lang="nb-NO" sz="1400" u="none" strike="noStrike" dirty="0">
                          <a:effectLst/>
                        </a:rPr>
                        <a:t>0.8</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25"/>
                  </a:ext>
                </a:extLst>
              </a:tr>
              <a:tr h="232199">
                <a:tc>
                  <a:txBody>
                    <a:bodyPr/>
                    <a:lstStyle/>
                    <a:p>
                      <a:pPr algn="l" fontAlgn="b"/>
                      <a:r>
                        <a:rPr lang="en-US" sz="1400" u="none" strike="noStrike" dirty="0">
                          <a:effectLst/>
                        </a:rPr>
                        <a:t>Tax rate</a:t>
                      </a:r>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r>
                        <a:rPr lang="nb-NO" sz="1400" u="none" strike="noStrike" dirty="0">
                          <a:effectLst/>
                        </a:rPr>
                        <a:t>0.2</a:t>
                      </a:r>
                      <a:endParaRPr lang="nb-NO"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26"/>
                  </a:ext>
                </a:extLst>
              </a:tr>
              <a:tr h="232199">
                <a:tc>
                  <a:txBody>
                    <a:bodyPr/>
                    <a:lstStyle/>
                    <a:p>
                      <a:pPr algn="l" fontAlgn="b"/>
                      <a:r>
                        <a:rPr lang="en-US" sz="1400" u="none" strike="noStrike" dirty="0">
                          <a:effectLst/>
                        </a:rPr>
                        <a:t>MPM</a:t>
                      </a:r>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r>
                        <a:rPr lang="nb-NO" sz="1400" u="none" strike="noStrike">
                          <a:effectLst/>
                        </a:rPr>
                        <a:t>0.2</a:t>
                      </a:r>
                      <a:endParaRPr lang="nb-NO"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27"/>
                  </a:ext>
                </a:extLst>
              </a:tr>
              <a:tr h="232199">
                <a:tc>
                  <a:txBody>
                    <a:bodyPr/>
                    <a:lstStyle/>
                    <a:p>
                      <a:pPr algn="l" fontAlgn="b"/>
                      <a:r>
                        <a:rPr lang="en-US" sz="1400" u="none" strike="noStrike" dirty="0">
                          <a:effectLst/>
                        </a:rPr>
                        <a:t>Multiplier</a:t>
                      </a:r>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r>
                        <a:rPr lang="fi-FI" sz="1400" u="none" strike="noStrike" dirty="0">
                          <a:effectLst/>
                        </a:rPr>
                        <a:t>1.79</a:t>
                      </a:r>
                      <a:endParaRPr lang="fi-FI" sz="1400" b="0" i="0" u="none" strike="noStrike" dirty="0">
                        <a:solidFill>
                          <a:srgbClr val="000000"/>
                        </a:solidFill>
                        <a:effectLst/>
                        <a:latin typeface="Arial" charset="0"/>
                        <a:ea typeface="Arial" charset="0"/>
                        <a:cs typeface="Arial" charset="0"/>
                      </a:endParaRPr>
                    </a:p>
                  </a:txBody>
                  <a:tcPr marL="11983" marR="11983" marT="11983" marB="0" anchor="b">
                    <a:solidFill>
                      <a:srgbClr val="FFFF00"/>
                    </a:solidFill>
                  </a:tcPr>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tc>
                  <a:txBody>
                    <a:bodyPr/>
                    <a:lstStyle/>
                    <a:p>
                      <a:pPr algn="ctr" fontAlgn="b"/>
                      <a:endParaRPr lang="en-US" sz="1400" b="0" i="0" u="none" strike="noStrike" dirty="0">
                        <a:solidFill>
                          <a:srgbClr val="000000"/>
                        </a:solidFill>
                        <a:effectLst/>
                        <a:latin typeface="Arial" charset="0"/>
                        <a:ea typeface="Arial" charset="0"/>
                        <a:cs typeface="Arial" charset="0"/>
                      </a:endParaRPr>
                    </a:p>
                  </a:txBody>
                  <a:tcPr marL="11983" marR="11983" marT="11983" marB="0" anchor="b"/>
                </a:tc>
                <a:extLst>
                  <a:ext uri="{0D108BD9-81ED-4DB2-BD59-A6C34878D82A}">
                    <a16:rowId xmlns:a16="http://schemas.microsoft.com/office/drawing/2014/main" val="10028"/>
                  </a:ext>
                </a:extLst>
              </a:tr>
            </a:tbl>
          </a:graphicData>
        </a:graphic>
      </p:graphicFrame>
      <p:cxnSp>
        <p:nvCxnSpPr>
          <p:cNvPr id="5" name="Straight Arrow Connector 4"/>
          <p:cNvCxnSpPr>
            <a:cxnSpLocks/>
          </p:cNvCxnSpPr>
          <p:nvPr/>
        </p:nvCxnSpPr>
        <p:spPr>
          <a:xfrm>
            <a:off x="3290404" y="1911166"/>
            <a:ext cx="6333988" cy="281397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3348068" y="1911166"/>
            <a:ext cx="2964594" cy="19497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35960" y="1556548"/>
            <a:ext cx="648072" cy="2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2878171" y="1911166"/>
            <a:ext cx="1150052" cy="403811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2999656" y="1883686"/>
            <a:ext cx="3204676" cy="378959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74314" y="3330278"/>
            <a:ext cx="1827148" cy="1169551"/>
          </a:xfrm>
          <a:prstGeom prst="rect">
            <a:avLst/>
          </a:prstGeom>
          <a:solidFill>
            <a:srgbClr val="C00000"/>
          </a:solidFill>
        </p:spPr>
        <p:txBody>
          <a:bodyPr wrap="square" rtlCol="0">
            <a:spAutoFit/>
          </a:bodyPr>
          <a:lstStyle/>
          <a:p>
            <a:r>
              <a:rPr lang="en-GB" sz="1400" dirty="0">
                <a:solidFill>
                  <a:schemeClr val="bg1"/>
                </a:solidFill>
                <a:latin typeface="Symbol" charset="2"/>
                <a:ea typeface="Symbol" charset="2"/>
                <a:cs typeface="Symbol" charset="2"/>
              </a:rPr>
              <a:t>D</a:t>
            </a:r>
            <a:r>
              <a:rPr lang="en-GB" sz="1400" dirty="0">
                <a:solidFill>
                  <a:schemeClr val="bg1"/>
                </a:solidFill>
              </a:rPr>
              <a:t>GDP = 100</a:t>
            </a:r>
          </a:p>
          <a:p>
            <a:r>
              <a:rPr lang="en-GB" sz="1400" dirty="0">
                <a:solidFill>
                  <a:schemeClr val="bg1"/>
                </a:solidFill>
                <a:latin typeface="Symbol" charset="2"/>
                <a:ea typeface="Symbol" charset="2"/>
                <a:cs typeface="Symbol" charset="2"/>
              </a:rPr>
              <a:t>D</a:t>
            </a:r>
            <a:r>
              <a:rPr lang="en-GB" sz="1400" dirty="0">
                <a:solidFill>
                  <a:schemeClr val="bg1"/>
                </a:solidFill>
              </a:rPr>
              <a:t>T = tax rate x </a:t>
            </a:r>
            <a:r>
              <a:rPr lang="en-GB" sz="1400" dirty="0">
                <a:solidFill>
                  <a:schemeClr val="bg1"/>
                </a:solidFill>
                <a:latin typeface="Symbol" charset="2"/>
                <a:ea typeface="Symbol" charset="2"/>
                <a:cs typeface="Symbol" charset="2"/>
              </a:rPr>
              <a:t>D</a:t>
            </a:r>
            <a:r>
              <a:rPr lang="en-GB" sz="1400" dirty="0">
                <a:solidFill>
                  <a:schemeClr val="bg1"/>
                </a:solidFill>
              </a:rPr>
              <a:t>GDP</a:t>
            </a:r>
          </a:p>
          <a:p>
            <a:r>
              <a:rPr lang="en-GB" sz="1400" dirty="0">
                <a:solidFill>
                  <a:schemeClr val="bg1"/>
                </a:solidFill>
                <a:latin typeface="Symbol" charset="2"/>
                <a:ea typeface="Symbol" charset="2"/>
                <a:cs typeface="Symbol" charset="2"/>
              </a:rPr>
              <a:t>D</a:t>
            </a:r>
            <a:r>
              <a:rPr lang="en-GB" sz="1400" dirty="0">
                <a:solidFill>
                  <a:schemeClr val="bg1"/>
                </a:solidFill>
              </a:rPr>
              <a:t>T = 0.20 x 100</a:t>
            </a:r>
          </a:p>
          <a:p>
            <a:r>
              <a:rPr lang="en-GB" sz="1400" dirty="0">
                <a:solidFill>
                  <a:schemeClr val="bg1"/>
                </a:solidFill>
                <a:latin typeface="Symbol" charset="2"/>
                <a:ea typeface="Symbol" charset="2"/>
                <a:cs typeface="Symbol" charset="2"/>
              </a:rPr>
              <a:t>D</a:t>
            </a:r>
            <a:r>
              <a:rPr lang="en-GB" sz="1400" dirty="0">
                <a:solidFill>
                  <a:schemeClr val="bg1"/>
                </a:solidFill>
              </a:rPr>
              <a:t>T = 20</a:t>
            </a:r>
          </a:p>
          <a:p>
            <a:r>
              <a:rPr lang="en-GB" sz="1400" dirty="0" err="1">
                <a:solidFill>
                  <a:schemeClr val="bg1"/>
                </a:solidFill>
                <a:latin typeface="Symbol" charset="2"/>
                <a:ea typeface="Symbol" charset="2"/>
                <a:cs typeface="Symbol" charset="2"/>
              </a:rPr>
              <a:t>D</a:t>
            </a:r>
            <a:r>
              <a:rPr lang="en-GB" sz="1400" dirty="0" err="1">
                <a:solidFill>
                  <a:schemeClr val="bg1"/>
                </a:solidFill>
              </a:rPr>
              <a:t>Y</a:t>
            </a:r>
            <a:r>
              <a:rPr lang="en-GB" sz="1400" baseline="-25000" dirty="0" err="1">
                <a:solidFill>
                  <a:schemeClr val="bg1"/>
                </a:solidFill>
              </a:rPr>
              <a:t>d</a:t>
            </a:r>
            <a:r>
              <a:rPr lang="en-GB" sz="1400" dirty="0">
                <a:solidFill>
                  <a:schemeClr val="bg1"/>
                </a:solidFill>
              </a:rPr>
              <a:t> = </a:t>
            </a:r>
            <a:r>
              <a:rPr lang="en-GB" sz="1400" dirty="0">
                <a:solidFill>
                  <a:schemeClr val="bg1"/>
                </a:solidFill>
                <a:latin typeface="Symbol" charset="2"/>
                <a:ea typeface="Symbol" charset="2"/>
                <a:cs typeface="Symbol" charset="2"/>
              </a:rPr>
              <a:t>D</a:t>
            </a:r>
            <a:r>
              <a:rPr lang="en-GB" sz="1400" dirty="0">
                <a:solidFill>
                  <a:schemeClr val="bg1"/>
                </a:solidFill>
              </a:rPr>
              <a:t>GDP - </a:t>
            </a:r>
            <a:r>
              <a:rPr lang="en-GB" sz="1400" dirty="0">
                <a:solidFill>
                  <a:schemeClr val="bg1"/>
                </a:solidFill>
                <a:latin typeface="Symbol" charset="2"/>
                <a:ea typeface="Symbol" charset="2"/>
                <a:cs typeface="Symbol" charset="2"/>
              </a:rPr>
              <a:t>D</a:t>
            </a:r>
            <a:r>
              <a:rPr lang="en-GB" sz="1400" dirty="0">
                <a:solidFill>
                  <a:schemeClr val="bg1"/>
                </a:solidFill>
              </a:rPr>
              <a:t>T = 80</a:t>
            </a:r>
          </a:p>
        </p:txBody>
      </p:sp>
      <p:cxnSp>
        <p:nvCxnSpPr>
          <p:cNvPr id="21" name="Straight Arrow Connector 20"/>
          <p:cNvCxnSpPr>
            <a:cxnSpLocks/>
            <a:stCxn id="20" idx="0"/>
          </p:cNvCxnSpPr>
          <p:nvPr/>
        </p:nvCxnSpPr>
        <p:spPr>
          <a:xfrm flipV="1">
            <a:off x="5087889" y="1903361"/>
            <a:ext cx="216855" cy="142691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58753" y="2097430"/>
            <a:ext cx="1578107" cy="954107"/>
          </a:xfrm>
          <a:prstGeom prst="rect">
            <a:avLst/>
          </a:prstGeom>
          <a:solidFill>
            <a:schemeClr val="accent1"/>
          </a:solidFill>
        </p:spPr>
        <p:txBody>
          <a:bodyPr wrap="square" rtlCol="0">
            <a:spAutoFit/>
          </a:bodyPr>
          <a:lstStyle/>
          <a:p>
            <a:r>
              <a:rPr lang="en-GB" sz="1400" dirty="0" err="1">
                <a:solidFill>
                  <a:schemeClr val="bg1"/>
                </a:solidFill>
                <a:latin typeface="Symbol" charset="2"/>
                <a:ea typeface="Symbol" charset="2"/>
                <a:cs typeface="Symbol" charset="2"/>
              </a:rPr>
              <a:t>D</a:t>
            </a:r>
            <a:r>
              <a:rPr lang="en-GB" sz="1400" dirty="0" err="1">
                <a:solidFill>
                  <a:schemeClr val="bg1"/>
                </a:solidFill>
              </a:rPr>
              <a:t>Y</a:t>
            </a:r>
            <a:r>
              <a:rPr lang="en-GB" sz="1400" baseline="-25000" dirty="0" err="1">
                <a:solidFill>
                  <a:schemeClr val="bg1"/>
                </a:solidFill>
              </a:rPr>
              <a:t>d</a:t>
            </a:r>
            <a:r>
              <a:rPr lang="en-GB" sz="1400" dirty="0">
                <a:solidFill>
                  <a:schemeClr val="bg1"/>
                </a:solidFill>
              </a:rPr>
              <a:t> = 80</a:t>
            </a:r>
          </a:p>
          <a:p>
            <a:r>
              <a:rPr lang="en-GB" sz="1400" dirty="0">
                <a:solidFill>
                  <a:schemeClr val="bg1"/>
                </a:solidFill>
                <a:latin typeface="Symbol" charset="2"/>
                <a:ea typeface="Symbol" charset="2"/>
                <a:cs typeface="Symbol" charset="2"/>
              </a:rPr>
              <a:t>D</a:t>
            </a:r>
            <a:r>
              <a:rPr lang="en-GB" sz="1400" dirty="0">
                <a:solidFill>
                  <a:schemeClr val="bg1"/>
                </a:solidFill>
              </a:rPr>
              <a:t>C = MPC x </a:t>
            </a:r>
            <a:r>
              <a:rPr lang="en-GB" sz="1400" dirty="0" err="1">
                <a:solidFill>
                  <a:schemeClr val="bg1"/>
                </a:solidFill>
                <a:latin typeface="Symbol" charset="2"/>
                <a:ea typeface="Symbol" charset="2"/>
                <a:cs typeface="Symbol" charset="2"/>
              </a:rPr>
              <a:t>D</a:t>
            </a:r>
            <a:r>
              <a:rPr lang="en-GB" sz="1400" dirty="0" err="1">
                <a:solidFill>
                  <a:schemeClr val="bg1"/>
                </a:solidFill>
              </a:rPr>
              <a:t>Y</a:t>
            </a:r>
            <a:r>
              <a:rPr lang="en-GB" sz="1400" baseline="-25000" dirty="0" err="1">
                <a:solidFill>
                  <a:schemeClr val="bg1"/>
                </a:solidFill>
              </a:rPr>
              <a:t>d</a:t>
            </a:r>
            <a:endParaRPr lang="en-GB" sz="1400" baseline="-25000" dirty="0">
              <a:solidFill>
                <a:schemeClr val="bg1"/>
              </a:solidFill>
            </a:endParaRPr>
          </a:p>
          <a:p>
            <a:r>
              <a:rPr lang="en-GB" sz="1400" dirty="0">
                <a:solidFill>
                  <a:schemeClr val="bg1"/>
                </a:solidFill>
                <a:latin typeface="Symbol" charset="2"/>
                <a:ea typeface="Symbol" charset="2"/>
                <a:cs typeface="Symbol" charset="2"/>
              </a:rPr>
              <a:t>D</a:t>
            </a:r>
            <a:r>
              <a:rPr lang="en-GB" sz="1400" dirty="0">
                <a:solidFill>
                  <a:schemeClr val="bg1"/>
                </a:solidFill>
              </a:rPr>
              <a:t>C = 0.8 x 80</a:t>
            </a:r>
          </a:p>
          <a:p>
            <a:r>
              <a:rPr lang="en-GB" sz="1400" dirty="0">
                <a:solidFill>
                  <a:schemeClr val="bg1"/>
                </a:solidFill>
                <a:latin typeface="Symbol" charset="2"/>
                <a:ea typeface="Symbol" charset="2"/>
                <a:cs typeface="Symbol" charset="2"/>
              </a:rPr>
              <a:t>D</a:t>
            </a:r>
            <a:r>
              <a:rPr lang="en-GB" sz="1400" dirty="0">
                <a:solidFill>
                  <a:schemeClr val="bg1"/>
                </a:solidFill>
              </a:rPr>
              <a:t>C = 64</a:t>
            </a:r>
            <a:endParaRPr lang="en-GB" sz="1400" baseline="-25000" dirty="0">
              <a:solidFill>
                <a:schemeClr val="bg1"/>
              </a:solidFill>
            </a:endParaRPr>
          </a:p>
        </p:txBody>
      </p:sp>
      <p:sp>
        <p:nvSpPr>
          <p:cNvPr id="27" name="TextBox 26"/>
          <p:cNvSpPr txBox="1"/>
          <p:nvPr/>
        </p:nvSpPr>
        <p:spPr>
          <a:xfrm>
            <a:off x="1937480" y="2051879"/>
            <a:ext cx="1410588" cy="954107"/>
          </a:xfrm>
          <a:prstGeom prst="rect">
            <a:avLst/>
          </a:prstGeom>
          <a:solidFill>
            <a:schemeClr val="accent1"/>
          </a:solidFill>
        </p:spPr>
        <p:txBody>
          <a:bodyPr wrap="square" rtlCol="0">
            <a:spAutoFit/>
          </a:bodyPr>
          <a:lstStyle/>
          <a:p>
            <a:r>
              <a:rPr lang="en-GB" sz="1400" dirty="0">
                <a:solidFill>
                  <a:schemeClr val="bg1"/>
                </a:solidFill>
                <a:latin typeface="Symbol" charset="2"/>
                <a:ea typeface="Symbol" charset="2"/>
                <a:cs typeface="Symbol" charset="2"/>
              </a:rPr>
              <a:t>D</a:t>
            </a:r>
            <a:r>
              <a:rPr lang="en-GB" sz="1400" dirty="0">
                <a:solidFill>
                  <a:schemeClr val="bg1"/>
                </a:solidFill>
              </a:rPr>
              <a:t>GDP = </a:t>
            </a:r>
            <a:r>
              <a:rPr lang="en-GB" sz="1400" dirty="0">
                <a:solidFill>
                  <a:schemeClr val="bg1"/>
                </a:solidFill>
                <a:latin typeface="Symbol" charset="2"/>
                <a:ea typeface="Symbol" charset="2"/>
                <a:cs typeface="Symbol" charset="2"/>
              </a:rPr>
              <a:t>D</a:t>
            </a:r>
            <a:r>
              <a:rPr lang="en-GB" sz="1400" dirty="0">
                <a:solidFill>
                  <a:schemeClr val="bg1"/>
                </a:solidFill>
              </a:rPr>
              <a:t>C - </a:t>
            </a:r>
            <a:r>
              <a:rPr lang="en-GB" sz="1400" dirty="0">
                <a:solidFill>
                  <a:schemeClr val="bg1"/>
                </a:solidFill>
                <a:latin typeface="Symbol" charset="2"/>
                <a:ea typeface="Symbol" charset="2"/>
                <a:cs typeface="Symbol" charset="2"/>
              </a:rPr>
              <a:t>D</a:t>
            </a:r>
            <a:r>
              <a:rPr lang="en-GB" sz="1400" dirty="0">
                <a:solidFill>
                  <a:schemeClr val="bg1"/>
                </a:solidFill>
              </a:rPr>
              <a:t>M</a:t>
            </a:r>
          </a:p>
          <a:p>
            <a:r>
              <a:rPr lang="en-GB" sz="1400" dirty="0">
                <a:solidFill>
                  <a:schemeClr val="bg1"/>
                </a:solidFill>
                <a:latin typeface="Symbol" charset="2"/>
                <a:ea typeface="Symbol" charset="2"/>
                <a:cs typeface="Symbol" charset="2"/>
              </a:rPr>
              <a:t>D</a:t>
            </a:r>
            <a:r>
              <a:rPr lang="en-GB" sz="1400" dirty="0">
                <a:solidFill>
                  <a:schemeClr val="bg1"/>
                </a:solidFill>
              </a:rPr>
              <a:t>C = 64      </a:t>
            </a:r>
          </a:p>
          <a:p>
            <a:r>
              <a:rPr lang="en-GB" sz="1400" dirty="0">
                <a:solidFill>
                  <a:schemeClr val="bg1"/>
                </a:solidFill>
                <a:latin typeface="Symbol" charset="2"/>
                <a:ea typeface="Symbol" charset="2"/>
                <a:cs typeface="Symbol" charset="2"/>
              </a:rPr>
              <a:t>D</a:t>
            </a:r>
            <a:r>
              <a:rPr lang="en-GB" sz="1400" dirty="0">
                <a:solidFill>
                  <a:schemeClr val="bg1"/>
                </a:solidFill>
              </a:rPr>
              <a:t>M = 20</a:t>
            </a:r>
            <a:endParaRPr lang="en-GB" sz="1400" baseline="-25000" dirty="0">
              <a:solidFill>
                <a:schemeClr val="bg1"/>
              </a:solidFill>
            </a:endParaRPr>
          </a:p>
          <a:p>
            <a:r>
              <a:rPr lang="en-GB" sz="1400" dirty="0">
                <a:solidFill>
                  <a:schemeClr val="bg1"/>
                </a:solidFill>
                <a:latin typeface="Symbol" charset="2"/>
                <a:ea typeface="Symbol" charset="2"/>
                <a:cs typeface="Symbol" charset="2"/>
              </a:rPr>
              <a:t>D</a:t>
            </a:r>
            <a:r>
              <a:rPr lang="en-GB" sz="1400" dirty="0">
                <a:solidFill>
                  <a:schemeClr val="bg1"/>
                </a:solidFill>
              </a:rPr>
              <a:t>GDP = 44</a:t>
            </a:r>
            <a:endParaRPr lang="en-GB" sz="1400" baseline="-25000" dirty="0">
              <a:solidFill>
                <a:schemeClr val="bg1"/>
              </a:solidFill>
            </a:endParaRPr>
          </a:p>
        </p:txBody>
      </p:sp>
    </p:spTree>
    <p:extLst>
      <p:ext uri="{BB962C8B-B14F-4D97-AF65-F5344CB8AC3E}">
        <p14:creationId xmlns:p14="http://schemas.microsoft.com/office/powerpoint/2010/main" val="33515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GB" dirty="0"/>
              <a:t>Disposable Income = (GNP </a:t>
            </a:r>
            <a:r>
              <a:rPr lang="mr-IN" dirty="0"/>
              <a:t>–</a:t>
            </a:r>
            <a:r>
              <a:rPr lang="en-GB" dirty="0"/>
              <a:t> T) </a:t>
            </a:r>
            <a:r>
              <a:rPr lang="mr-IN" dirty="0"/>
              <a:t>–</a:t>
            </a:r>
            <a:r>
              <a:rPr lang="en-GB" dirty="0"/>
              <a:t> that is total income minus taxes levied by the government.</a:t>
            </a:r>
          </a:p>
          <a:p>
            <a:pPr marL="0" indent="0">
              <a:buNone/>
            </a:pPr>
            <a:r>
              <a:rPr lang="en-GB" dirty="0"/>
              <a:t>  </a:t>
            </a:r>
          </a:p>
          <a:p>
            <a:r>
              <a:rPr lang="en-GB" dirty="0"/>
              <a:t>GNP - T = C + I + G + (X - M) + FNI - T</a:t>
            </a:r>
          </a:p>
          <a:p>
            <a:endParaRPr lang="en-GB" dirty="0"/>
          </a:p>
          <a:p>
            <a:r>
              <a:rPr lang="en-GB" dirty="0"/>
              <a:t>Now we can assemble the so-called sectoral balances:</a:t>
            </a:r>
          </a:p>
          <a:p>
            <a:endParaRPr lang="en-GB" dirty="0"/>
          </a:p>
          <a:p>
            <a:r>
              <a:rPr lang="en-GB" dirty="0"/>
              <a:t>   (GNP - T </a:t>
            </a:r>
            <a:r>
              <a:rPr lang="mr-IN" dirty="0"/>
              <a:t>–</a:t>
            </a:r>
            <a:r>
              <a:rPr lang="en-GB" dirty="0"/>
              <a:t> C) - I = (G </a:t>
            </a:r>
            <a:r>
              <a:rPr lang="mr-IN" dirty="0"/>
              <a:t>–</a:t>
            </a:r>
            <a:r>
              <a:rPr lang="en-GB" dirty="0"/>
              <a:t> T) + (X - M + FNI)</a:t>
            </a:r>
          </a:p>
          <a:p>
            <a:endParaRPr lang="en-GB" dirty="0"/>
          </a:p>
          <a:p>
            <a:r>
              <a:rPr lang="en-GB" dirty="0"/>
              <a:t>The term (GNP </a:t>
            </a:r>
            <a:r>
              <a:rPr lang="mr-IN" dirty="0"/>
              <a:t>–</a:t>
            </a:r>
            <a:r>
              <a:rPr lang="en-GB" dirty="0"/>
              <a:t> T </a:t>
            </a:r>
            <a:r>
              <a:rPr lang="mr-IN" dirty="0"/>
              <a:t>–</a:t>
            </a:r>
            <a:r>
              <a:rPr lang="en-GB" dirty="0"/>
              <a:t> C) is total income less taxes less consumption expenditure which equals household saving.</a:t>
            </a:r>
          </a:p>
        </p:txBody>
      </p:sp>
      <p:sp>
        <p:nvSpPr>
          <p:cNvPr id="59394" name="Title 3"/>
          <p:cNvSpPr>
            <a:spLocks noGrp="1"/>
          </p:cNvSpPr>
          <p:nvPr>
            <p:ph type="title"/>
          </p:nvPr>
        </p:nvSpPr>
        <p:spPr/>
        <p:txBody>
          <a:bodyPr/>
          <a:lstStyle/>
          <a:p>
            <a:r>
              <a:rPr lang="en-GB" altLang="en-US" dirty="0"/>
              <a:t>Sectoral accounting balances </a:t>
            </a:r>
            <a:r>
              <a:rPr lang="mr-IN" altLang="en-US" dirty="0"/>
              <a:t>…</a:t>
            </a:r>
            <a:endParaRPr lang="en-GB" altLang="en-US" dirty="0"/>
          </a:p>
        </p:txBody>
      </p:sp>
    </p:spTree>
    <p:extLst>
      <p:ext uri="{BB962C8B-B14F-4D97-AF65-F5344CB8AC3E}">
        <p14:creationId xmlns:p14="http://schemas.microsoft.com/office/powerpoint/2010/main" val="229922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810" y="1484785"/>
            <a:ext cx="11630991" cy="4576763"/>
          </a:xfrm>
        </p:spPr>
        <p:txBody>
          <a:bodyPr rtlCol="0">
            <a:normAutofit/>
          </a:bodyPr>
          <a:lstStyle/>
          <a:p>
            <a:endParaRPr lang="en-GB" dirty="0"/>
          </a:p>
          <a:p>
            <a:pPr marL="0" indent="0">
              <a:buNone/>
            </a:pPr>
            <a:r>
              <a:rPr lang="en-GB" dirty="0"/>
              <a:t>   (GNP - T </a:t>
            </a:r>
            <a:r>
              <a:rPr lang="mr-IN" dirty="0"/>
              <a:t>–</a:t>
            </a:r>
            <a:r>
              <a:rPr lang="en-GB" dirty="0"/>
              <a:t> C) - I = (G </a:t>
            </a:r>
            <a:r>
              <a:rPr lang="mr-IN" dirty="0"/>
              <a:t>–</a:t>
            </a:r>
            <a:r>
              <a:rPr lang="en-GB" dirty="0"/>
              <a:t> T) + (X - M + FNI)</a:t>
            </a:r>
          </a:p>
          <a:p>
            <a:pPr marL="0" indent="0">
              <a:buNone/>
            </a:pPr>
            <a:r>
              <a:rPr lang="en-GB" dirty="0"/>
              <a:t>    </a:t>
            </a:r>
          </a:p>
          <a:p>
            <a:endParaRPr lang="en-GB" dirty="0"/>
          </a:p>
        </p:txBody>
      </p:sp>
      <p:sp>
        <p:nvSpPr>
          <p:cNvPr id="59394" name="Title 3"/>
          <p:cNvSpPr>
            <a:spLocks noGrp="1"/>
          </p:cNvSpPr>
          <p:nvPr>
            <p:ph type="title"/>
          </p:nvPr>
        </p:nvSpPr>
        <p:spPr>
          <a:xfrm>
            <a:off x="357811" y="365130"/>
            <a:ext cx="11630991" cy="903631"/>
          </a:xfrm>
        </p:spPr>
        <p:txBody>
          <a:bodyPr/>
          <a:lstStyle/>
          <a:p>
            <a:r>
              <a:rPr lang="en-GB" altLang="en-US" dirty="0"/>
              <a:t>Sectoral accounting balances </a:t>
            </a:r>
            <a:r>
              <a:rPr lang="mr-IN" altLang="en-US" dirty="0"/>
              <a:t>…</a:t>
            </a:r>
            <a:endParaRPr lang="en-GB" altLang="en-US" dirty="0"/>
          </a:p>
        </p:txBody>
      </p:sp>
      <p:cxnSp>
        <p:nvCxnSpPr>
          <p:cNvPr id="3" name="Straight Arrow Connector 2"/>
          <p:cNvCxnSpPr>
            <a:stCxn id="6" idx="0"/>
          </p:cNvCxnSpPr>
          <p:nvPr/>
        </p:nvCxnSpPr>
        <p:spPr>
          <a:xfrm flipV="1">
            <a:off x="1595500" y="2623215"/>
            <a:ext cx="0" cy="8196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7408" y="3442836"/>
            <a:ext cx="1656184" cy="646331"/>
          </a:xfrm>
          <a:prstGeom prst="rect">
            <a:avLst/>
          </a:prstGeom>
          <a:noFill/>
          <a:ln>
            <a:solidFill>
              <a:schemeClr val="accent1"/>
            </a:solidFill>
          </a:ln>
        </p:spPr>
        <p:txBody>
          <a:bodyPr wrap="square" rtlCol="0">
            <a:spAutoFit/>
          </a:bodyPr>
          <a:lstStyle/>
          <a:p>
            <a:pPr algn="ctr"/>
            <a:r>
              <a:rPr lang="en-GB" dirty="0">
                <a:solidFill>
                  <a:schemeClr val="accent1"/>
                </a:solidFill>
              </a:rPr>
              <a:t>Household Saving</a:t>
            </a:r>
          </a:p>
        </p:txBody>
      </p:sp>
      <p:cxnSp>
        <p:nvCxnSpPr>
          <p:cNvPr id="9" name="Straight Connector 8"/>
          <p:cNvCxnSpPr/>
          <p:nvPr/>
        </p:nvCxnSpPr>
        <p:spPr>
          <a:xfrm>
            <a:off x="767408" y="2780930"/>
            <a:ext cx="20882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9416" y="2564904"/>
            <a:ext cx="16561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11624" y="2790115"/>
            <a:ext cx="0" cy="18722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83532" y="4705235"/>
            <a:ext cx="1656184" cy="923330"/>
          </a:xfrm>
          <a:prstGeom prst="rect">
            <a:avLst/>
          </a:prstGeom>
          <a:noFill/>
          <a:ln>
            <a:solidFill>
              <a:srgbClr val="00B050"/>
            </a:solidFill>
          </a:ln>
        </p:spPr>
        <p:txBody>
          <a:bodyPr wrap="square" rtlCol="0">
            <a:spAutoFit/>
          </a:bodyPr>
          <a:lstStyle/>
          <a:p>
            <a:pPr algn="ctr"/>
            <a:r>
              <a:rPr lang="en-GB" dirty="0">
                <a:solidFill>
                  <a:srgbClr val="00B050"/>
                </a:solidFill>
              </a:rPr>
              <a:t>Overall Private Domestic Saving</a:t>
            </a:r>
          </a:p>
        </p:txBody>
      </p:sp>
      <p:cxnSp>
        <p:nvCxnSpPr>
          <p:cNvPr id="17" name="Straight Connector 16"/>
          <p:cNvCxnSpPr/>
          <p:nvPr/>
        </p:nvCxnSpPr>
        <p:spPr>
          <a:xfrm>
            <a:off x="4583832" y="2529827"/>
            <a:ext cx="165618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29441" y="2529827"/>
            <a:ext cx="9805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719736" y="2623214"/>
            <a:ext cx="0" cy="8196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519936" y="2564904"/>
            <a:ext cx="0" cy="8196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33812" y="3437390"/>
            <a:ext cx="1656184" cy="923330"/>
          </a:xfrm>
          <a:prstGeom prst="rect">
            <a:avLst/>
          </a:prstGeom>
          <a:noFill/>
          <a:ln>
            <a:solidFill>
              <a:srgbClr val="C00000"/>
            </a:solidFill>
          </a:ln>
        </p:spPr>
        <p:txBody>
          <a:bodyPr wrap="square" rtlCol="0">
            <a:spAutoFit/>
          </a:bodyPr>
          <a:lstStyle/>
          <a:p>
            <a:pPr algn="ctr"/>
            <a:r>
              <a:rPr lang="en-GB" dirty="0">
                <a:solidFill>
                  <a:srgbClr val="C00000"/>
                </a:solidFill>
              </a:rPr>
              <a:t>Government Fiscal</a:t>
            </a:r>
          </a:p>
          <a:p>
            <a:pPr algn="ctr"/>
            <a:r>
              <a:rPr lang="en-GB" dirty="0">
                <a:solidFill>
                  <a:srgbClr val="C00000"/>
                </a:solidFill>
              </a:rPr>
              <a:t>Balance</a:t>
            </a:r>
          </a:p>
        </p:txBody>
      </p:sp>
      <p:sp>
        <p:nvSpPr>
          <p:cNvPr id="23" name="TextBox 22"/>
          <p:cNvSpPr txBox="1"/>
          <p:nvPr/>
        </p:nvSpPr>
        <p:spPr>
          <a:xfrm>
            <a:off x="4691844" y="3408711"/>
            <a:ext cx="1656184" cy="923330"/>
          </a:xfrm>
          <a:prstGeom prst="rect">
            <a:avLst/>
          </a:prstGeom>
          <a:noFill/>
          <a:ln>
            <a:solidFill>
              <a:srgbClr val="7030A0"/>
            </a:solidFill>
          </a:ln>
        </p:spPr>
        <p:txBody>
          <a:bodyPr wrap="square" rtlCol="0">
            <a:spAutoFit/>
          </a:bodyPr>
          <a:lstStyle/>
          <a:p>
            <a:pPr algn="ctr"/>
            <a:r>
              <a:rPr lang="en-GB" dirty="0">
                <a:solidFill>
                  <a:srgbClr val="7030A0"/>
                </a:solidFill>
              </a:rPr>
              <a:t>Current Account Balance</a:t>
            </a:r>
          </a:p>
        </p:txBody>
      </p:sp>
    </p:spTree>
    <p:extLst>
      <p:ext uri="{BB962C8B-B14F-4D97-AF65-F5344CB8AC3E}">
        <p14:creationId xmlns:p14="http://schemas.microsoft.com/office/powerpoint/2010/main" val="21731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810" y="1484785"/>
            <a:ext cx="11630991" cy="4576763"/>
          </a:xfrm>
        </p:spPr>
        <p:txBody>
          <a:bodyPr rtlCol="0">
            <a:normAutofit/>
          </a:bodyPr>
          <a:lstStyle/>
          <a:p>
            <a:pPr marL="0" indent="0">
              <a:buNone/>
            </a:pPr>
            <a:r>
              <a:rPr lang="en-GB" dirty="0"/>
              <a:t>Noting (GNP - T </a:t>
            </a:r>
            <a:r>
              <a:rPr lang="mr-IN" dirty="0"/>
              <a:t>–</a:t>
            </a:r>
            <a:r>
              <a:rPr lang="en-GB" dirty="0"/>
              <a:t> C) = S</a:t>
            </a:r>
          </a:p>
          <a:p>
            <a:endParaRPr lang="en-GB" dirty="0"/>
          </a:p>
          <a:p>
            <a:pPr marL="0" indent="0">
              <a:buNone/>
            </a:pPr>
            <a:r>
              <a:rPr lang="en-GB" dirty="0"/>
              <a:t>                			(</a:t>
            </a:r>
            <a:r>
              <a:rPr lang="en-US" dirty="0"/>
              <a:t>S - I</a:t>
            </a:r>
            <a:r>
              <a:rPr lang="en-GB" dirty="0"/>
              <a:t>)     =     (G </a:t>
            </a:r>
            <a:r>
              <a:rPr lang="mr-IN" dirty="0"/>
              <a:t>–</a:t>
            </a:r>
            <a:r>
              <a:rPr lang="en-GB" dirty="0"/>
              <a:t> T)     +     (CAB)</a:t>
            </a:r>
          </a:p>
          <a:p>
            <a:pPr marL="0" indent="0">
              <a:buNone/>
            </a:pPr>
            <a:r>
              <a:rPr lang="en-GB" dirty="0"/>
              <a:t>    </a:t>
            </a:r>
          </a:p>
          <a:p>
            <a:endParaRPr lang="en-GB" dirty="0"/>
          </a:p>
        </p:txBody>
      </p:sp>
      <p:sp>
        <p:nvSpPr>
          <p:cNvPr id="59394" name="Title 3"/>
          <p:cNvSpPr>
            <a:spLocks noGrp="1"/>
          </p:cNvSpPr>
          <p:nvPr>
            <p:ph type="title"/>
          </p:nvPr>
        </p:nvSpPr>
        <p:spPr>
          <a:xfrm>
            <a:off x="357811" y="365130"/>
            <a:ext cx="11630991" cy="903631"/>
          </a:xfrm>
        </p:spPr>
        <p:txBody>
          <a:bodyPr/>
          <a:lstStyle/>
          <a:p>
            <a:r>
              <a:rPr lang="en-GB" altLang="en-US" dirty="0"/>
              <a:t>Sectoral accounting balances </a:t>
            </a:r>
            <a:r>
              <a:rPr lang="mr-IN" altLang="en-US" dirty="0"/>
              <a:t>…</a:t>
            </a:r>
            <a:endParaRPr lang="en-GB" altLang="en-US" dirty="0"/>
          </a:p>
        </p:txBody>
      </p:sp>
      <p:sp>
        <p:nvSpPr>
          <p:cNvPr id="16" name="TextBox 15"/>
          <p:cNvSpPr txBox="1"/>
          <p:nvPr/>
        </p:nvSpPr>
        <p:spPr>
          <a:xfrm>
            <a:off x="2747628" y="3886697"/>
            <a:ext cx="1656184" cy="923330"/>
          </a:xfrm>
          <a:prstGeom prst="rect">
            <a:avLst/>
          </a:prstGeom>
          <a:noFill/>
          <a:ln>
            <a:solidFill>
              <a:schemeClr val="accent1"/>
            </a:solidFill>
          </a:ln>
        </p:spPr>
        <p:txBody>
          <a:bodyPr wrap="square" rtlCol="0">
            <a:spAutoFit/>
          </a:bodyPr>
          <a:lstStyle/>
          <a:p>
            <a:pPr algn="ctr"/>
            <a:r>
              <a:rPr lang="en-GB">
                <a:solidFill>
                  <a:schemeClr val="accent1"/>
                </a:solidFill>
              </a:rPr>
              <a:t>Private </a:t>
            </a:r>
            <a:r>
              <a:rPr lang="en-GB" dirty="0">
                <a:solidFill>
                  <a:schemeClr val="accent1"/>
                </a:solidFill>
              </a:rPr>
              <a:t>Domestic Balance</a:t>
            </a:r>
          </a:p>
        </p:txBody>
      </p:sp>
      <p:cxnSp>
        <p:nvCxnSpPr>
          <p:cNvPr id="20" name="Straight Arrow Connector 19"/>
          <p:cNvCxnSpPr>
            <a:stCxn id="22" idx="0"/>
          </p:cNvCxnSpPr>
          <p:nvPr/>
        </p:nvCxnSpPr>
        <p:spPr>
          <a:xfrm flipV="1">
            <a:off x="5359152" y="3019190"/>
            <a:ext cx="0" cy="8815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271653" y="3019188"/>
            <a:ext cx="0" cy="88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31060" y="3900709"/>
            <a:ext cx="1656184" cy="646331"/>
          </a:xfrm>
          <a:prstGeom prst="rect">
            <a:avLst/>
          </a:prstGeom>
          <a:noFill/>
          <a:ln>
            <a:solidFill>
              <a:srgbClr val="C00000"/>
            </a:solidFill>
          </a:ln>
        </p:spPr>
        <p:txBody>
          <a:bodyPr wrap="square" rtlCol="0">
            <a:spAutoFit/>
          </a:bodyPr>
          <a:lstStyle/>
          <a:p>
            <a:pPr algn="ctr"/>
            <a:r>
              <a:rPr lang="en-GB" dirty="0">
                <a:solidFill>
                  <a:srgbClr val="C00000"/>
                </a:solidFill>
              </a:rPr>
              <a:t>Government Balance</a:t>
            </a:r>
          </a:p>
        </p:txBody>
      </p:sp>
      <p:sp>
        <p:nvSpPr>
          <p:cNvPr id="23" name="TextBox 22"/>
          <p:cNvSpPr txBox="1"/>
          <p:nvPr/>
        </p:nvSpPr>
        <p:spPr>
          <a:xfrm>
            <a:off x="6443561" y="3883956"/>
            <a:ext cx="1656184" cy="646331"/>
          </a:xfrm>
          <a:prstGeom prst="rect">
            <a:avLst/>
          </a:prstGeom>
          <a:noFill/>
          <a:ln>
            <a:solidFill>
              <a:srgbClr val="7030A0"/>
            </a:solidFill>
          </a:ln>
        </p:spPr>
        <p:txBody>
          <a:bodyPr wrap="square" rtlCol="0">
            <a:spAutoFit/>
          </a:bodyPr>
          <a:lstStyle/>
          <a:p>
            <a:pPr algn="ctr"/>
            <a:r>
              <a:rPr lang="en-GB" dirty="0">
                <a:solidFill>
                  <a:srgbClr val="7030A0"/>
                </a:solidFill>
              </a:rPr>
              <a:t>External Balance</a:t>
            </a:r>
          </a:p>
        </p:txBody>
      </p:sp>
      <p:cxnSp>
        <p:nvCxnSpPr>
          <p:cNvPr id="29" name="Straight Arrow Connector 28"/>
          <p:cNvCxnSpPr/>
          <p:nvPr/>
        </p:nvCxnSpPr>
        <p:spPr>
          <a:xfrm flipV="1">
            <a:off x="3575720" y="3001955"/>
            <a:ext cx="0" cy="8820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28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810" y="1484785"/>
            <a:ext cx="11630991" cy="4576763"/>
          </a:xfrm>
        </p:spPr>
        <p:txBody>
          <a:bodyPr rtlCol="0">
            <a:normAutofit/>
          </a:bodyPr>
          <a:lstStyle/>
          <a:p>
            <a:pPr marL="0" indent="0">
              <a:buNone/>
            </a:pPr>
            <a:r>
              <a:rPr lang="en-GB" dirty="0"/>
              <a:t>(</a:t>
            </a:r>
            <a:r>
              <a:rPr lang="en-US" dirty="0"/>
              <a:t>S - I</a:t>
            </a:r>
            <a:r>
              <a:rPr lang="en-GB" dirty="0"/>
              <a:t>) = (G </a:t>
            </a:r>
            <a:r>
              <a:rPr lang="mr-IN" dirty="0"/>
              <a:t>–</a:t>
            </a:r>
            <a:r>
              <a:rPr lang="en-GB" dirty="0"/>
              <a:t> T) + (CAB)</a:t>
            </a:r>
          </a:p>
          <a:p>
            <a:pPr marL="0" indent="0">
              <a:buNone/>
            </a:pPr>
            <a:endParaRPr lang="en-GB" dirty="0"/>
          </a:p>
          <a:p>
            <a:pPr marL="0" indent="0">
              <a:buNone/>
            </a:pPr>
            <a:r>
              <a:rPr lang="en-GB" dirty="0"/>
              <a:t>Therefore:</a:t>
            </a:r>
          </a:p>
          <a:p>
            <a:pPr marL="0" indent="0">
              <a:buNone/>
            </a:pPr>
            <a:endParaRPr lang="en-GB" dirty="0"/>
          </a:p>
          <a:p>
            <a:pPr marL="0" indent="0">
              <a:buNone/>
            </a:pPr>
            <a:r>
              <a:rPr lang="en-GB" dirty="0"/>
              <a:t>                      			[(</a:t>
            </a:r>
            <a:r>
              <a:rPr lang="en-US" dirty="0"/>
              <a:t>S - I</a:t>
            </a:r>
            <a:r>
              <a:rPr lang="en-GB" dirty="0"/>
              <a:t>) </a:t>
            </a:r>
            <a:r>
              <a:rPr lang="mr-IN" dirty="0"/>
              <a:t>–</a:t>
            </a:r>
            <a:r>
              <a:rPr lang="en-GB" dirty="0"/>
              <a:t> CAB]      =      (G </a:t>
            </a:r>
            <a:r>
              <a:rPr lang="mr-IN" dirty="0"/>
              <a:t>–</a:t>
            </a:r>
            <a:r>
              <a:rPr lang="en-GB" dirty="0"/>
              <a:t> T)</a:t>
            </a:r>
          </a:p>
          <a:p>
            <a:pPr marL="0" indent="0">
              <a:buNone/>
            </a:pPr>
            <a:endParaRPr lang="en-GB" dirty="0"/>
          </a:p>
          <a:p>
            <a:pPr marL="0" indent="0">
              <a:buNone/>
            </a:pPr>
            <a:endParaRPr lang="en-GB" dirty="0"/>
          </a:p>
          <a:p>
            <a:pPr marL="0" indent="0">
              <a:buNone/>
            </a:pPr>
            <a:r>
              <a:rPr lang="en-GB" dirty="0"/>
              <a:t>    </a:t>
            </a:r>
          </a:p>
          <a:p>
            <a:endParaRPr lang="en-GB" dirty="0"/>
          </a:p>
        </p:txBody>
      </p:sp>
      <p:sp>
        <p:nvSpPr>
          <p:cNvPr id="59394" name="Title 3"/>
          <p:cNvSpPr>
            <a:spLocks noGrp="1"/>
          </p:cNvSpPr>
          <p:nvPr>
            <p:ph type="title"/>
          </p:nvPr>
        </p:nvSpPr>
        <p:spPr>
          <a:xfrm>
            <a:off x="357811" y="365130"/>
            <a:ext cx="11630991" cy="903631"/>
          </a:xfrm>
        </p:spPr>
        <p:txBody>
          <a:bodyPr/>
          <a:lstStyle/>
          <a:p>
            <a:r>
              <a:rPr lang="en-GB" altLang="en-US" dirty="0"/>
              <a:t>Sectoral accounting balances </a:t>
            </a:r>
            <a:r>
              <a:rPr lang="mr-IN" altLang="en-US" dirty="0"/>
              <a:t>…</a:t>
            </a:r>
            <a:endParaRPr lang="en-GB" altLang="en-US" dirty="0"/>
          </a:p>
        </p:txBody>
      </p:sp>
      <p:sp>
        <p:nvSpPr>
          <p:cNvPr id="16" name="TextBox 15"/>
          <p:cNvSpPr txBox="1"/>
          <p:nvPr/>
        </p:nvSpPr>
        <p:spPr>
          <a:xfrm>
            <a:off x="3791744" y="4665910"/>
            <a:ext cx="1656184" cy="923330"/>
          </a:xfrm>
          <a:prstGeom prst="rect">
            <a:avLst/>
          </a:prstGeom>
          <a:noFill/>
          <a:ln>
            <a:solidFill>
              <a:schemeClr val="accent1"/>
            </a:solidFill>
          </a:ln>
        </p:spPr>
        <p:txBody>
          <a:bodyPr wrap="square" rtlCol="0">
            <a:spAutoFit/>
          </a:bodyPr>
          <a:lstStyle/>
          <a:p>
            <a:pPr algn="ctr"/>
            <a:r>
              <a:rPr lang="en-GB" dirty="0">
                <a:solidFill>
                  <a:schemeClr val="accent1"/>
                </a:solidFill>
              </a:rPr>
              <a:t>Non-government Balance</a:t>
            </a:r>
          </a:p>
        </p:txBody>
      </p:sp>
      <p:cxnSp>
        <p:nvCxnSpPr>
          <p:cNvPr id="20" name="Straight Arrow Connector 19"/>
          <p:cNvCxnSpPr/>
          <p:nvPr/>
        </p:nvCxnSpPr>
        <p:spPr>
          <a:xfrm flipV="1">
            <a:off x="7211214" y="3933056"/>
            <a:ext cx="911" cy="720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83121" y="4657604"/>
            <a:ext cx="1656184" cy="923330"/>
          </a:xfrm>
          <a:prstGeom prst="rect">
            <a:avLst/>
          </a:prstGeom>
          <a:noFill/>
          <a:ln>
            <a:solidFill>
              <a:srgbClr val="C00000"/>
            </a:solidFill>
          </a:ln>
        </p:spPr>
        <p:txBody>
          <a:bodyPr wrap="square" rtlCol="0">
            <a:spAutoFit/>
          </a:bodyPr>
          <a:lstStyle/>
          <a:p>
            <a:pPr algn="ctr"/>
            <a:r>
              <a:rPr lang="en-GB" dirty="0">
                <a:solidFill>
                  <a:srgbClr val="C00000"/>
                </a:solidFill>
              </a:rPr>
              <a:t>Government fiscal</a:t>
            </a:r>
          </a:p>
          <a:p>
            <a:pPr algn="ctr"/>
            <a:r>
              <a:rPr lang="en-GB" dirty="0">
                <a:solidFill>
                  <a:srgbClr val="C00000"/>
                </a:solidFill>
              </a:rPr>
              <a:t>Balance</a:t>
            </a:r>
          </a:p>
        </p:txBody>
      </p:sp>
      <p:cxnSp>
        <p:nvCxnSpPr>
          <p:cNvPr id="29" name="Straight Arrow Connector 28"/>
          <p:cNvCxnSpPr/>
          <p:nvPr/>
        </p:nvCxnSpPr>
        <p:spPr>
          <a:xfrm flipV="1">
            <a:off x="4619836" y="3933056"/>
            <a:ext cx="0" cy="7200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7188" y="5812319"/>
            <a:ext cx="10945216" cy="523220"/>
          </a:xfrm>
          <a:prstGeom prst="rect">
            <a:avLst/>
          </a:prstGeom>
          <a:noFill/>
        </p:spPr>
        <p:txBody>
          <a:bodyPr wrap="square" rtlCol="0">
            <a:spAutoFit/>
          </a:bodyPr>
          <a:lstStyle/>
          <a:p>
            <a:pPr algn="ctr"/>
            <a:r>
              <a:rPr lang="en-GB" sz="2800" b="1" dirty="0"/>
              <a:t>Government fiscal deficit (surplus) = Non-government surplus (deficit</a:t>
            </a:r>
            <a:r>
              <a:rPr lang="en-GB" b="1" dirty="0"/>
              <a:t>)</a:t>
            </a:r>
          </a:p>
        </p:txBody>
      </p:sp>
    </p:spTree>
    <p:extLst>
      <p:ext uri="{BB962C8B-B14F-4D97-AF65-F5344CB8AC3E}">
        <p14:creationId xmlns:p14="http://schemas.microsoft.com/office/powerpoint/2010/main" val="194761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810" y="1484785"/>
            <a:ext cx="11630991" cy="4576763"/>
          </a:xfrm>
        </p:spPr>
        <p:txBody>
          <a:bodyPr rtlCol="0">
            <a:normAutofit lnSpcReduction="10000"/>
          </a:bodyPr>
          <a:lstStyle/>
          <a:p>
            <a:r>
              <a:rPr lang="en-GB" dirty="0"/>
              <a:t>(</a:t>
            </a:r>
            <a:r>
              <a:rPr lang="en-US" dirty="0"/>
              <a:t>S - I</a:t>
            </a:r>
            <a:r>
              <a:rPr lang="en-GB" dirty="0"/>
              <a:t>) = (G </a:t>
            </a:r>
            <a:r>
              <a:rPr lang="mr-IN" dirty="0"/>
              <a:t>–</a:t>
            </a:r>
            <a:r>
              <a:rPr lang="en-GB" dirty="0"/>
              <a:t> T) + (CAB)</a:t>
            </a:r>
          </a:p>
          <a:p>
            <a:r>
              <a:rPr lang="en-GB" dirty="0"/>
              <a:t>National income changes maintain this equality.</a:t>
            </a:r>
          </a:p>
          <a:p>
            <a:r>
              <a:rPr lang="en-GB" dirty="0"/>
              <a:t>How?</a:t>
            </a:r>
          </a:p>
          <a:p>
            <a:r>
              <a:rPr lang="en-GB" dirty="0"/>
              <a:t>S rises with Yd.</a:t>
            </a:r>
          </a:p>
          <a:p>
            <a:r>
              <a:rPr lang="en-GB" dirty="0"/>
              <a:t>T rises with GDP.</a:t>
            </a:r>
          </a:p>
          <a:p>
            <a:r>
              <a:rPr lang="en-GB" dirty="0"/>
              <a:t>M (imports) rise with GDP.</a:t>
            </a:r>
          </a:p>
          <a:p>
            <a:r>
              <a:rPr lang="en-GB" dirty="0"/>
              <a:t>Some insights:</a:t>
            </a:r>
          </a:p>
          <a:p>
            <a:pPr lvl="1"/>
            <a:r>
              <a:rPr lang="en-GB" dirty="0"/>
              <a:t>If there is a CAB &lt; 0, then the government must be in deficit for the private domestic sector to save overall.</a:t>
            </a:r>
          </a:p>
          <a:p>
            <a:pPr lvl="1"/>
            <a:r>
              <a:rPr lang="en-GB" dirty="0"/>
              <a:t>If there is a CAB &lt;0, then if the government runs a surplus, the private domestic sector will be increasingly accumulating debt.</a:t>
            </a:r>
          </a:p>
        </p:txBody>
      </p:sp>
      <p:sp>
        <p:nvSpPr>
          <p:cNvPr id="59394" name="Title 3"/>
          <p:cNvSpPr>
            <a:spLocks noGrp="1"/>
          </p:cNvSpPr>
          <p:nvPr>
            <p:ph type="title"/>
          </p:nvPr>
        </p:nvSpPr>
        <p:spPr>
          <a:xfrm>
            <a:off x="357811" y="365130"/>
            <a:ext cx="11630991" cy="903631"/>
          </a:xfrm>
        </p:spPr>
        <p:txBody>
          <a:bodyPr/>
          <a:lstStyle/>
          <a:p>
            <a:r>
              <a:rPr lang="en-GB" altLang="en-US" dirty="0"/>
              <a:t>Sectoral accounting balances </a:t>
            </a:r>
            <a:r>
              <a:rPr lang="mr-IN" altLang="en-US" dirty="0"/>
              <a:t>…</a:t>
            </a:r>
            <a:endParaRPr lang="en-GB" altLang="en-US" dirty="0"/>
          </a:p>
        </p:txBody>
      </p:sp>
    </p:spTree>
    <p:extLst>
      <p:ext uri="{BB962C8B-B14F-4D97-AF65-F5344CB8AC3E}">
        <p14:creationId xmlns:p14="http://schemas.microsoft.com/office/powerpoint/2010/main" val="1398130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810" y="1484785"/>
            <a:ext cx="11630991" cy="4576763"/>
          </a:xfrm>
        </p:spPr>
        <p:txBody>
          <a:bodyPr>
            <a:normAutofit lnSpcReduction="10000"/>
          </a:bodyPr>
          <a:lstStyle/>
          <a:p>
            <a:r>
              <a:rPr lang="en-US" dirty="0"/>
              <a:t>Consider the government fiscal balance: (G </a:t>
            </a:r>
            <a:r>
              <a:rPr lang="mr-IN" dirty="0"/>
              <a:t>–</a:t>
            </a:r>
            <a:r>
              <a:rPr lang="en-US" dirty="0"/>
              <a:t> T).</a:t>
            </a:r>
          </a:p>
          <a:p>
            <a:r>
              <a:rPr lang="en-US" dirty="0"/>
              <a:t>Cannot be a policy target because it is not controlled by government.</a:t>
            </a:r>
          </a:p>
          <a:p>
            <a:r>
              <a:rPr lang="en-US" dirty="0"/>
              <a:t>Both spending and tax receipts are dependent on the state of the cycle.</a:t>
            </a:r>
          </a:p>
          <a:p>
            <a:r>
              <a:rPr lang="en-US" dirty="0"/>
              <a:t>Final fiscal balance is determined by discretionary fiscal policy settings and the spending decisions of the non-government sector.</a:t>
            </a:r>
          </a:p>
          <a:p>
            <a:r>
              <a:rPr lang="en-AU" dirty="0"/>
              <a:t>When economic activity is strong, T rises and G falls which reduces the deficit (other things equal).</a:t>
            </a:r>
          </a:p>
          <a:p>
            <a:r>
              <a:rPr lang="en-AU" dirty="0"/>
              <a:t>When economic activity is weak, T falls and G rises which increases the deficit (without any policy change).</a:t>
            </a:r>
          </a:p>
          <a:p>
            <a:r>
              <a:rPr lang="en-AU" dirty="0"/>
              <a:t>This cyclical effect is what is known as automatic stabilisation.</a:t>
            </a:r>
          </a:p>
          <a:p>
            <a:r>
              <a:rPr lang="en-AU" dirty="0"/>
              <a:t>Structural versus cyclical fiscal balance.</a:t>
            </a:r>
          </a:p>
        </p:txBody>
      </p:sp>
      <p:sp>
        <p:nvSpPr>
          <p:cNvPr id="3" name="Title 2"/>
          <p:cNvSpPr>
            <a:spLocks noGrp="1"/>
          </p:cNvSpPr>
          <p:nvPr>
            <p:ph type="title"/>
          </p:nvPr>
        </p:nvSpPr>
        <p:spPr>
          <a:xfrm>
            <a:off x="357811" y="365130"/>
            <a:ext cx="11630991" cy="903631"/>
          </a:xfrm>
        </p:spPr>
        <p:txBody>
          <a:bodyPr/>
          <a:lstStyle/>
          <a:p>
            <a:r>
              <a:rPr lang="en-US" dirty="0"/>
              <a:t>Automatic </a:t>
            </a:r>
            <a:r>
              <a:rPr lang="en-US" dirty="0" err="1"/>
              <a:t>stabilisers</a:t>
            </a:r>
            <a:r>
              <a:rPr lang="en-US" dirty="0"/>
              <a:t> </a:t>
            </a:r>
            <a:r>
              <a:rPr lang="mr-IN" dirty="0"/>
              <a:t>…</a:t>
            </a:r>
            <a:endParaRPr lang="en-US" dirty="0"/>
          </a:p>
        </p:txBody>
      </p:sp>
    </p:spTree>
    <p:extLst>
      <p:ext uri="{BB962C8B-B14F-4D97-AF65-F5344CB8AC3E}">
        <p14:creationId xmlns:p14="http://schemas.microsoft.com/office/powerpoint/2010/main" val="55905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810" y="1484785"/>
            <a:ext cx="11630991" cy="4576763"/>
          </a:xfrm>
        </p:spPr>
        <p:txBody>
          <a:bodyPr/>
          <a:lstStyle/>
          <a:p>
            <a:r>
              <a:rPr lang="en-US" dirty="0"/>
              <a:t>What is the desirable fiscal stance of government.</a:t>
            </a:r>
          </a:p>
          <a:p>
            <a:r>
              <a:rPr lang="en-US" dirty="0"/>
              <a:t>Government should aim to achieve full employment among other things.</a:t>
            </a:r>
          </a:p>
          <a:p>
            <a:r>
              <a:rPr lang="en-US" dirty="0"/>
              <a:t>We note:</a:t>
            </a:r>
          </a:p>
          <a:p>
            <a:pPr lvl="1"/>
            <a:r>
              <a:rPr lang="en-US" dirty="0" err="1"/>
              <a:t>Yf</a:t>
            </a:r>
            <a:r>
              <a:rPr lang="en-US" dirty="0"/>
              <a:t> is full employment income or output levels.</a:t>
            </a:r>
          </a:p>
          <a:p>
            <a:pPr lvl="1"/>
            <a:r>
              <a:rPr lang="en-US" dirty="0"/>
              <a:t>S(</a:t>
            </a:r>
            <a:r>
              <a:rPr lang="en-US" dirty="0" err="1"/>
              <a:t>Yf</a:t>
            </a:r>
            <a:r>
              <a:rPr lang="en-US" dirty="0"/>
              <a:t>) is the level of saving at full employment income.</a:t>
            </a:r>
          </a:p>
          <a:p>
            <a:pPr lvl="1"/>
            <a:r>
              <a:rPr lang="en-US" dirty="0"/>
              <a:t>M(</a:t>
            </a:r>
            <a:r>
              <a:rPr lang="en-US" dirty="0" err="1"/>
              <a:t>Yf</a:t>
            </a:r>
            <a:r>
              <a:rPr lang="en-US" dirty="0"/>
              <a:t>) is the imports at that level of income.</a:t>
            </a:r>
          </a:p>
          <a:p>
            <a:pPr lvl="1"/>
            <a:r>
              <a:rPr lang="en-US" dirty="0"/>
              <a:t>I(</a:t>
            </a:r>
            <a:r>
              <a:rPr lang="en-US" dirty="0" err="1"/>
              <a:t>Yf</a:t>
            </a:r>
            <a:r>
              <a:rPr lang="en-US" dirty="0"/>
              <a:t>) is the investment level at full employment.</a:t>
            </a:r>
          </a:p>
        </p:txBody>
      </p:sp>
      <p:sp>
        <p:nvSpPr>
          <p:cNvPr id="3" name="Title 2"/>
          <p:cNvSpPr>
            <a:spLocks noGrp="1"/>
          </p:cNvSpPr>
          <p:nvPr>
            <p:ph type="title"/>
          </p:nvPr>
        </p:nvSpPr>
        <p:spPr>
          <a:xfrm>
            <a:off x="357811" y="365130"/>
            <a:ext cx="11630991" cy="903631"/>
          </a:xfrm>
        </p:spPr>
        <p:txBody>
          <a:bodyPr/>
          <a:lstStyle/>
          <a:p>
            <a:r>
              <a:rPr lang="en-US" dirty="0"/>
              <a:t>The full employment fiscal deficit condition</a:t>
            </a:r>
          </a:p>
        </p:txBody>
      </p:sp>
    </p:spTree>
    <p:extLst>
      <p:ext uri="{BB962C8B-B14F-4D97-AF65-F5344CB8AC3E}">
        <p14:creationId xmlns:p14="http://schemas.microsoft.com/office/powerpoint/2010/main" val="275487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Waterfall between large hills">
            <a:extLst>
              <a:ext uri="{FF2B5EF4-FFF2-40B4-BE49-F238E27FC236}">
                <a16:creationId xmlns:a16="http://schemas.microsoft.com/office/drawing/2014/main" id="{70E1BE36-35DE-0047-B027-21A13ED59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0363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810" y="1484785"/>
            <a:ext cx="11630991" cy="4576763"/>
          </a:xfrm>
        </p:spPr>
        <p:txBody>
          <a:bodyPr>
            <a:normAutofit/>
          </a:bodyPr>
          <a:lstStyle/>
          <a:p>
            <a:r>
              <a:rPr lang="en-US" dirty="0"/>
              <a:t>Sectoral balance expression: </a:t>
            </a:r>
            <a:r>
              <a:rPr lang="mr-IN" dirty="0"/>
              <a:t>(</a:t>
            </a:r>
            <a:r>
              <a:rPr lang="mr-IN" dirty="0" err="1"/>
              <a:t>G</a:t>
            </a:r>
            <a:r>
              <a:rPr lang="mr-IN" dirty="0"/>
              <a:t> – </a:t>
            </a:r>
            <a:r>
              <a:rPr lang="mr-IN" dirty="0" err="1"/>
              <a:t>T</a:t>
            </a:r>
            <a:r>
              <a:rPr lang="mr-IN" dirty="0"/>
              <a:t>) = (</a:t>
            </a:r>
            <a:r>
              <a:rPr lang="mr-IN" dirty="0" err="1"/>
              <a:t>S</a:t>
            </a:r>
            <a:r>
              <a:rPr lang="mr-IN" dirty="0"/>
              <a:t> – I) – (X – M)</a:t>
            </a:r>
            <a:endParaRPr lang="en-AU" dirty="0"/>
          </a:p>
          <a:p>
            <a:r>
              <a:rPr lang="en-AU" dirty="0"/>
              <a:t>Thus, for national income to be stable, the fiscal deficit has to equal the desired overall saving of the private domestic sector (S </a:t>
            </a:r>
            <a:r>
              <a:rPr lang="mr-IN" dirty="0"/>
              <a:t>–</a:t>
            </a:r>
            <a:r>
              <a:rPr lang="en-AU" dirty="0"/>
              <a:t> I) minus the current account surplus.</a:t>
            </a:r>
          </a:p>
          <a:p>
            <a:r>
              <a:rPr lang="en-AU" dirty="0"/>
              <a:t>The Right-hand expression is overall non-government saving.</a:t>
            </a:r>
          </a:p>
          <a:p>
            <a:r>
              <a:rPr lang="en-AU" dirty="0"/>
              <a:t>But even though a fiscal deficit of that magnitude will </a:t>
            </a:r>
            <a:r>
              <a:rPr lang="en-AU" dirty="0">
                <a:solidFill>
                  <a:srgbClr val="0070C0"/>
                </a:solidFill>
              </a:rPr>
              <a:t>stabilise</a:t>
            </a:r>
            <a:r>
              <a:rPr lang="en-AU" dirty="0"/>
              <a:t> national income it will not necessarily sustain full employment.</a:t>
            </a:r>
          </a:p>
        </p:txBody>
      </p:sp>
      <p:sp>
        <p:nvSpPr>
          <p:cNvPr id="3" name="Title 2"/>
          <p:cNvSpPr>
            <a:spLocks noGrp="1"/>
          </p:cNvSpPr>
          <p:nvPr>
            <p:ph type="title"/>
          </p:nvPr>
        </p:nvSpPr>
        <p:spPr>
          <a:xfrm>
            <a:off x="357811" y="365130"/>
            <a:ext cx="11630991" cy="903631"/>
          </a:xfrm>
        </p:spPr>
        <p:txBody>
          <a:bodyPr/>
          <a:lstStyle/>
          <a:p>
            <a:r>
              <a:rPr lang="en-US" dirty="0"/>
              <a:t>The full employment fiscal deficit condition</a:t>
            </a:r>
          </a:p>
        </p:txBody>
      </p:sp>
    </p:spTree>
    <p:extLst>
      <p:ext uri="{BB962C8B-B14F-4D97-AF65-F5344CB8AC3E}">
        <p14:creationId xmlns:p14="http://schemas.microsoft.com/office/powerpoint/2010/main" val="331495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a:t>Accordingly, to sustain full employment the condition for stable national income is written more specifically:</a:t>
            </a:r>
          </a:p>
          <a:p>
            <a:pPr marL="0" indent="0">
              <a:buNone/>
            </a:pPr>
            <a:endParaRPr lang="en-AU" dirty="0"/>
          </a:p>
          <a:p>
            <a:pPr marL="0" indent="0">
              <a:buNone/>
            </a:pPr>
            <a:r>
              <a:rPr lang="en-AU" dirty="0"/>
              <a:t>    </a:t>
            </a:r>
            <a:r>
              <a:rPr lang="en-AU" sz="3500" dirty="0"/>
              <a:t>(G – T) = S(Yf) + M(Yf)] – [I(Yf) + X]</a:t>
            </a:r>
          </a:p>
          <a:p>
            <a:endParaRPr lang="en-AU" dirty="0"/>
          </a:p>
          <a:p>
            <a:endParaRPr lang="en-AU" dirty="0"/>
          </a:p>
          <a:p>
            <a:endParaRPr lang="en-AU" dirty="0"/>
          </a:p>
          <a:p>
            <a:r>
              <a:rPr lang="en-AU" dirty="0"/>
              <a:t>If the </a:t>
            </a:r>
            <a:r>
              <a:rPr lang="en-AU"/>
              <a:t>non-government leakages &gt; </a:t>
            </a:r>
            <a:r>
              <a:rPr lang="en-AU" dirty="0"/>
              <a:t>injections then for national income to remain stable, there </a:t>
            </a:r>
            <a:r>
              <a:rPr lang="en-AU" b="1" dirty="0"/>
              <a:t>has</a:t>
            </a:r>
            <a:r>
              <a:rPr lang="en-AU" dirty="0"/>
              <a:t> to be a fiscal deficit (G – T) sufficient to offset that gap in aggregate demand.</a:t>
            </a:r>
          </a:p>
        </p:txBody>
      </p:sp>
      <p:sp>
        <p:nvSpPr>
          <p:cNvPr id="3" name="Title 2"/>
          <p:cNvSpPr>
            <a:spLocks noGrp="1"/>
          </p:cNvSpPr>
          <p:nvPr>
            <p:ph type="title"/>
          </p:nvPr>
        </p:nvSpPr>
        <p:spPr/>
        <p:txBody>
          <a:bodyPr/>
          <a:lstStyle/>
          <a:p>
            <a:r>
              <a:rPr lang="en-US" dirty="0"/>
              <a:t>The full employment fiscal deficit condition</a:t>
            </a:r>
          </a:p>
        </p:txBody>
      </p:sp>
      <p:cxnSp>
        <p:nvCxnSpPr>
          <p:cNvPr id="5" name="Straight Connector 4"/>
          <p:cNvCxnSpPr>
            <a:cxnSpLocks/>
          </p:cNvCxnSpPr>
          <p:nvPr/>
        </p:nvCxnSpPr>
        <p:spPr>
          <a:xfrm flipV="1">
            <a:off x="2449724" y="3416424"/>
            <a:ext cx="2160240" cy="84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01752" y="3632449"/>
            <a:ext cx="1656184" cy="923330"/>
          </a:xfrm>
          <a:prstGeom prst="rect">
            <a:avLst/>
          </a:prstGeom>
          <a:noFill/>
        </p:spPr>
        <p:txBody>
          <a:bodyPr wrap="square" rtlCol="0">
            <a:spAutoFit/>
          </a:bodyPr>
          <a:lstStyle/>
          <a:p>
            <a:pPr algn="ctr"/>
            <a:r>
              <a:rPr lang="en-US" dirty="0"/>
              <a:t>Non-govt leakages at full employment</a:t>
            </a:r>
          </a:p>
        </p:txBody>
      </p:sp>
      <p:sp>
        <p:nvSpPr>
          <p:cNvPr id="7" name="TextBox 6"/>
          <p:cNvSpPr txBox="1"/>
          <p:nvPr/>
        </p:nvSpPr>
        <p:spPr>
          <a:xfrm>
            <a:off x="5015880" y="3632449"/>
            <a:ext cx="1728192" cy="923330"/>
          </a:xfrm>
          <a:prstGeom prst="rect">
            <a:avLst/>
          </a:prstGeom>
          <a:noFill/>
        </p:spPr>
        <p:txBody>
          <a:bodyPr wrap="square" rtlCol="0">
            <a:spAutoFit/>
          </a:bodyPr>
          <a:lstStyle/>
          <a:p>
            <a:pPr algn="ctr"/>
            <a:r>
              <a:rPr lang="en-US" dirty="0"/>
              <a:t>Non-govt injections at full employment</a:t>
            </a:r>
          </a:p>
        </p:txBody>
      </p:sp>
      <p:cxnSp>
        <p:nvCxnSpPr>
          <p:cNvPr id="8" name="Straight Connector 7"/>
          <p:cNvCxnSpPr/>
          <p:nvPr/>
        </p:nvCxnSpPr>
        <p:spPr>
          <a:xfrm>
            <a:off x="5172059" y="3416424"/>
            <a:ext cx="175959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57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61AEB-E23A-DD4E-ABBF-27B4C6EE419D}"/>
              </a:ext>
            </a:extLst>
          </p:cNvPr>
          <p:cNvSpPr txBox="1"/>
          <p:nvPr/>
        </p:nvSpPr>
        <p:spPr>
          <a:xfrm>
            <a:off x="4259796" y="2782670"/>
            <a:ext cx="3672408" cy="646331"/>
          </a:xfrm>
          <a:prstGeom prst="rect">
            <a:avLst/>
          </a:prstGeom>
          <a:noFill/>
        </p:spPr>
        <p:txBody>
          <a:bodyPr wrap="square" rtlCol="0">
            <a:spAutoFit/>
          </a:bodyPr>
          <a:lstStyle/>
          <a:p>
            <a:pPr algn="ctr"/>
            <a:r>
              <a:rPr lang="en-AU" sz="3600" b="1" dirty="0">
                <a:solidFill>
                  <a:schemeClr val="accent1"/>
                </a:solidFill>
              </a:rPr>
              <a:t>END OF TALK</a:t>
            </a:r>
          </a:p>
        </p:txBody>
      </p:sp>
    </p:spTree>
    <p:extLst>
      <p:ext uri="{BB962C8B-B14F-4D97-AF65-F5344CB8AC3E}">
        <p14:creationId xmlns:p14="http://schemas.microsoft.com/office/powerpoint/2010/main" val="52641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DED408D1-3A58-E44B-8B23-6E71112686EC}"/>
              </a:ext>
            </a:extLst>
          </p:cNvPr>
          <p:cNvGrpSpPr/>
          <p:nvPr/>
        </p:nvGrpSpPr>
        <p:grpSpPr>
          <a:xfrm>
            <a:off x="1368435" y="1553654"/>
            <a:ext cx="915159" cy="1913539"/>
            <a:chOff x="411441" y="1122709"/>
            <a:chExt cx="915159" cy="1913539"/>
          </a:xfrm>
        </p:grpSpPr>
        <p:pic>
          <p:nvPicPr>
            <p:cNvPr id="7" name="Graphic 6" descr="Shopping cart with solid fill">
              <a:extLst>
                <a:ext uri="{FF2B5EF4-FFF2-40B4-BE49-F238E27FC236}">
                  <a16:creationId xmlns:a16="http://schemas.microsoft.com/office/drawing/2014/main" id="{5CDE9E37-F7F7-AE4C-A0C2-659A7799B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200" y="2121848"/>
              <a:ext cx="914400" cy="914400"/>
            </a:xfrm>
            <a:prstGeom prst="rect">
              <a:avLst/>
            </a:prstGeom>
          </p:spPr>
        </p:pic>
        <p:pic>
          <p:nvPicPr>
            <p:cNvPr id="9" name="Graphic 8" descr="Shopping bag outline">
              <a:extLst>
                <a:ext uri="{FF2B5EF4-FFF2-40B4-BE49-F238E27FC236}">
                  <a16:creationId xmlns:a16="http://schemas.microsoft.com/office/drawing/2014/main" id="{47A3C5E4-7E21-C94A-9E00-8965B03003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41" y="1122709"/>
              <a:ext cx="914400" cy="914400"/>
            </a:xfrm>
            <a:prstGeom prst="rect">
              <a:avLst/>
            </a:prstGeom>
          </p:spPr>
        </p:pic>
      </p:grpSp>
      <p:sp>
        <p:nvSpPr>
          <p:cNvPr id="24" name="TextBox 23">
            <a:extLst>
              <a:ext uri="{FF2B5EF4-FFF2-40B4-BE49-F238E27FC236}">
                <a16:creationId xmlns:a16="http://schemas.microsoft.com/office/drawing/2014/main" id="{A158CF86-402F-404A-A7AE-748E102B4619}"/>
              </a:ext>
            </a:extLst>
          </p:cNvPr>
          <p:cNvSpPr txBox="1"/>
          <p:nvPr/>
        </p:nvSpPr>
        <p:spPr>
          <a:xfrm>
            <a:off x="975387" y="340056"/>
            <a:ext cx="3744416" cy="584775"/>
          </a:xfrm>
          <a:prstGeom prst="rect">
            <a:avLst/>
          </a:prstGeom>
          <a:noFill/>
        </p:spPr>
        <p:txBody>
          <a:bodyPr wrap="square" rtlCol="0">
            <a:spAutoFit/>
          </a:bodyPr>
          <a:lstStyle/>
          <a:p>
            <a:pPr algn="ctr"/>
            <a:r>
              <a:rPr lang="en-US" sz="3200" dirty="0"/>
              <a:t>Flows of currency</a:t>
            </a:r>
          </a:p>
        </p:txBody>
      </p:sp>
      <p:grpSp>
        <p:nvGrpSpPr>
          <p:cNvPr id="53" name="Group 52">
            <a:extLst>
              <a:ext uri="{FF2B5EF4-FFF2-40B4-BE49-F238E27FC236}">
                <a16:creationId xmlns:a16="http://schemas.microsoft.com/office/drawing/2014/main" id="{10BA7495-DCA6-9D49-83B8-0182889CAF06}"/>
              </a:ext>
            </a:extLst>
          </p:cNvPr>
          <p:cNvGrpSpPr/>
          <p:nvPr/>
        </p:nvGrpSpPr>
        <p:grpSpPr>
          <a:xfrm>
            <a:off x="3440870" y="1511285"/>
            <a:ext cx="927857" cy="1888302"/>
            <a:chOff x="1735335" y="1090881"/>
            <a:chExt cx="927857" cy="1888302"/>
          </a:xfrm>
        </p:grpSpPr>
        <p:pic>
          <p:nvPicPr>
            <p:cNvPr id="34" name="Graphic 33" descr="Factory with solid fill">
              <a:extLst>
                <a:ext uri="{FF2B5EF4-FFF2-40B4-BE49-F238E27FC236}">
                  <a16:creationId xmlns:a16="http://schemas.microsoft.com/office/drawing/2014/main" id="{BC25E761-2207-9045-B488-0CF5A84BF1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8792" y="1090881"/>
              <a:ext cx="914400" cy="914400"/>
            </a:xfrm>
            <a:prstGeom prst="rect">
              <a:avLst/>
            </a:prstGeom>
          </p:spPr>
        </p:pic>
        <p:pic>
          <p:nvPicPr>
            <p:cNvPr id="36" name="Graphic 35" descr="Computer with solid fill">
              <a:extLst>
                <a:ext uri="{FF2B5EF4-FFF2-40B4-BE49-F238E27FC236}">
                  <a16:creationId xmlns:a16="http://schemas.microsoft.com/office/drawing/2014/main" id="{BD289E9C-A466-AC4D-AA93-869E774AC6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35335" y="2064783"/>
              <a:ext cx="914400" cy="914400"/>
            </a:xfrm>
            <a:prstGeom prst="rect">
              <a:avLst/>
            </a:prstGeom>
          </p:spPr>
        </p:pic>
      </p:grpSp>
      <p:grpSp>
        <p:nvGrpSpPr>
          <p:cNvPr id="52" name="Group 51">
            <a:extLst>
              <a:ext uri="{FF2B5EF4-FFF2-40B4-BE49-F238E27FC236}">
                <a16:creationId xmlns:a16="http://schemas.microsoft.com/office/drawing/2014/main" id="{BC7729BC-2A1B-9545-82A0-C28B24B7E80C}"/>
              </a:ext>
            </a:extLst>
          </p:cNvPr>
          <p:cNvGrpSpPr/>
          <p:nvPr/>
        </p:nvGrpSpPr>
        <p:grpSpPr>
          <a:xfrm>
            <a:off x="5604364" y="1511285"/>
            <a:ext cx="937357" cy="1863903"/>
            <a:chOff x="3284617" y="1090881"/>
            <a:chExt cx="937357" cy="1863903"/>
          </a:xfrm>
        </p:grpSpPr>
        <p:pic>
          <p:nvPicPr>
            <p:cNvPr id="42" name="Graphic 41" descr="Medical with solid fill">
              <a:extLst>
                <a:ext uri="{FF2B5EF4-FFF2-40B4-BE49-F238E27FC236}">
                  <a16:creationId xmlns:a16="http://schemas.microsoft.com/office/drawing/2014/main" id="{BD6D6977-E9EE-DB47-9408-A300CEA112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07574" y="1090881"/>
              <a:ext cx="914400" cy="914400"/>
            </a:xfrm>
            <a:prstGeom prst="rect">
              <a:avLst/>
            </a:prstGeom>
          </p:spPr>
        </p:pic>
        <p:pic>
          <p:nvPicPr>
            <p:cNvPr id="44" name="Graphic 43" descr="Classroom with solid fill">
              <a:extLst>
                <a:ext uri="{FF2B5EF4-FFF2-40B4-BE49-F238E27FC236}">
                  <a16:creationId xmlns:a16="http://schemas.microsoft.com/office/drawing/2014/main" id="{F330DC2A-0CFA-FD44-9270-F02D8992F9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84617" y="2040384"/>
              <a:ext cx="914400" cy="914400"/>
            </a:xfrm>
            <a:prstGeom prst="rect">
              <a:avLst/>
            </a:prstGeom>
          </p:spPr>
        </p:pic>
      </p:grpSp>
      <p:grpSp>
        <p:nvGrpSpPr>
          <p:cNvPr id="59" name="Group 58">
            <a:extLst>
              <a:ext uri="{FF2B5EF4-FFF2-40B4-BE49-F238E27FC236}">
                <a16:creationId xmlns:a16="http://schemas.microsoft.com/office/drawing/2014/main" id="{F1639287-E096-A440-B207-428F1C9CF67B}"/>
              </a:ext>
            </a:extLst>
          </p:cNvPr>
          <p:cNvGrpSpPr/>
          <p:nvPr/>
        </p:nvGrpSpPr>
        <p:grpSpPr>
          <a:xfrm>
            <a:off x="7618591" y="2053224"/>
            <a:ext cx="914400" cy="914400"/>
            <a:chOff x="1960939" y="3831386"/>
            <a:chExt cx="914400" cy="914400"/>
          </a:xfrm>
        </p:grpSpPr>
        <p:pic>
          <p:nvPicPr>
            <p:cNvPr id="38" name="Graphic 37" descr="Freight with solid fill">
              <a:extLst>
                <a:ext uri="{FF2B5EF4-FFF2-40B4-BE49-F238E27FC236}">
                  <a16:creationId xmlns:a16="http://schemas.microsoft.com/office/drawing/2014/main" id="{98D86853-39EE-D642-A47A-4376BBC8226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60939" y="3831386"/>
              <a:ext cx="914400" cy="914400"/>
            </a:xfrm>
            <a:prstGeom prst="rect">
              <a:avLst/>
            </a:prstGeom>
          </p:spPr>
        </p:pic>
        <p:cxnSp>
          <p:nvCxnSpPr>
            <p:cNvPr id="46" name="Straight Arrow Connector 45">
              <a:extLst>
                <a:ext uri="{FF2B5EF4-FFF2-40B4-BE49-F238E27FC236}">
                  <a16:creationId xmlns:a16="http://schemas.microsoft.com/office/drawing/2014/main" id="{16A59057-D946-8E44-89B1-21F6EC199486}"/>
                </a:ext>
              </a:extLst>
            </p:cNvPr>
            <p:cNvCxnSpPr>
              <a:cxnSpLocks/>
            </p:cNvCxnSpPr>
            <p:nvPr/>
          </p:nvCxnSpPr>
          <p:spPr>
            <a:xfrm>
              <a:off x="2185731" y="3831386"/>
              <a:ext cx="424294"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121F9747-D1F4-C049-9B56-C2DCB6F153F6}"/>
              </a:ext>
            </a:extLst>
          </p:cNvPr>
          <p:cNvGrpSpPr/>
          <p:nvPr/>
        </p:nvGrpSpPr>
        <p:grpSpPr>
          <a:xfrm>
            <a:off x="9837428" y="1968485"/>
            <a:ext cx="914400" cy="914400"/>
            <a:chOff x="9768408" y="1968485"/>
            <a:chExt cx="914400" cy="914400"/>
          </a:xfrm>
        </p:grpSpPr>
        <p:pic>
          <p:nvPicPr>
            <p:cNvPr id="40" name="Graphic 39" descr="Freight outline">
              <a:extLst>
                <a:ext uri="{FF2B5EF4-FFF2-40B4-BE49-F238E27FC236}">
                  <a16:creationId xmlns:a16="http://schemas.microsoft.com/office/drawing/2014/main" id="{4CF2C2F1-32E9-4347-A770-EB87AC48282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68408" y="1968485"/>
              <a:ext cx="914400" cy="914400"/>
            </a:xfrm>
            <a:prstGeom prst="rect">
              <a:avLst/>
            </a:prstGeom>
            <a:scene3d>
              <a:camera prst="orthographicFront">
                <a:rot lat="0" lon="0" rev="0"/>
              </a:camera>
              <a:lightRig rig="threePt" dir="t"/>
            </a:scene3d>
          </p:spPr>
        </p:pic>
        <p:cxnSp>
          <p:nvCxnSpPr>
            <p:cNvPr id="47" name="Straight Arrow Connector 46">
              <a:extLst>
                <a:ext uri="{FF2B5EF4-FFF2-40B4-BE49-F238E27FC236}">
                  <a16:creationId xmlns:a16="http://schemas.microsoft.com/office/drawing/2014/main" id="{97DF4363-8FA2-B541-A806-E0080B2F8DED}"/>
                </a:ext>
              </a:extLst>
            </p:cNvPr>
            <p:cNvCxnSpPr>
              <a:cxnSpLocks/>
            </p:cNvCxnSpPr>
            <p:nvPr/>
          </p:nvCxnSpPr>
          <p:spPr>
            <a:xfrm>
              <a:off x="9903998" y="2882885"/>
              <a:ext cx="54977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0" name="Graphic 49" descr="Australia with solid fill">
            <a:extLst>
              <a:ext uri="{FF2B5EF4-FFF2-40B4-BE49-F238E27FC236}">
                <a16:creationId xmlns:a16="http://schemas.microsoft.com/office/drawing/2014/main" id="{9A326C85-958C-1543-BBAA-8116606E862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760558" y="1968485"/>
            <a:ext cx="914400" cy="914400"/>
          </a:xfrm>
          <a:prstGeom prst="rect">
            <a:avLst/>
          </a:prstGeom>
        </p:spPr>
      </p:pic>
      <p:grpSp>
        <p:nvGrpSpPr>
          <p:cNvPr id="57" name="Group 56">
            <a:extLst>
              <a:ext uri="{FF2B5EF4-FFF2-40B4-BE49-F238E27FC236}">
                <a16:creationId xmlns:a16="http://schemas.microsoft.com/office/drawing/2014/main" id="{4ECAC246-B91A-6C4B-97A4-A4805E54D294}"/>
              </a:ext>
            </a:extLst>
          </p:cNvPr>
          <p:cNvGrpSpPr/>
          <p:nvPr/>
        </p:nvGrpSpPr>
        <p:grpSpPr>
          <a:xfrm>
            <a:off x="1481756" y="4530800"/>
            <a:ext cx="4037532" cy="1108767"/>
            <a:chOff x="1197389" y="5202115"/>
            <a:chExt cx="4037532" cy="1108767"/>
          </a:xfrm>
        </p:grpSpPr>
        <p:pic>
          <p:nvPicPr>
            <p:cNvPr id="30" name="Graphic 29" descr="Payroll outline">
              <a:extLst>
                <a:ext uri="{FF2B5EF4-FFF2-40B4-BE49-F238E27FC236}">
                  <a16:creationId xmlns:a16="http://schemas.microsoft.com/office/drawing/2014/main" id="{76D51B67-C06E-084D-8BFA-E9F0EC555F8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97389" y="5202115"/>
              <a:ext cx="1101288" cy="1101288"/>
            </a:xfrm>
            <a:prstGeom prst="rect">
              <a:avLst/>
            </a:prstGeom>
          </p:spPr>
        </p:pic>
        <p:grpSp>
          <p:nvGrpSpPr>
            <p:cNvPr id="56" name="Group 55">
              <a:extLst>
                <a:ext uri="{FF2B5EF4-FFF2-40B4-BE49-F238E27FC236}">
                  <a16:creationId xmlns:a16="http://schemas.microsoft.com/office/drawing/2014/main" id="{A402E0B8-101A-304F-B1A2-4DAA559E82DD}"/>
                </a:ext>
              </a:extLst>
            </p:cNvPr>
            <p:cNvGrpSpPr/>
            <p:nvPr/>
          </p:nvGrpSpPr>
          <p:grpSpPr>
            <a:xfrm>
              <a:off x="2563228" y="5209594"/>
              <a:ext cx="2671693" cy="1101288"/>
              <a:chOff x="2227185" y="5237087"/>
              <a:chExt cx="2671693" cy="914400"/>
            </a:xfrm>
          </p:grpSpPr>
          <p:pic>
            <p:nvPicPr>
              <p:cNvPr id="20" name="Graphic 19" descr="Dollar with solid fill">
                <a:extLst>
                  <a:ext uri="{FF2B5EF4-FFF2-40B4-BE49-F238E27FC236}">
                    <a16:creationId xmlns:a16="http://schemas.microsoft.com/office/drawing/2014/main" id="{067E6A1F-3633-DC4B-BD4B-A423D184E79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227185" y="5237087"/>
                <a:ext cx="914400" cy="914400"/>
              </a:xfrm>
              <a:prstGeom prst="rect">
                <a:avLst/>
              </a:prstGeom>
            </p:spPr>
          </p:pic>
          <p:sp>
            <p:nvSpPr>
              <p:cNvPr id="55" name="TextBox 54">
                <a:extLst>
                  <a:ext uri="{FF2B5EF4-FFF2-40B4-BE49-F238E27FC236}">
                    <a16:creationId xmlns:a16="http://schemas.microsoft.com/office/drawing/2014/main" id="{811A3B24-5E8E-064D-B627-023FEB2E9875}"/>
                  </a:ext>
                </a:extLst>
              </p:cNvPr>
              <p:cNvSpPr txBox="1"/>
              <p:nvPr/>
            </p:nvSpPr>
            <p:spPr>
              <a:xfrm>
                <a:off x="2810646" y="5451425"/>
                <a:ext cx="2088232" cy="584775"/>
              </a:xfrm>
              <a:prstGeom prst="rect">
                <a:avLst/>
              </a:prstGeom>
              <a:noFill/>
            </p:spPr>
            <p:txBody>
              <a:bodyPr wrap="square" rtlCol="0">
                <a:spAutoFit/>
              </a:bodyPr>
              <a:lstStyle/>
              <a:p>
                <a:pPr algn="ctr"/>
                <a:r>
                  <a:rPr lang="en-US" sz="3200" dirty="0"/>
                  <a:t>per week</a:t>
                </a:r>
              </a:p>
            </p:txBody>
          </p:sp>
        </p:grpSp>
      </p:grpSp>
      <p:grpSp>
        <p:nvGrpSpPr>
          <p:cNvPr id="63" name="Group 62">
            <a:extLst>
              <a:ext uri="{FF2B5EF4-FFF2-40B4-BE49-F238E27FC236}">
                <a16:creationId xmlns:a16="http://schemas.microsoft.com/office/drawing/2014/main" id="{11E01C54-DFD8-554A-9AFB-F311A4797820}"/>
              </a:ext>
            </a:extLst>
          </p:cNvPr>
          <p:cNvGrpSpPr/>
          <p:nvPr/>
        </p:nvGrpSpPr>
        <p:grpSpPr>
          <a:xfrm>
            <a:off x="7752693" y="3882024"/>
            <a:ext cx="2770095" cy="914400"/>
            <a:chOff x="6807012" y="3895034"/>
            <a:chExt cx="2770095" cy="914400"/>
          </a:xfrm>
        </p:grpSpPr>
        <p:pic>
          <p:nvPicPr>
            <p:cNvPr id="22" name="Graphic 21" descr="Yuan with solid fill">
              <a:extLst>
                <a:ext uri="{FF2B5EF4-FFF2-40B4-BE49-F238E27FC236}">
                  <a16:creationId xmlns:a16="http://schemas.microsoft.com/office/drawing/2014/main" id="{9942A554-6CA4-B649-9F00-81B1FFBD392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807012" y="3895034"/>
              <a:ext cx="914400" cy="914400"/>
            </a:xfrm>
            <a:prstGeom prst="rect">
              <a:avLst/>
            </a:prstGeom>
          </p:spPr>
        </p:pic>
        <p:sp>
          <p:nvSpPr>
            <p:cNvPr id="60" name="TextBox 59">
              <a:extLst>
                <a:ext uri="{FF2B5EF4-FFF2-40B4-BE49-F238E27FC236}">
                  <a16:creationId xmlns:a16="http://schemas.microsoft.com/office/drawing/2014/main" id="{53AF7FD9-7CCE-014B-8AEF-7410167E33E0}"/>
                </a:ext>
              </a:extLst>
            </p:cNvPr>
            <p:cNvSpPr txBox="1"/>
            <p:nvPr/>
          </p:nvSpPr>
          <p:spPr>
            <a:xfrm>
              <a:off x="7488875" y="4059846"/>
              <a:ext cx="2088232" cy="584775"/>
            </a:xfrm>
            <a:prstGeom prst="rect">
              <a:avLst/>
            </a:prstGeom>
            <a:noFill/>
          </p:spPr>
          <p:txBody>
            <a:bodyPr wrap="square" rtlCol="0">
              <a:spAutoFit/>
            </a:bodyPr>
            <a:lstStyle/>
            <a:p>
              <a:pPr algn="ctr"/>
              <a:r>
                <a:rPr lang="en-US" sz="3200" dirty="0"/>
                <a:t>per month</a:t>
              </a:r>
            </a:p>
          </p:txBody>
        </p:sp>
      </p:grpSp>
      <p:grpSp>
        <p:nvGrpSpPr>
          <p:cNvPr id="62" name="Group 61">
            <a:extLst>
              <a:ext uri="{FF2B5EF4-FFF2-40B4-BE49-F238E27FC236}">
                <a16:creationId xmlns:a16="http://schemas.microsoft.com/office/drawing/2014/main" id="{706C4F46-29CF-784C-9D6D-80E843CB5D3A}"/>
              </a:ext>
            </a:extLst>
          </p:cNvPr>
          <p:cNvGrpSpPr/>
          <p:nvPr/>
        </p:nvGrpSpPr>
        <p:grpSpPr>
          <a:xfrm>
            <a:off x="7831609" y="5081444"/>
            <a:ext cx="2691179" cy="914400"/>
            <a:chOff x="6526579" y="5103067"/>
            <a:chExt cx="2691179" cy="914400"/>
          </a:xfrm>
        </p:grpSpPr>
        <p:pic>
          <p:nvPicPr>
            <p:cNvPr id="18" name="Graphic 17" descr="Pound with solid fill">
              <a:extLst>
                <a:ext uri="{FF2B5EF4-FFF2-40B4-BE49-F238E27FC236}">
                  <a16:creationId xmlns:a16="http://schemas.microsoft.com/office/drawing/2014/main" id="{09D5210B-86EB-2045-941D-3E001048442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526579" y="5103067"/>
              <a:ext cx="914400" cy="914400"/>
            </a:xfrm>
            <a:prstGeom prst="rect">
              <a:avLst/>
            </a:prstGeom>
          </p:spPr>
        </p:pic>
        <p:sp>
          <p:nvSpPr>
            <p:cNvPr id="61" name="TextBox 60">
              <a:extLst>
                <a:ext uri="{FF2B5EF4-FFF2-40B4-BE49-F238E27FC236}">
                  <a16:creationId xmlns:a16="http://schemas.microsoft.com/office/drawing/2014/main" id="{88673541-7CBF-A64C-9FA6-62A933DFEC39}"/>
                </a:ext>
              </a:extLst>
            </p:cNvPr>
            <p:cNvSpPr txBox="1"/>
            <p:nvPr/>
          </p:nvSpPr>
          <p:spPr>
            <a:xfrm>
              <a:off x="7129526" y="5347179"/>
              <a:ext cx="2088232" cy="584775"/>
            </a:xfrm>
            <a:prstGeom prst="rect">
              <a:avLst/>
            </a:prstGeom>
            <a:noFill/>
          </p:spPr>
          <p:txBody>
            <a:bodyPr wrap="square" rtlCol="0">
              <a:spAutoFit/>
            </a:bodyPr>
            <a:lstStyle/>
            <a:p>
              <a:pPr algn="ctr"/>
              <a:r>
                <a:rPr lang="en-US" sz="3200" dirty="0"/>
                <a:t>per year</a:t>
              </a:r>
            </a:p>
          </p:txBody>
        </p:sp>
      </p:grpSp>
    </p:spTree>
    <p:extLst>
      <p:ext uri="{BB962C8B-B14F-4D97-AF65-F5344CB8AC3E}">
        <p14:creationId xmlns:p14="http://schemas.microsoft.com/office/powerpoint/2010/main" val="14366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water dam near bridge">
            <a:extLst>
              <a:ext uri="{FF2B5EF4-FFF2-40B4-BE49-F238E27FC236}">
                <a16:creationId xmlns:a16="http://schemas.microsoft.com/office/drawing/2014/main" id="{0D39E74C-E7CE-B34F-B94C-C89CD728CD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68" b="8277"/>
          <a:stretch/>
        </p:blipFill>
        <p:spPr bwMode="auto">
          <a:xfrm>
            <a:off x="3050406" y="-496"/>
            <a:ext cx="60911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3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B6020C0-BF4C-C147-BDBD-285AD4631FC1}"/>
              </a:ext>
            </a:extLst>
          </p:cNvPr>
          <p:cNvSpPr txBox="1"/>
          <p:nvPr/>
        </p:nvSpPr>
        <p:spPr>
          <a:xfrm>
            <a:off x="350764" y="286594"/>
            <a:ext cx="2032294" cy="584775"/>
          </a:xfrm>
          <a:prstGeom prst="rect">
            <a:avLst/>
          </a:prstGeom>
          <a:noFill/>
        </p:spPr>
        <p:txBody>
          <a:bodyPr wrap="square" rtlCol="0">
            <a:spAutoFit/>
          </a:bodyPr>
          <a:lstStyle/>
          <a:p>
            <a:pPr algn="ctr"/>
            <a:r>
              <a:rPr lang="en-US" sz="3200" dirty="0"/>
              <a:t>Wealth</a:t>
            </a:r>
          </a:p>
        </p:txBody>
      </p:sp>
      <p:grpSp>
        <p:nvGrpSpPr>
          <p:cNvPr id="37" name="Group 36">
            <a:extLst>
              <a:ext uri="{FF2B5EF4-FFF2-40B4-BE49-F238E27FC236}">
                <a16:creationId xmlns:a16="http://schemas.microsoft.com/office/drawing/2014/main" id="{B9DA2EE4-C6C9-C94B-AFB4-130517BAAA05}"/>
              </a:ext>
            </a:extLst>
          </p:cNvPr>
          <p:cNvGrpSpPr/>
          <p:nvPr/>
        </p:nvGrpSpPr>
        <p:grpSpPr>
          <a:xfrm>
            <a:off x="652704" y="1412280"/>
            <a:ext cx="5026166" cy="1440496"/>
            <a:chOff x="652704" y="1412280"/>
            <a:chExt cx="5026166" cy="1440496"/>
          </a:xfrm>
        </p:grpSpPr>
        <p:pic>
          <p:nvPicPr>
            <p:cNvPr id="14" name="Graphic 13" descr="Safe outline">
              <a:extLst>
                <a:ext uri="{FF2B5EF4-FFF2-40B4-BE49-F238E27FC236}">
                  <a16:creationId xmlns:a16="http://schemas.microsoft.com/office/drawing/2014/main" id="{B699327B-A9CD-C949-8E5C-9157FC620E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5787" y="1412280"/>
              <a:ext cx="1440000" cy="1440000"/>
            </a:xfrm>
            <a:prstGeom prst="rect">
              <a:avLst/>
            </a:prstGeom>
          </p:spPr>
        </p:pic>
        <p:pic>
          <p:nvPicPr>
            <p:cNvPr id="16" name="Graphic 15" descr="Treasure chest with solid fill">
              <a:extLst>
                <a:ext uri="{FF2B5EF4-FFF2-40B4-BE49-F238E27FC236}">
                  <a16:creationId xmlns:a16="http://schemas.microsoft.com/office/drawing/2014/main" id="{8FAC1D5C-2F99-1048-8B88-6ECB89DE4D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704" y="1412280"/>
              <a:ext cx="1440000" cy="1440000"/>
            </a:xfrm>
            <a:prstGeom prst="rect">
              <a:avLst/>
            </a:prstGeom>
          </p:spPr>
        </p:pic>
        <p:pic>
          <p:nvPicPr>
            <p:cNvPr id="17" name="Graphic 16" descr="Piggy Bank outline">
              <a:extLst>
                <a:ext uri="{FF2B5EF4-FFF2-40B4-BE49-F238E27FC236}">
                  <a16:creationId xmlns:a16="http://schemas.microsoft.com/office/drawing/2014/main" id="{4723483A-BA47-BB4A-A4A1-B1BBB01BB2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8870" y="1412776"/>
              <a:ext cx="1440000" cy="1440000"/>
            </a:xfrm>
            <a:prstGeom prst="rect">
              <a:avLst/>
            </a:prstGeom>
          </p:spPr>
        </p:pic>
      </p:grpSp>
      <p:pic>
        <p:nvPicPr>
          <p:cNvPr id="18" name="Graphic 17" descr="Business Growth with solid fill">
            <a:extLst>
              <a:ext uri="{FF2B5EF4-FFF2-40B4-BE49-F238E27FC236}">
                <a16:creationId xmlns:a16="http://schemas.microsoft.com/office/drawing/2014/main" id="{7283E324-82C1-454A-AC35-A5FE4665F6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62440" y="1368664"/>
            <a:ext cx="1440000" cy="1440000"/>
          </a:xfrm>
          <a:prstGeom prst="rect">
            <a:avLst/>
          </a:prstGeom>
        </p:spPr>
      </p:pic>
      <p:sp>
        <p:nvSpPr>
          <p:cNvPr id="19" name="TextBox 18">
            <a:extLst>
              <a:ext uri="{FF2B5EF4-FFF2-40B4-BE49-F238E27FC236}">
                <a16:creationId xmlns:a16="http://schemas.microsoft.com/office/drawing/2014/main" id="{4BC3E9CF-3F12-A042-BEED-0ABB5E57E8E6}"/>
              </a:ext>
            </a:extLst>
          </p:cNvPr>
          <p:cNvSpPr txBox="1"/>
          <p:nvPr/>
        </p:nvSpPr>
        <p:spPr>
          <a:xfrm>
            <a:off x="6177266" y="289222"/>
            <a:ext cx="2479328" cy="584775"/>
          </a:xfrm>
          <a:prstGeom prst="rect">
            <a:avLst/>
          </a:prstGeom>
          <a:noFill/>
        </p:spPr>
        <p:txBody>
          <a:bodyPr wrap="square" rtlCol="0">
            <a:spAutoFit/>
          </a:bodyPr>
          <a:lstStyle/>
          <a:p>
            <a:pPr algn="ctr"/>
            <a:r>
              <a:rPr lang="en-US" sz="3200" dirty="0"/>
              <a:t>Employment</a:t>
            </a:r>
          </a:p>
        </p:txBody>
      </p:sp>
      <p:sp>
        <p:nvSpPr>
          <p:cNvPr id="20" name="TextBox 19">
            <a:extLst>
              <a:ext uri="{FF2B5EF4-FFF2-40B4-BE49-F238E27FC236}">
                <a16:creationId xmlns:a16="http://schemas.microsoft.com/office/drawing/2014/main" id="{63BC530A-5B1A-C84B-B6A5-B94605E0697B}"/>
              </a:ext>
            </a:extLst>
          </p:cNvPr>
          <p:cNvSpPr txBox="1"/>
          <p:nvPr/>
        </p:nvSpPr>
        <p:spPr>
          <a:xfrm>
            <a:off x="350764" y="3572154"/>
            <a:ext cx="4912152" cy="584775"/>
          </a:xfrm>
          <a:prstGeom prst="rect">
            <a:avLst/>
          </a:prstGeom>
          <a:noFill/>
        </p:spPr>
        <p:txBody>
          <a:bodyPr wrap="square" rtlCol="0">
            <a:spAutoFit/>
          </a:bodyPr>
          <a:lstStyle/>
          <a:p>
            <a:pPr algn="ctr"/>
            <a:r>
              <a:rPr lang="en-US" sz="3200" dirty="0"/>
              <a:t>Debt – private or public</a:t>
            </a:r>
          </a:p>
        </p:txBody>
      </p:sp>
      <p:grpSp>
        <p:nvGrpSpPr>
          <p:cNvPr id="24" name="Group 23">
            <a:extLst>
              <a:ext uri="{FF2B5EF4-FFF2-40B4-BE49-F238E27FC236}">
                <a16:creationId xmlns:a16="http://schemas.microsoft.com/office/drawing/2014/main" id="{9808A517-D661-7F47-B28F-FA5FE0FBED57}"/>
              </a:ext>
            </a:extLst>
          </p:cNvPr>
          <p:cNvGrpSpPr/>
          <p:nvPr/>
        </p:nvGrpSpPr>
        <p:grpSpPr>
          <a:xfrm>
            <a:off x="943058" y="4465444"/>
            <a:ext cx="1440000" cy="1440000"/>
            <a:chOff x="3912006" y="4727928"/>
            <a:chExt cx="1440000" cy="1440000"/>
          </a:xfrm>
        </p:grpSpPr>
        <p:pic>
          <p:nvPicPr>
            <p:cNvPr id="22" name="Graphic 21" descr="Mortgage outline">
              <a:extLst>
                <a:ext uri="{FF2B5EF4-FFF2-40B4-BE49-F238E27FC236}">
                  <a16:creationId xmlns:a16="http://schemas.microsoft.com/office/drawing/2014/main" id="{F9262716-3E81-4E45-B258-F1129B270A2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12006" y="4727928"/>
              <a:ext cx="1440000" cy="1440000"/>
            </a:xfrm>
            <a:prstGeom prst="rect">
              <a:avLst/>
            </a:prstGeom>
          </p:spPr>
        </p:pic>
        <p:sp>
          <p:nvSpPr>
            <p:cNvPr id="23" name="Process 22">
              <a:extLst>
                <a:ext uri="{FF2B5EF4-FFF2-40B4-BE49-F238E27FC236}">
                  <a16:creationId xmlns:a16="http://schemas.microsoft.com/office/drawing/2014/main" id="{DFF2B420-AEE3-524A-B50E-BFCFF548B3F0}"/>
                </a:ext>
              </a:extLst>
            </p:cNvPr>
            <p:cNvSpPr/>
            <p:nvPr/>
          </p:nvSpPr>
          <p:spPr>
            <a:xfrm>
              <a:off x="4295800" y="5447802"/>
              <a:ext cx="648072" cy="39679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a:t>
              </a:r>
            </a:p>
          </p:txBody>
        </p:sp>
      </p:grpSp>
      <p:sp>
        <p:nvSpPr>
          <p:cNvPr id="27" name="TextBox 26">
            <a:extLst>
              <a:ext uri="{FF2B5EF4-FFF2-40B4-BE49-F238E27FC236}">
                <a16:creationId xmlns:a16="http://schemas.microsoft.com/office/drawing/2014/main" id="{E7BFD33A-29AA-DA4C-BD52-37EFBBD1C481}"/>
              </a:ext>
            </a:extLst>
          </p:cNvPr>
          <p:cNvSpPr txBox="1"/>
          <p:nvPr/>
        </p:nvSpPr>
        <p:spPr>
          <a:xfrm>
            <a:off x="9142400" y="286594"/>
            <a:ext cx="2806512" cy="584775"/>
          </a:xfrm>
          <a:prstGeom prst="rect">
            <a:avLst/>
          </a:prstGeom>
          <a:noFill/>
        </p:spPr>
        <p:txBody>
          <a:bodyPr wrap="square" rtlCol="0">
            <a:spAutoFit/>
          </a:bodyPr>
          <a:lstStyle/>
          <a:p>
            <a:pPr algn="ctr"/>
            <a:r>
              <a:rPr lang="en-US" sz="3200" dirty="0"/>
              <a:t>Unemployment</a:t>
            </a:r>
          </a:p>
        </p:txBody>
      </p:sp>
      <p:pic>
        <p:nvPicPr>
          <p:cNvPr id="26" name="Graphic 25" descr="Crying face with solid fill with solid fill">
            <a:extLst>
              <a:ext uri="{FF2B5EF4-FFF2-40B4-BE49-F238E27FC236}">
                <a16:creationId xmlns:a16="http://schemas.microsoft.com/office/drawing/2014/main" id="{119C068A-701F-7B44-B2FD-CF806BB3AB1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26573" y="1368664"/>
            <a:ext cx="1440000" cy="1440000"/>
          </a:xfrm>
          <a:prstGeom prst="rect">
            <a:avLst/>
          </a:prstGeom>
        </p:spPr>
      </p:pic>
      <p:sp>
        <p:nvSpPr>
          <p:cNvPr id="30" name="TextBox 29">
            <a:extLst>
              <a:ext uri="{FF2B5EF4-FFF2-40B4-BE49-F238E27FC236}">
                <a16:creationId xmlns:a16="http://schemas.microsoft.com/office/drawing/2014/main" id="{D521A862-8700-B246-8262-A2764EFE3687}"/>
              </a:ext>
            </a:extLst>
          </p:cNvPr>
          <p:cNvSpPr txBox="1"/>
          <p:nvPr/>
        </p:nvSpPr>
        <p:spPr>
          <a:xfrm>
            <a:off x="6177266" y="3526771"/>
            <a:ext cx="3659330" cy="584775"/>
          </a:xfrm>
          <a:prstGeom prst="rect">
            <a:avLst/>
          </a:prstGeom>
          <a:noFill/>
        </p:spPr>
        <p:txBody>
          <a:bodyPr wrap="square" rtlCol="0">
            <a:spAutoFit/>
          </a:bodyPr>
          <a:lstStyle/>
          <a:p>
            <a:pPr algn="ctr"/>
            <a:r>
              <a:rPr lang="en-US" sz="3200" dirty="0"/>
              <a:t>Productive Capital</a:t>
            </a:r>
          </a:p>
        </p:txBody>
      </p:sp>
      <p:grpSp>
        <p:nvGrpSpPr>
          <p:cNvPr id="36" name="Group 35">
            <a:extLst>
              <a:ext uri="{FF2B5EF4-FFF2-40B4-BE49-F238E27FC236}">
                <a16:creationId xmlns:a16="http://schemas.microsoft.com/office/drawing/2014/main" id="{11B950CD-CF20-914E-828D-E497F1F93772}"/>
              </a:ext>
            </a:extLst>
          </p:cNvPr>
          <p:cNvGrpSpPr/>
          <p:nvPr/>
        </p:nvGrpSpPr>
        <p:grpSpPr>
          <a:xfrm>
            <a:off x="6624216" y="4465444"/>
            <a:ext cx="4970976" cy="2404328"/>
            <a:chOff x="6624216" y="4465444"/>
            <a:chExt cx="4970976" cy="2404328"/>
          </a:xfrm>
        </p:grpSpPr>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4F1BA030-0E12-CF42-8E38-A82DC80F8BF6}"/>
                    </a:ext>
                  </a:extLst>
                </p14:cNvPr>
                <p14:cNvContentPartPr>
                  <a14:cpLocks xmlns:a14="http://schemas.microsoft.com/office/drawing/2010/main"/>
                </p14:cNvContentPartPr>
                <p14:nvPr/>
              </p14:nvContentPartPr>
              <p14:xfrm>
                <a:off x="10047516" y="5429772"/>
                <a:ext cx="1440000" cy="1440000"/>
              </p14:xfrm>
            </p:contentPart>
          </mc:Choice>
          <mc:Fallback xmlns="">
            <p:pic>
              <p:nvPicPr>
                <p:cNvPr id="9" name="Ink 8">
                  <a:extLst>
                    <a:ext uri="{FF2B5EF4-FFF2-40B4-BE49-F238E27FC236}">
                      <a16:creationId xmlns:a16="http://schemas.microsoft.com/office/drawing/2014/main" id="{4F1BA030-0E12-CF42-8E38-A82DC80F8BF6}"/>
                    </a:ext>
                  </a:extLst>
                </p:cNvPr>
                <p:cNvPicPr>
                  <a:picLocks/>
                </p:cNvPicPr>
                <p:nvPr/>
              </p:nvPicPr>
              <p:blipFill>
                <a:blip r:embed="rId16"/>
                <a:stretch>
                  <a:fillRect/>
                </a:stretch>
              </p:blipFill>
              <p:spPr>
                <a:xfrm>
                  <a:off x="-25952484" y="-30570228"/>
                  <a:ext cx="72000000" cy="72000000"/>
                </a:xfrm>
                <a:prstGeom prst="rect">
                  <a:avLst/>
                </a:prstGeom>
              </p:spPr>
            </p:pic>
          </mc:Fallback>
        </mc:AlternateContent>
        <p:pic>
          <p:nvPicPr>
            <p:cNvPr id="29" name="Graphic 28" descr="Robot Hand outline">
              <a:extLst>
                <a:ext uri="{FF2B5EF4-FFF2-40B4-BE49-F238E27FC236}">
                  <a16:creationId xmlns:a16="http://schemas.microsoft.com/office/drawing/2014/main" id="{C2DE0573-D9F9-DF4F-B0B5-51A6374A7389}"/>
                </a:ext>
              </a:extLst>
            </p:cNvPr>
            <p:cNvPicPr>
              <a:picLocks/>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396596" y="4465444"/>
              <a:ext cx="1440000" cy="1440000"/>
            </a:xfrm>
            <a:prstGeom prst="rect">
              <a:avLst/>
            </a:prstGeom>
          </p:spPr>
        </p:pic>
        <p:pic>
          <p:nvPicPr>
            <p:cNvPr id="32" name="Graphic 31" descr="Tractor with solid fill">
              <a:extLst>
                <a:ext uri="{FF2B5EF4-FFF2-40B4-BE49-F238E27FC236}">
                  <a16:creationId xmlns:a16="http://schemas.microsoft.com/office/drawing/2014/main" id="{EE2A0E1C-F745-E24A-87A5-55DE7E16572C}"/>
                </a:ext>
              </a:extLst>
            </p:cNvPr>
            <p:cNvPicPr>
              <a:picLocks/>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624216" y="4506516"/>
              <a:ext cx="1440000" cy="1440000"/>
            </a:xfrm>
            <a:prstGeom prst="rect">
              <a:avLst/>
            </a:prstGeom>
          </p:spPr>
        </p:pic>
        <p:pic>
          <p:nvPicPr>
            <p:cNvPr id="34" name="Graphic 33" descr="Factory outline">
              <a:extLst>
                <a:ext uri="{FF2B5EF4-FFF2-40B4-BE49-F238E27FC236}">
                  <a16:creationId xmlns:a16="http://schemas.microsoft.com/office/drawing/2014/main" id="{47CAF600-6EEC-0D43-900C-072C0987DAA5}"/>
                </a:ext>
              </a:extLst>
            </p:cNvPr>
            <p:cNvPicPr>
              <a:picLocks/>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155192" y="4465444"/>
              <a:ext cx="1440000" cy="1440000"/>
            </a:xfrm>
            <a:prstGeom prst="rect">
              <a:avLst/>
            </a:prstGeom>
          </p:spPr>
        </p:pic>
      </p:grpSp>
    </p:spTree>
    <p:extLst>
      <p:ext uri="{BB962C8B-B14F-4D97-AF65-F5344CB8AC3E}">
        <p14:creationId xmlns:p14="http://schemas.microsoft.com/office/powerpoint/2010/main" val="7885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7"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F1BA030-0E12-CF42-8E38-A82DC80F8BF6}"/>
                  </a:ext>
                </a:extLst>
              </p14:cNvPr>
              <p14:cNvContentPartPr/>
              <p14:nvPr/>
            </p14:nvContentPartPr>
            <p14:xfrm>
              <a:off x="9980780" y="5684300"/>
              <a:ext cx="360" cy="360"/>
            </p14:xfrm>
          </p:contentPart>
        </mc:Choice>
        <mc:Fallback xmlns="">
          <p:pic>
            <p:nvPicPr>
              <p:cNvPr id="9" name="Ink 8">
                <a:extLst>
                  <a:ext uri="{FF2B5EF4-FFF2-40B4-BE49-F238E27FC236}">
                    <a16:creationId xmlns:a16="http://schemas.microsoft.com/office/drawing/2014/main" id="{4F1BA030-0E12-CF42-8E38-A82DC80F8BF6}"/>
                  </a:ext>
                </a:extLst>
              </p:cNvPr>
              <p:cNvPicPr/>
              <p:nvPr/>
            </p:nvPicPr>
            <p:blipFill>
              <a:blip r:embed="rId4"/>
              <a:stretch>
                <a:fillRect/>
              </a:stretch>
            </p:blipFill>
            <p:spPr>
              <a:xfrm>
                <a:off x="9971780" y="5675300"/>
                <a:ext cx="18000" cy="18000"/>
              </a:xfrm>
              <a:prstGeom prst="rect">
                <a:avLst/>
              </a:prstGeom>
            </p:spPr>
          </p:pic>
        </mc:Fallback>
      </mc:AlternateContent>
      <p:grpSp>
        <p:nvGrpSpPr>
          <p:cNvPr id="11" name="Group 10">
            <a:extLst>
              <a:ext uri="{FF2B5EF4-FFF2-40B4-BE49-F238E27FC236}">
                <a16:creationId xmlns:a16="http://schemas.microsoft.com/office/drawing/2014/main" id="{5FD738CC-0BC8-484E-B8E2-51A259DAFBEF}"/>
              </a:ext>
            </a:extLst>
          </p:cNvPr>
          <p:cNvGrpSpPr/>
          <p:nvPr/>
        </p:nvGrpSpPr>
        <p:grpSpPr>
          <a:xfrm>
            <a:off x="4656000" y="2018840"/>
            <a:ext cx="2880000" cy="2880000"/>
            <a:chOff x="8368964" y="1531800"/>
            <a:chExt cx="1440000" cy="1440000"/>
          </a:xfrm>
        </p:grpSpPr>
        <p:pic>
          <p:nvPicPr>
            <p:cNvPr id="3" name="Graphic 2" descr="Bathtub outline">
              <a:extLst>
                <a:ext uri="{FF2B5EF4-FFF2-40B4-BE49-F238E27FC236}">
                  <a16:creationId xmlns:a16="http://schemas.microsoft.com/office/drawing/2014/main" id="{4C732B1E-2DC8-754C-BF44-7EEE688ACA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8964" y="1531800"/>
              <a:ext cx="1440000" cy="1440000"/>
            </a:xfrm>
            <a:prstGeom prst="rect">
              <a:avLst/>
            </a:prstGeom>
          </p:spPr>
        </p:pic>
        <p:sp>
          <p:nvSpPr>
            <p:cNvPr id="10" name="Process 9">
              <a:extLst>
                <a:ext uri="{FF2B5EF4-FFF2-40B4-BE49-F238E27FC236}">
                  <a16:creationId xmlns:a16="http://schemas.microsoft.com/office/drawing/2014/main" id="{91F7569D-3A66-F244-AC27-A2EA8CF81C32}"/>
                </a:ext>
              </a:extLst>
            </p:cNvPr>
            <p:cNvSpPr/>
            <p:nvPr/>
          </p:nvSpPr>
          <p:spPr>
            <a:xfrm>
              <a:off x="8544272" y="1916832"/>
              <a:ext cx="432048" cy="21602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A2C8772B-479B-AE47-99C8-B0426A7D8F6C}"/>
                  </a:ext>
                </a:extLst>
              </p14:cNvPr>
              <p14:cNvContentPartPr/>
              <p14:nvPr/>
            </p14:nvContentPartPr>
            <p14:xfrm>
              <a:off x="5195660" y="3480020"/>
              <a:ext cx="1754640" cy="334080"/>
            </p14:xfrm>
          </p:contentPart>
        </mc:Choice>
        <mc:Fallback xmlns="">
          <p:pic>
            <p:nvPicPr>
              <p:cNvPr id="18" name="Ink 17">
                <a:extLst>
                  <a:ext uri="{FF2B5EF4-FFF2-40B4-BE49-F238E27FC236}">
                    <a16:creationId xmlns:a16="http://schemas.microsoft.com/office/drawing/2014/main" id="{A2C8772B-479B-AE47-99C8-B0426A7D8F6C}"/>
                  </a:ext>
                </a:extLst>
              </p:cNvPr>
              <p:cNvPicPr/>
              <p:nvPr/>
            </p:nvPicPr>
            <p:blipFill>
              <a:blip r:embed="rId8"/>
              <a:stretch>
                <a:fillRect/>
              </a:stretch>
            </p:blipFill>
            <p:spPr>
              <a:xfrm>
                <a:off x="5159660" y="3444380"/>
                <a:ext cx="18262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B4CBF424-D9D5-4048-B99A-4D7023E6FE31}"/>
                  </a:ext>
                </a:extLst>
              </p14:cNvPr>
              <p14:cNvContentPartPr/>
              <p14:nvPr/>
            </p14:nvContentPartPr>
            <p14:xfrm>
              <a:off x="5248740" y="3592340"/>
              <a:ext cx="1694520" cy="251280"/>
            </p14:xfrm>
          </p:contentPart>
        </mc:Choice>
        <mc:Fallback xmlns="">
          <p:pic>
            <p:nvPicPr>
              <p:cNvPr id="21" name="Ink 20">
                <a:extLst>
                  <a:ext uri="{FF2B5EF4-FFF2-40B4-BE49-F238E27FC236}">
                    <a16:creationId xmlns:a16="http://schemas.microsoft.com/office/drawing/2014/main" id="{B4CBF424-D9D5-4048-B99A-4D7023E6FE31}"/>
                  </a:ext>
                </a:extLst>
              </p:cNvPr>
              <p:cNvPicPr/>
              <p:nvPr/>
            </p:nvPicPr>
            <p:blipFill>
              <a:blip r:embed="rId10"/>
              <a:stretch>
                <a:fillRect/>
              </a:stretch>
            </p:blipFill>
            <p:spPr>
              <a:xfrm>
                <a:off x="5213100" y="3556700"/>
                <a:ext cx="1766160" cy="322920"/>
              </a:xfrm>
              <a:prstGeom prst="rect">
                <a:avLst/>
              </a:prstGeom>
            </p:spPr>
          </p:pic>
        </mc:Fallback>
      </mc:AlternateContent>
      <p:grpSp>
        <p:nvGrpSpPr>
          <p:cNvPr id="28" name="Group 27">
            <a:extLst>
              <a:ext uri="{FF2B5EF4-FFF2-40B4-BE49-F238E27FC236}">
                <a16:creationId xmlns:a16="http://schemas.microsoft.com/office/drawing/2014/main" id="{14A851AA-DF02-CA4D-A5AE-FB1FD2B190D0}"/>
              </a:ext>
            </a:extLst>
          </p:cNvPr>
          <p:cNvGrpSpPr/>
          <p:nvPr/>
        </p:nvGrpSpPr>
        <p:grpSpPr>
          <a:xfrm>
            <a:off x="5339300" y="3717980"/>
            <a:ext cx="1496520" cy="96120"/>
            <a:chOff x="5339300" y="3717980"/>
            <a:chExt cx="1496520" cy="96120"/>
          </a:xfrm>
        </p:grpSpPr>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B32E0730-43B1-654A-9E30-A39CF4184CFE}"/>
                    </a:ext>
                  </a:extLst>
                </p14:cNvPr>
                <p14:cNvContentPartPr/>
                <p14:nvPr/>
              </p14:nvContentPartPr>
              <p14:xfrm>
                <a:off x="5339300" y="3729140"/>
                <a:ext cx="1467360" cy="84960"/>
              </p14:xfrm>
            </p:contentPart>
          </mc:Choice>
          <mc:Fallback xmlns="">
            <p:pic>
              <p:nvPicPr>
                <p:cNvPr id="26" name="Ink 25">
                  <a:extLst>
                    <a:ext uri="{FF2B5EF4-FFF2-40B4-BE49-F238E27FC236}">
                      <a16:creationId xmlns:a16="http://schemas.microsoft.com/office/drawing/2014/main" id="{B32E0730-43B1-654A-9E30-A39CF4184CFE}"/>
                    </a:ext>
                  </a:extLst>
                </p:cNvPr>
                <p:cNvPicPr/>
                <p:nvPr/>
              </p:nvPicPr>
              <p:blipFill>
                <a:blip r:embed="rId12"/>
                <a:stretch>
                  <a:fillRect/>
                </a:stretch>
              </p:blipFill>
              <p:spPr>
                <a:xfrm>
                  <a:off x="5303660" y="3693140"/>
                  <a:ext cx="1539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54C84B3D-F73D-7B47-96DB-0C9DBDA8A94E}"/>
                    </a:ext>
                  </a:extLst>
                </p14:cNvPr>
                <p14:cNvContentPartPr/>
                <p14:nvPr/>
              </p14:nvContentPartPr>
              <p14:xfrm>
                <a:off x="6835460" y="3717980"/>
                <a:ext cx="360" cy="360"/>
              </p14:xfrm>
            </p:contentPart>
          </mc:Choice>
          <mc:Fallback xmlns="">
            <p:pic>
              <p:nvPicPr>
                <p:cNvPr id="27" name="Ink 26">
                  <a:extLst>
                    <a:ext uri="{FF2B5EF4-FFF2-40B4-BE49-F238E27FC236}">
                      <a16:creationId xmlns:a16="http://schemas.microsoft.com/office/drawing/2014/main" id="{54C84B3D-F73D-7B47-96DB-0C9DBDA8A94E}"/>
                    </a:ext>
                  </a:extLst>
                </p:cNvPr>
                <p:cNvPicPr/>
                <p:nvPr/>
              </p:nvPicPr>
              <p:blipFill>
                <a:blip r:embed="rId14"/>
                <a:stretch>
                  <a:fillRect/>
                </a:stretch>
              </p:blipFill>
              <p:spPr>
                <a:xfrm>
                  <a:off x="6799460" y="3682340"/>
                  <a:ext cx="72000" cy="72000"/>
                </a:xfrm>
                <a:prstGeom prst="rect">
                  <a:avLst/>
                </a:prstGeom>
              </p:spPr>
            </p:pic>
          </mc:Fallback>
        </mc:AlternateContent>
      </p:grpSp>
      <p:cxnSp>
        <p:nvCxnSpPr>
          <p:cNvPr id="32" name="Straight Arrow Connector 31">
            <a:extLst>
              <a:ext uri="{FF2B5EF4-FFF2-40B4-BE49-F238E27FC236}">
                <a16:creationId xmlns:a16="http://schemas.microsoft.com/office/drawing/2014/main" id="{65E9EBFA-5305-9041-88C6-41C3E2612032}"/>
              </a:ext>
            </a:extLst>
          </p:cNvPr>
          <p:cNvCxnSpPr/>
          <p:nvPr/>
        </p:nvCxnSpPr>
        <p:spPr>
          <a:xfrm>
            <a:off x="6456040" y="4005064"/>
            <a:ext cx="0" cy="893776"/>
          </a:xfrm>
          <a:prstGeom prst="straightConnector1">
            <a:avLst/>
          </a:prstGeom>
          <a:ln w="101600">
            <a:solidFill>
              <a:srgbClr val="2F5597"/>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B7E4EFAF-65AC-1A4E-97FC-AD62010298D8}"/>
              </a:ext>
            </a:extLst>
          </p:cNvPr>
          <p:cNvPicPr>
            <a:picLocks noChangeAspect="1"/>
          </p:cNvPicPr>
          <p:nvPr/>
        </p:nvPicPr>
        <p:blipFill>
          <a:blip r:embed="rId15"/>
          <a:stretch>
            <a:fillRect/>
          </a:stretch>
        </p:blipFill>
        <p:spPr>
          <a:xfrm>
            <a:off x="3935958" y="1493580"/>
            <a:ext cx="1790700" cy="1803400"/>
          </a:xfrm>
          <a:prstGeom prst="rect">
            <a:avLst/>
          </a:prstGeom>
        </p:spPr>
      </p:pic>
      <p:sp>
        <p:nvSpPr>
          <p:cNvPr id="34" name="Process 33">
            <a:extLst>
              <a:ext uri="{FF2B5EF4-FFF2-40B4-BE49-F238E27FC236}">
                <a16:creationId xmlns:a16="http://schemas.microsoft.com/office/drawing/2014/main" id="{14BBC271-9229-044C-B9D9-C37D670D8CB5}"/>
              </a:ext>
            </a:extLst>
          </p:cNvPr>
          <p:cNvSpPr/>
          <p:nvPr/>
        </p:nvSpPr>
        <p:spPr>
          <a:xfrm>
            <a:off x="5006616" y="2661636"/>
            <a:ext cx="585328" cy="50405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84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F1BA030-0E12-CF42-8E38-A82DC80F8BF6}"/>
                  </a:ext>
                </a:extLst>
              </p14:cNvPr>
              <p14:cNvContentPartPr/>
              <p14:nvPr/>
            </p14:nvContentPartPr>
            <p14:xfrm>
              <a:off x="9980780" y="5684300"/>
              <a:ext cx="360" cy="360"/>
            </p14:xfrm>
          </p:contentPart>
        </mc:Choice>
        <mc:Fallback xmlns="">
          <p:pic>
            <p:nvPicPr>
              <p:cNvPr id="9" name="Ink 8">
                <a:extLst>
                  <a:ext uri="{FF2B5EF4-FFF2-40B4-BE49-F238E27FC236}">
                    <a16:creationId xmlns:a16="http://schemas.microsoft.com/office/drawing/2014/main" id="{4F1BA030-0E12-CF42-8E38-A82DC80F8BF6}"/>
                  </a:ext>
                </a:extLst>
              </p:cNvPr>
              <p:cNvPicPr/>
              <p:nvPr/>
            </p:nvPicPr>
            <p:blipFill>
              <a:blip r:embed="rId4"/>
              <a:stretch>
                <a:fillRect/>
              </a:stretch>
            </p:blipFill>
            <p:spPr>
              <a:xfrm>
                <a:off x="9971780" y="5675300"/>
                <a:ext cx="18000" cy="18000"/>
              </a:xfrm>
              <a:prstGeom prst="rect">
                <a:avLst/>
              </a:prstGeom>
            </p:spPr>
          </p:pic>
        </mc:Fallback>
      </mc:AlternateContent>
      <p:grpSp>
        <p:nvGrpSpPr>
          <p:cNvPr id="11" name="Group 10">
            <a:extLst>
              <a:ext uri="{FF2B5EF4-FFF2-40B4-BE49-F238E27FC236}">
                <a16:creationId xmlns:a16="http://schemas.microsoft.com/office/drawing/2014/main" id="{5FD738CC-0BC8-484E-B8E2-51A259DAFBEF}"/>
              </a:ext>
            </a:extLst>
          </p:cNvPr>
          <p:cNvGrpSpPr/>
          <p:nvPr/>
        </p:nvGrpSpPr>
        <p:grpSpPr>
          <a:xfrm>
            <a:off x="4656000" y="2018840"/>
            <a:ext cx="2880000" cy="2880000"/>
            <a:chOff x="8368964" y="1531800"/>
            <a:chExt cx="1440000" cy="1440000"/>
          </a:xfrm>
        </p:grpSpPr>
        <p:pic>
          <p:nvPicPr>
            <p:cNvPr id="3" name="Graphic 2" descr="Bathtub outline">
              <a:extLst>
                <a:ext uri="{FF2B5EF4-FFF2-40B4-BE49-F238E27FC236}">
                  <a16:creationId xmlns:a16="http://schemas.microsoft.com/office/drawing/2014/main" id="{4C732B1E-2DC8-754C-BF44-7EEE688ACA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8964" y="1531800"/>
              <a:ext cx="1440000" cy="1440000"/>
            </a:xfrm>
            <a:prstGeom prst="rect">
              <a:avLst/>
            </a:prstGeom>
          </p:spPr>
        </p:pic>
        <p:sp>
          <p:nvSpPr>
            <p:cNvPr id="10" name="Process 9">
              <a:extLst>
                <a:ext uri="{FF2B5EF4-FFF2-40B4-BE49-F238E27FC236}">
                  <a16:creationId xmlns:a16="http://schemas.microsoft.com/office/drawing/2014/main" id="{91F7569D-3A66-F244-AC27-A2EA8CF81C32}"/>
                </a:ext>
              </a:extLst>
            </p:cNvPr>
            <p:cNvSpPr/>
            <p:nvPr/>
          </p:nvSpPr>
          <p:spPr>
            <a:xfrm>
              <a:off x="8544272" y="1916832"/>
              <a:ext cx="432048" cy="21602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4A851AA-DF02-CA4D-A5AE-FB1FD2B190D0}"/>
              </a:ext>
            </a:extLst>
          </p:cNvPr>
          <p:cNvGrpSpPr/>
          <p:nvPr/>
        </p:nvGrpSpPr>
        <p:grpSpPr>
          <a:xfrm>
            <a:off x="5339300" y="3717980"/>
            <a:ext cx="1496520" cy="96120"/>
            <a:chOff x="5339300" y="3717980"/>
            <a:chExt cx="1496520" cy="96120"/>
          </a:xfrm>
        </p:grpSpPr>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B32E0730-43B1-654A-9E30-A39CF4184CFE}"/>
                    </a:ext>
                  </a:extLst>
                </p14:cNvPr>
                <p14:cNvContentPartPr/>
                <p14:nvPr/>
              </p14:nvContentPartPr>
              <p14:xfrm>
                <a:off x="5339300" y="3729140"/>
                <a:ext cx="1467360" cy="84960"/>
              </p14:xfrm>
            </p:contentPart>
          </mc:Choice>
          <mc:Fallback xmlns="">
            <p:pic>
              <p:nvPicPr>
                <p:cNvPr id="26" name="Ink 25">
                  <a:extLst>
                    <a:ext uri="{FF2B5EF4-FFF2-40B4-BE49-F238E27FC236}">
                      <a16:creationId xmlns:a16="http://schemas.microsoft.com/office/drawing/2014/main" id="{B32E0730-43B1-654A-9E30-A39CF4184CFE}"/>
                    </a:ext>
                  </a:extLst>
                </p:cNvPr>
                <p:cNvPicPr/>
                <p:nvPr/>
              </p:nvPicPr>
              <p:blipFill>
                <a:blip r:embed="rId8"/>
                <a:stretch>
                  <a:fillRect/>
                </a:stretch>
              </p:blipFill>
              <p:spPr>
                <a:xfrm>
                  <a:off x="5303300" y="3693140"/>
                  <a:ext cx="1539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54C84B3D-F73D-7B47-96DB-0C9DBDA8A94E}"/>
                    </a:ext>
                  </a:extLst>
                </p14:cNvPr>
                <p14:cNvContentPartPr/>
                <p14:nvPr/>
              </p14:nvContentPartPr>
              <p14:xfrm>
                <a:off x="6835460" y="3717980"/>
                <a:ext cx="360" cy="360"/>
              </p14:xfrm>
            </p:contentPart>
          </mc:Choice>
          <mc:Fallback xmlns="">
            <p:pic>
              <p:nvPicPr>
                <p:cNvPr id="27" name="Ink 26">
                  <a:extLst>
                    <a:ext uri="{FF2B5EF4-FFF2-40B4-BE49-F238E27FC236}">
                      <a16:creationId xmlns:a16="http://schemas.microsoft.com/office/drawing/2014/main" id="{54C84B3D-F73D-7B47-96DB-0C9DBDA8A94E}"/>
                    </a:ext>
                  </a:extLst>
                </p:cNvPr>
                <p:cNvPicPr/>
                <p:nvPr/>
              </p:nvPicPr>
              <p:blipFill>
                <a:blip r:embed="rId10"/>
                <a:stretch>
                  <a:fillRect/>
                </a:stretch>
              </p:blipFill>
              <p:spPr>
                <a:xfrm>
                  <a:off x="6799460" y="3681980"/>
                  <a:ext cx="72000" cy="72000"/>
                </a:xfrm>
                <a:prstGeom prst="rect">
                  <a:avLst/>
                </a:prstGeom>
              </p:spPr>
            </p:pic>
          </mc:Fallback>
        </mc:AlternateContent>
      </p:grpSp>
      <p:cxnSp>
        <p:nvCxnSpPr>
          <p:cNvPr id="32" name="Straight Arrow Connector 31">
            <a:extLst>
              <a:ext uri="{FF2B5EF4-FFF2-40B4-BE49-F238E27FC236}">
                <a16:creationId xmlns:a16="http://schemas.microsoft.com/office/drawing/2014/main" id="{65E9EBFA-5305-9041-88C6-41C3E2612032}"/>
              </a:ext>
            </a:extLst>
          </p:cNvPr>
          <p:cNvCxnSpPr/>
          <p:nvPr/>
        </p:nvCxnSpPr>
        <p:spPr>
          <a:xfrm>
            <a:off x="6456040" y="4005064"/>
            <a:ext cx="0" cy="893776"/>
          </a:xfrm>
          <a:prstGeom prst="straightConnector1">
            <a:avLst/>
          </a:prstGeom>
          <a:ln w="1016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15DBBF2-FF0B-0645-924A-D1AC8D21F31E}"/>
              </a:ext>
            </a:extLst>
          </p:cNvPr>
          <p:cNvPicPr>
            <a:picLocks noChangeAspect="1"/>
          </p:cNvPicPr>
          <p:nvPr/>
        </p:nvPicPr>
        <p:blipFill>
          <a:blip r:embed="rId11"/>
          <a:stretch>
            <a:fillRect/>
          </a:stretch>
        </p:blipFill>
        <p:spPr>
          <a:xfrm>
            <a:off x="3935958" y="1493580"/>
            <a:ext cx="1790700" cy="1803400"/>
          </a:xfrm>
          <a:prstGeom prst="rect">
            <a:avLst/>
          </a:prstGeom>
        </p:spPr>
      </p:pic>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F3C97FA4-01FE-074B-A19B-9E8D452CBF01}"/>
                  </a:ext>
                </a:extLst>
              </p14:cNvPr>
              <p14:cNvContentPartPr/>
              <p14:nvPr/>
            </p14:nvContentPartPr>
            <p14:xfrm>
              <a:off x="152400" y="152400"/>
              <a:ext cx="0" cy="0"/>
            </p14:xfrm>
          </p:contentPart>
        </mc:Choice>
        <mc:Fallback xmlns="">
          <p:pic>
            <p:nvPicPr>
              <p:cNvPr id="17" name="Ink 16">
                <a:extLst>
                  <a:ext uri="{FF2B5EF4-FFF2-40B4-BE49-F238E27FC236}">
                    <a16:creationId xmlns:a16="http://schemas.microsoft.com/office/drawing/2014/main" id="{F3C97FA4-01FE-074B-A19B-9E8D452CBF01}"/>
                  </a:ext>
                </a:extLst>
              </p:cNvPr>
              <p:cNvPicPr/>
              <p:nvPr/>
            </p:nvPicPr>
            <p:blipFill>
              <a:blip r:embed="rId8"/>
              <a:stretch>
                <a:fillRect/>
              </a:stretch>
            </p:blipFill>
            <p:spPr>
              <a:xfrm>
                <a:off x="152400" y="1524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75238491-ACBC-D84A-AE66-B30D6F69AE6C}"/>
                  </a:ext>
                </a:extLst>
              </p14:cNvPr>
              <p14:cNvContentPartPr/>
              <p14:nvPr/>
            </p14:nvContentPartPr>
            <p14:xfrm>
              <a:off x="6835100" y="3721468"/>
              <a:ext cx="360" cy="360"/>
            </p14:xfrm>
          </p:contentPart>
        </mc:Choice>
        <mc:Fallback xmlns="">
          <p:pic>
            <p:nvPicPr>
              <p:cNvPr id="22" name="Ink 21">
                <a:extLst>
                  <a:ext uri="{FF2B5EF4-FFF2-40B4-BE49-F238E27FC236}">
                    <a16:creationId xmlns:a16="http://schemas.microsoft.com/office/drawing/2014/main" id="{75238491-ACBC-D84A-AE66-B30D6F69AE6C}"/>
                  </a:ext>
                </a:extLst>
              </p:cNvPr>
              <p:cNvPicPr/>
              <p:nvPr/>
            </p:nvPicPr>
            <p:blipFill>
              <a:blip r:embed="rId10"/>
              <a:stretch>
                <a:fillRect/>
              </a:stretch>
            </p:blipFill>
            <p:spPr>
              <a:xfrm>
                <a:off x="6799100" y="3685468"/>
                <a:ext cx="72000" cy="72000"/>
              </a:xfrm>
              <a:prstGeom prst="rect">
                <a:avLst/>
              </a:prstGeom>
            </p:spPr>
          </p:pic>
        </mc:Fallback>
      </mc:AlternateContent>
      <p:sp>
        <p:nvSpPr>
          <p:cNvPr id="23" name="Process 22">
            <a:extLst>
              <a:ext uri="{FF2B5EF4-FFF2-40B4-BE49-F238E27FC236}">
                <a16:creationId xmlns:a16="http://schemas.microsoft.com/office/drawing/2014/main" id="{2F233EDA-7725-0440-A330-5B160DB3D91B}"/>
              </a:ext>
            </a:extLst>
          </p:cNvPr>
          <p:cNvSpPr/>
          <p:nvPr/>
        </p:nvSpPr>
        <p:spPr>
          <a:xfrm>
            <a:off x="5006616" y="2661636"/>
            <a:ext cx="585328" cy="50405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32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phic 6" descr="Shopping cart with solid fill">
            <a:extLst>
              <a:ext uri="{FF2B5EF4-FFF2-40B4-BE49-F238E27FC236}">
                <a16:creationId xmlns:a16="http://schemas.microsoft.com/office/drawing/2014/main" id="{5CDE9E37-F7F7-AE4C-A0C2-659A7799B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4228" y="1991937"/>
            <a:ext cx="1440000" cy="1440000"/>
          </a:xfrm>
          <a:prstGeom prst="rect">
            <a:avLst/>
          </a:prstGeom>
        </p:spPr>
      </p:pic>
      <p:sp>
        <p:nvSpPr>
          <p:cNvPr id="24" name="TextBox 23">
            <a:extLst>
              <a:ext uri="{FF2B5EF4-FFF2-40B4-BE49-F238E27FC236}">
                <a16:creationId xmlns:a16="http://schemas.microsoft.com/office/drawing/2014/main" id="{A158CF86-402F-404A-A7AE-748E102B4619}"/>
              </a:ext>
            </a:extLst>
          </p:cNvPr>
          <p:cNvSpPr txBox="1"/>
          <p:nvPr/>
        </p:nvSpPr>
        <p:spPr>
          <a:xfrm>
            <a:off x="591212" y="404664"/>
            <a:ext cx="3744416" cy="584775"/>
          </a:xfrm>
          <a:prstGeom prst="rect">
            <a:avLst/>
          </a:prstGeom>
          <a:noFill/>
        </p:spPr>
        <p:txBody>
          <a:bodyPr wrap="square" rtlCol="0">
            <a:spAutoFit/>
          </a:bodyPr>
          <a:lstStyle/>
          <a:p>
            <a:pPr algn="ctr"/>
            <a:r>
              <a:rPr lang="en-US" sz="3200" dirty="0"/>
              <a:t>Flows feed stocks</a:t>
            </a:r>
          </a:p>
        </p:txBody>
      </p:sp>
      <p:pic>
        <p:nvPicPr>
          <p:cNvPr id="28" name="Graphic 27" descr="Piggy Bank outline">
            <a:extLst>
              <a:ext uri="{FF2B5EF4-FFF2-40B4-BE49-F238E27FC236}">
                <a16:creationId xmlns:a16="http://schemas.microsoft.com/office/drawing/2014/main" id="{AD977688-83D6-7F4D-9E68-1C7F496EA3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70840" y="1809913"/>
            <a:ext cx="1800000" cy="1800000"/>
          </a:xfrm>
          <a:prstGeom prst="rect">
            <a:avLst/>
          </a:prstGeom>
        </p:spPr>
      </p:pic>
      <p:pic>
        <p:nvPicPr>
          <p:cNvPr id="30" name="Graphic 29" descr="Payroll outline">
            <a:extLst>
              <a:ext uri="{FF2B5EF4-FFF2-40B4-BE49-F238E27FC236}">
                <a16:creationId xmlns:a16="http://schemas.microsoft.com/office/drawing/2014/main" id="{76D51B67-C06E-084D-8BFA-E9F0EC555F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3420" y="1911837"/>
            <a:ext cx="1440000" cy="1440000"/>
          </a:xfrm>
          <a:prstGeom prst="rect">
            <a:avLst/>
          </a:prstGeom>
        </p:spPr>
      </p:pic>
      <p:pic>
        <p:nvPicPr>
          <p:cNvPr id="3" name="Graphic 2" descr="Linear Graph with solid fill">
            <a:extLst>
              <a:ext uri="{FF2B5EF4-FFF2-40B4-BE49-F238E27FC236}">
                <a16:creationId xmlns:a16="http://schemas.microsoft.com/office/drawing/2014/main" id="{208CFB0A-2C6A-864E-8DD4-A255DD2972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30840" y="4581328"/>
            <a:ext cx="1080000" cy="1080000"/>
          </a:xfrm>
          <a:prstGeom prst="rect">
            <a:avLst/>
          </a:prstGeom>
        </p:spPr>
      </p:pic>
      <p:sp>
        <p:nvSpPr>
          <p:cNvPr id="6" name="TextBox 5">
            <a:extLst>
              <a:ext uri="{FF2B5EF4-FFF2-40B4-BE49-F238E27FC236}">
                <a16:creationId xmlns:a16="http://schemas.microsoft.com/office/drawing/2014/main" id="{34F9C3F5-E4B5-7C43-B8EE-7E3EB71DD39F}"/>
              </a:ext>
            </a:extLst>
          </p:cNvPr>
          <p:cNvSpPr txBox="1"/>
          <p:nvPr/>
        </p:nvSpPr>
        <p:spPr>
          <a:xfrm>
            <a:off x="2808844" y="2155915"/>
            <a:ext cx="719960" cy="1107996"/>
          </a:xfrm>
          <a:prstGeom prst="rect">
            <a:avLst/>
          </a:prstGeom>
          <a:noFill/>
        </p:spPr>
        <p:txBody>
          <a:bodyPr wrap="square" rtlCol="0">
            <a:spAutoFit/>
          </a:bodyPr>
          <a:lstStyle/>
          <a:p>
            <a:r>
              <a:rPr lang="en-US" sz="6600" b="1" dirty="0"/>
              <a:t>&gt;</a:t>
            </a:r>
          </a:p>
        </p:txBody>
      </p:sp>
      <p:pic>
        <p:nvPicPr>
          <p:cNvPr id="10" name="Graphic 9" descr="Coins outline">
            <a:extLst>
              <a:ext uri="{FF2B5EF4-FFF2-40B4-BE49-F238E27FC236}">
                <a16:creationId xmlns:a16="http://schemas.microsoft.com/office/drawing/2014/main" id="{8AD14C09-E90E-A845-9C3E-A8F00199EF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25036" y="2297995"/>
            <a:ext cx="823836" cy="823836"/>
          </a:xfrm>
          <a:prstGeom prst="rect">
            <a:avLst/>
          </a:prstGeom>
        </p:spPr>
      </p:pic>
      <p:sp>
        <p:nvSpPr>
          <p:cNvPr id="33" name="TextBox 32">
            <a:extLst>
              <a:ext uri="{FF2B5EF4-FFF2-40B4-BE49-F238E27FC236}">
                <a16:creationId xmlns:a16="http://schemas.microsoft.com/office/drawing/2014/main" id="{1A7E4B9E-1719-1B49-9E69-3F0F12946636}"/>
              </a:ext>
            </a:extLst>
          </p:cNvPr>
          <p:cNvSpPr txBox="1"/>
          <p:nvPr/>
        </p:nvSpPr>
        <p:spPr>
          <a:xfrm>
            <a:off x="1008364" y="3675211"/>
            <a:ext cx="1440000" cy="830997"/>
          </a:xfrm>
          <a:prstGeom prst="rect">
            <a:avLst/>
          </a:prstGeom>
          <a:noFill/>
        </p:spPr>
        <p:txBody>
          <a:bodyPr wrap="square" rtlCol="0">
            <a:spAutoFit/>
          </a:bodyPr>
          <a:lstStyle/>
          <a:p>
            <a:pPr algn="ctr"/>
            <a:r>
              <a:rPr lang="en-US" sz="2400" dirty="0"/>
              <a:t>Flow</a:t>
            </a:r>
          </a:p>
          <a:p>
            <a:pPr algn="ctr"/>
            <a:r>
              <a:rPr lang="en-US" sz="2400" dirty="0"/>
              <a:t>Income</a:t>
            </a:r>
          </a:p>
        </p:txBody>
      </p:sp>
      <p:sp>
        <p:nvSpPr>
          <p:cNvPr id="35" name="TextBox 34">
            <a:extLst>
              <a:ext uri="{FF2B5EF4-FFF2-40B4-BE49-F238E27FC236}">
                <a16:creationId xmlns:a16="http://schemas.microsoft.com/office/drawing/2014/main" id="{B476A951-E931-E243-91FB-421DCD6F3051}"/>
              </a:ext>
            </a:extLst>
          </p:cNvPr>
          <p:cNvSpPr txBox="1"/>
          <p:nvPr/>
        </p:nvSpPr>
        <p:spPr>
          <a:xfrm>
            <a:off x="3874228" y="3675211"/>
            <a:ext cx="1440000" cy="830997"/>
          </a:xfrm>
          <a:prstGeom prst="rect">
            <a:avLst/>
          </a:prstGeom>
          <a:noFill/>
        </p:spPr>
        <p:txBody>
          <a:bodyPr wrap="square" rtlCol="0">
            <a:spAutoFit/>
          </a:bodyPr>
          <a:lstStyle/>
          <a:p>
            <a:pPr algn="ctr"/>
            <a:r>
              <a:rPr lang="en-US" sz="2400" dirty="0"/>
              <a:t>Flow</a:t>
            </a:r>
          </a:p>
          <a:p>
            <a:pPr algn="ctr"/>
            <a:r>
              <a:rPr lang="en-US" sz="2400" dirty="0"/>
              <a:t>Spending</a:t>
            </a:r>
          </a:p>
        </p:txBody>
      </p:sp>
      <p:sp>
        <p:nvSpPr>
          <p:cNvPr id="37" name="TextBox 36">
            <a:extLst>
              <a:ext uri="{FF2B5EF4-FFF2-40B4-BE49-F238E27FC236}">
                <a16:creationId xmlns:a16="http://schemas.microsoft.com/office/drawing/2014/main" id="{DA5BCFE2-A437-EB45-B02F-25841B44C560}"/>
              </a:ext>
            </a:extLst>
          </p:cNvPr>
          <p:cNvSpPr txBox="1"/>
          <p:nvPr/>
        </p:nvSpPr>
        <p:spPr>
          <a:xfrm>
            <a:off x="5659652" y="2155915"/>
            <a:ext cx="719960" cy="1107996"/>
          </a:xfrm>
          <a:prstGeom prst="rect">
            <a:avLst/>
          </a:prstGeom>
          <a:noFill/>
        </p:spPr>
        <p:txBody>
          <a:bodyPr wrap="square" rtlCol="0">
            <a:spAutoFit/>
          </a:bodyPr>
          <a:lstStyle/>
          <a:p>
            <a:r>
              <a:rPr lang="en-US" sz="6600" b="1" dirty="0"/>
              <a:t>=</a:t>
            </a:r>
          </a:p>
        </p:txBody>
      </p:sp>
      <p:sp>
        <p:nvSpPr>
          <p:cNvPr id="39" name="TextBox 38">
            <a:extLst>
              <a:ext uri="{FF2B5EF4-FFF2-40B4-BE49-F238E27FC236}">
                <a16:creationId xmlns:a16="http://schemas.microsoft.com/office/drawing/2014/main" id="{041D9DD8-D5C8-0D47-8929-D4991A866BE2}"/>
              </a:ext>
            </a:extLst>
          </p:cNvPr>
          <p:cNvSpPr txBox="1"/>
          <p:nvPr/>
        </p:nvSpPr>
        <p:spPr>
          <a:xfrm>
            <a:off x="6379612" y="3675211"/>
            <a:ext cx="1440000" cy="830997"/>
          </a:xfrm>
          <a:prstGeom prst="rect">
            <a:avLst/>
          </a:prstGeom>
          <a:noFill/>
        </p:spPr>
        <p:txBody>
          <a:bodyPr wrap="square" rtlCol="0">
            <a:spAutoFit/>
          </a:bodyPr>
          <a:lstStyle/>
          <a:p>
            <a:pPr algn="ctr"/>
            <a:r>
              <a:rPr lang="en-US" sz="2400" dirty="0"/>
              <a:t>Flow</a:t>
            </a:r>
          </a:p>
          <a:p>
            <a:pPr algn="ctr"/>
            <a:r>
              <a:rPr lang="en-US" sz="2400" dirty="0"/>
              <a:t>Saving</a:t>
            </a:r>
          </a:p>
        </p:txBody>
      </p:sp>
      <p:sp>
        <p:nvSpPr>
          <p:cNvPr id="41" name="TextBox 40">
            <a:extLst>
              <a:ext uri="{FF2B5EF4-FFF2-40B4-BE49-F238E27FC236}">
                <a16:creationId xmlns:a16="http://schemas.microsoft.com/office/drawing/2014/main" id="{C5700A70-1831-F24E-B2AE-E23354B0DFC1}"/>
              </a:ext>
            </a:extLst>
          </p:cNvPr>
          <p:cNvSpPr txBox="1"/>
          <p:nvPr/>
        </p:nvSpPr>
        <p:spPr>
          <a:xfrm>
            <a:off x="9650840" y="3680122"/>
            <a:ext cx="1440000" cy="830997"/>
          </a:xfrm>
          <a:prstGeom prst="rect">
            <a:avLst/>
          </a:prstGeom>
          <a:noFill/>
        </p:spPr>
        <p:txBody>
          <a:bodyPr wrap="square" rtlCol="0">
            <a:spAutoFit/>
          </a:bodyPr>
          <a:lstStyle/>
          <a:p>
            <a:pPr algn="ctr"/>
            <a:r>
              <a:rPr lang="en-US" sz="2400" dirty="0"/>
              <a:t>Stock</a:t>
            </a:r>
          </a:p>
          <a:p>
            <a:pPr algn="ctr"/>
            <a:r>
              <a:rPr lang="en-US" sz="2400" dirty="0"/>
              <a:t>Wealth</a:t>
            </a:r>
          </a:p>
        </p:txBody>
      </p:sp>
    </p:spTree>
    <p:extLst>
      <p:ext uri="{BB962C8B-B14F-4D97-AF65-F5344CB8AC3E}">
        <p14:creationId xmlns:p14="http://schemas.microsoft.com/office/powerpoint/2010/main" val="429129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3.125E-6 -4.81481E-6 C 0.02552 0.01482 0.05118 0.02963 0.07904 0.00186 C 0.10703 -0.02592 0.13946 -0.13587 0.16758 -0.16666 C 0.19571 -0.19745 0.23269 -0.21296 0.24779 -0.18333 C 0.26289 -0.1537 0.25821 0.01112 0.25821 0.01135 L 0.25821 0.01112 " pathEditMode="relative" rAng="0" ptsTypes="AAAAAA">
                                      <p:cBhvr>
                                        <p:cTn id="34" dur="2000" fill="hold"/>
                                        <p:tgtEl>
                                          <p:spTgt spid="10"/>
                                        </p:tgtEl>
                                        <p:attrNameLst>
                                          <p:attrName>ppt_x</p:attrName>
                                          <p:attrName>ppt_y</p:attrName>
                                        </p:attrNameLst>
                                      </p:cBhvr>
                                      <p:rCtr x="12943" y="-9097"/>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p:bldP spid="35" grpId="0"/>
      <p:bldP spid="37" grpId="0"/>
      <p:bldP spid="39" grpId="0"/>
      <p:bldP spid="41" grpId="0"/>
    </p:bldLst>
  </p:timing>
</p:sld>
</file>

<file path=ppt/theme/theme1.xml><?xml version="1.0" encoding="utf-8"?>
<a:theme xmlns:a="http://schemas.openxmlformats.org/drawingml/2006/main" name="CofFEE_2018">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_2" id="{F74BC86A-351D-9949-926A-FD19613C662F}" vid="{B0401CF9-63F4-AD4C-A8F8-FC276EA3D8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CofFEE_2018</Template>
  <TotalTime>28591</TotalTime>
  <Words>2857</Words>
  <Application>Microsoft Macintosh PowerPoint</Application>
  <PresentationFormat>Widescreen</PresentationFormat>
  <Paragraphs>467</Paragraphs>
  <Slides>32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Helvetica</vt:lpstr>
      <vt:lpstr>Symbol</vt:lpstr>
      <vt:lpstr>Times New Roman</vt:lpstr>
      <vt:lpstr>Wingdings</vt:lpstr>
      <vt:lpstr>CofFEE_2018</vt:lpstr>
      <vt:lpstr>An introduction to basic macroeconomic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accounting …</vt:lpstr>
      <vt:lpstr>Total expenditure = total output = total income</vt:lpstr>
      <vt:lpstr>Real and Nominal GDP …</vt:lpstr>
      <vt:lpstr>PowerPoint Presentation</vt:lpstr>
      <vt:lpstr>Potential GDP …</vt:lpstr>
      <vt:lpstr>PowerPoint Presentation</vt:lpstr>
      <vt:lpstr>Problems with GDP as a measure of well-being …</vt:lpstr>
      <vt:lpstr>PowerPoint Presentation</vt:lpstr>
      <vt:lpstr>PowerPoint Presentation</vt:lpstr>
      <vt:lpstr>Expenditure-Income-Output relationship …</vt:lpstr>
      <vt:lpstr>The multiplier process …</vt:lpstr>
      <vt:lpstr>Example: Government spending increases 100</vt:lpstr>
      <vt:lpstr>Sectoral accounting balances …</vt:lpstr>
      <vt:lpstr>Sectoral accounting balances …</vt:lpstr>
      <vt:lpstr>Sectoral accounting balances …</vt:lpstr>
      <vt:lpstr>Sectoral accounting balances …</vt:lpstr>
      <vt:lpstr>Sectoral accounting balances …</vt:lpstr>
      <vt:lpstr>Automatic stabilisers …</vt:lpstr>
      <vt:lpstr>The full employment fiscal deficit condition</vt:lpstr>
      <vt:lpstr>The full employment fiscal deficit condition</vt:lpstr>
      <vt:lpstr>The full employment fiscal deficit condition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Mitchell</dc:creator>
  <cp:lastModifiedBy>Bill Mitchell</cp:lastModifiedBy>
  <cp:revision>401</cp:revision>
  <dcterms:created xsi:type="dcterms:W3CDTF">2018-02-21T09:00:23Z</dcterms:created>
  <dcterms:modified xsi:type="dcterms:W3CDTF">2023-01-23T09:53:52Z</dcterms:modified>
</cp:coreProperties>
</file>