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1080" r:id="rId2"/>
    <p:sldId id="1276" r:id="rId3"/>
    <p:sldId id="1285" r:id="rId4"/>
    <p:sldId id="1286" r:id="rId5"/>
    <p:sldId id="1279" r:id="rId6"/>
    <p:sldId id="399" r:id="rId7"/>
    <p:sldId id="1283" r:id="rId8"/>
    <p:sldId id="1284" r:id="rId9"/>
    <p:sldId id="698" r:id="rId10"/>
    <p:sldId id="700" r:id="rId11"/>
    <p:sldId id="701" r:id="rId12"/>
    <p:sldId id="702" r:id="rId13"/>
    <p:sldId id="1153" r:id="rId14"/>
    <p:sldId id="1155" r:id="rId15"/>
    <p:sldId id="525" r:id="rId16"/>
    <p:sldId id="697" r:id="rId17"/>
    <p:sldId id="676" r:id="rId18"/>
    <p:sldId id="774" r:id="rId19"/>
    <p:sldId id="794" r:id="rId20"/>
    <p:sldId id="677" r:id="rId21"/>
    <p:sldId id="775" r:id="rId22"/>
    <p:sldId id="776" r:id="rId23"/>
    <p:sldId id="685" r:id="rId24"/>
    <p:sldId id="778" r:id="rId25"/>
    <p:sldId id="687" r:id="rId26"/>
    <p:sldId id="781" r:id="rId27"/>
    <p:sldId id="692" r:id="rId28"/>
    <p:sldId id="691" r:id="rId29"/>
    <p:sldId id="802" r:id="rId30"/>
    <p:sldId id="1116" r:id="rId31"/>
    <p:sldId id="1117" r:id="rId32"/>
    <p:sldId id="1118" r:id="rId33"/>
    <p:sldId id="1119" r:id="rId34"/>
    <p:sldId id="1120" r:id="rId35"/>
    <p:sldId id="1287" r:id="rId36"/>
    <p:sldId id="1288" r:id="rId37"/>
    <p:sldId id="1296" r:id="rId38"/>
    <p:sldId id="1298" r:id="rId39"/>
    <p:sldId id="1291" r:id="rId40"/>
    <p:sldId id="1292" r:id="rId41"/>
    <p:sldId id="1294" r:id="rId42"/>
    <p:sldId id="1293" r:id="rId43"/>
    <p:sldId id="1295" r:id="rId44"/>
    <p:sldId id="127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81"/>
    <p:restoredTop sz="58231"/>
  </p:normalViewPr>
  <p:slideViewPr>
    <p:cSldViewPr>
      <p:cViewPr varScale="1">
        <p:scale>
          <a:sx n="71" d="100"/>
          <a:sy n="71" d="100"/>
        </p:scale>
        <p:origin x="1720" y="184"/>
      </p:cViewPr>
      <p:guideLst>
        <p:guide orient="horz" pos="2160"/>
        <p:guide pos="384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B57FB5-E58A-D649-AD9C-CDDB186583A4}" type="doc">
      <dgm:prSet loTypeId="urn:microsoft.com/office/officeart/2005/8/layout/chevron1" loCatId="" qsTypeId="urn:microsoft.com/office/officeart/2005/8/quickstyle/simple1" qsCatId="simple" csTypeId="urn:microsoft.com/office/officeart/2005/8/colors/accent1_2" csCatId="accent1" phldr="1"/>
      <dgm:spPr/>
    </dgm:pt>
    <dgm:pt modelId="{36DAC97A-2304-6D45-A5CC-1850E5CAAB47}">
      <dgm:prSet phldrT="[Text]"/>
      <dgm:spPr/>
      <dgm:t>
        <a:bodyPr/>
        <a:lstStyle/>
        <a:p>
          <a:r>
            <a:rPr lang="en-GB" dirty="0"/>
            <a:t>Tax liability</a:t>
          </a:r>
        </a:p>
      </dgm:t>
    </dgm:pt>
    <dgm:pt modelId="{FE077573-DCEB-F743-AA35-605066E25D2D}" type="parTrans" cxnId="{DE467414-0D90-2B4C-A019-FEE553B09C43}">
      <dgm:prSet/>
      <dgm:spPr/>
      <dgm:t>
        <a:bodyPr/>
        <a:lstStyle/>
        <a:p>
          <a:endParaRPr lang="en-GB"/>
        </a:p>
      </dgm:t>
    </dgm:pt>
    <dgm:pt modelId="{F0CCFEC5-A57A-FC4D-916F-2A50E11E051E}" type="sibTrans" cxnId="{DE467414-0D90-2B4C-A019-FEE553B09C43}">
      <dgm:prSet/>
      <dgm:spPr/>
      <dgm:t>
        <a:bodyPr/>
        <a:lstStyle/>
        <a:p>
          <a:endParaRPr lang="en-GB"/>
        </a:p>
      </dgm:t>
    </dgm:pt>
    <dgm:pt modelId="{9B315A81-BA1A-3A46-9C19-C71C51D3BECC}">
      <dgm:prSet phldrT="[Text]"/>
      <dgm:spPr/>
      <dgm:t>
        <a:bodyPr/>
        <a:lstStyle/>
        <a:p>
          <a:r>
            <a:rPr lang="en-GB" dirty="0"/>
            <a:t>Spending</a:t>
          </a:r>
        </a:p>
      </dgm:t>
    </dgm:pt>
    <dgm:pt modelId="{8413838D-BB70-8748-ABBB-D61A9F6B8ADC}" type="parTrans" cxnId="{6DB64125-1DE9-C449-B537-EB09CD6C08C3}">
      <dgm:prSet/>
      <dgm:spPr/>
      <dgm:t>
        <a:bodyPr/>
        <a:lstStyle/>
        <a:p>
          <a:endParaRPr lang="en-GB"/>
        </a:p>
      </dgm:t>
    </dgm:pt>
    <dgm:pt modelId="{ABB18BD4-0EE2-3845-BF3C-77F907804008}" type="sibTrans" cxnId="{6DB64125-1DE9-C449-B537-EB09CD6C08C3}">
      <dgm:prSet/>
      <dgm:spPr/>
      <dgm:t>
        <a:bodyPr/>
        <a:lstStyle/>
        <a:p>
          <a:endParaRPr lang="en-GB"/>
        </a:p>
      </dgm:t>
    </dgm:pt>
    <dgm:pt modelId="{B6B00F9B-17D5-4C4F-AD13-0F25E6F7E44F}">
      <dgm:prSet phldrT="[Text]"/>
      <dgm:spPr/>
      <dgm:t>
        <a:bodyPr/>
        <a:lstStyle/>
        <a:p>
          <a:r>
            <a:rPr lang="en-GB" dirty="0"/>
            <a:t>Tax Payments</a:t>
          </a:r>
        </a:p>
      </dgm:t>
    </dgm:pt>
    <dgm:pt modelId="{9CFFB7AE-3A26-604D-9E6A-49486A873CE9}" type="parTrans" cxnId="{152DF55F-E95C-044A-ABB1-F413137E9104}">
      <dgm:prSet/>
      <dgm:spPr/>
      <dgm:t>
        <a:bodyPr/>
        <a:lstStyle/>
        <a:p>
          <a:endParaRPr lang="en-GB"/>
        </a:p>
      </dgm:t>
    </dgm:pt>
    <dgm:pt modelId="{E0317329-7C10-714E-B856-8E1C24B94ED0}" type="sibTrans" cxnId="{152DF55F-E95C-044A-ABB1-F413137E9104}">
      <dgm:prSet/>
      <dgm:spPr/>
      <dgm:t>
        <a:bodyPr/>
        <a:lstStyle/>
        <a:p>
          <a:endParaRPr lang="en-GB"/>
        </a:p>
      </dgm:t>
    </dgm:pt>
    <dgm:pt modelId="{AB649DBD-29C1-EF4C-9A53-B5914FBB7A40}" type="pres">
      <dgm:prSet presAssocID="{14B57FB5-E58A-D649-AD9C-CDDB186583A4}" presName="Name0" presStyleCnt="0">
        <dgm:presLayoutVars>
          <dgm:dir/>
          <dgm:animLvl val="lvl"/>
          <dgm:resizeHandles val="exact"/>
        </dgm:presLayoutVars>
      </dgm:prSet>
      <dgm:spPr/>
    </dgm:pt>
    <dgm:pt modelId="{0FD6286C-99BB-F04F-8EA9-55391C6D0C37}" type="pres">
      <dgm:prSet presAssocID="{36DAC97A-2304-6D45-A5CC-1850E5CAAB47}" presName="parTxOnly" presStyleLbl="node1" presStyleIdx="0" presStyleCnt="3">
        <dgm:presLayoutVars>
          <dgm:chMax val="0"/>
          <dgm:chPref val="0"/>
          <dgm:bulletEnabled val="1"/>
        </dgm:presLayoutVars>
      </dgm:prSet>
      <dgm:spPr/>
    </dgm:pt>
    <dgm:pt modelId="{3C533981-B0FA-464D-9FB5-D36EFF3A9F9B}" type="pres">
      <dgm:prSet presAssocID="{F0CCFEC5-A57A-FC4D-916F-2A50E11E051E}" presName="parTxOnlySpace" presStyleCnt="0"/>
      <dgm:spPr/>
    </dgm:pt>
    <dgm:pt modelId="{92BAB5A3-D05C-2242-AD6C-2B820F5E8921}" type="pres">
      <dgm:prSet presAssocID="{9B315A81-BA1A-3A46-9C19-C71C51D3BECC}" presName="parTxOnly" presStyleLbl="node1" presStyleIdx="1" presStyleCnt="3">
        <dgm:presLayoutVars>
          <dgm:chMax val="0"/>
          <dgm:chPref val="0"/>
          <dgm:bulletEnabled val="1"/>
        </dgm:presLayoutVars>
      </dgm:prSet>
      <dgm:spPr/>
    </dgm:pt>
    <dgm:pt modelId="{8CCA3612-C8D3-AB49-A913-ED7908EC764C}" type="pres">
      <dgm:prSet presAssocID="{ABB18BD4-0EE2-3845-BF3C-77F907804008}" presName="parTxOnlySpace" presStyleCnt="0"/>
      <dgm:spPr/>
    </dgm:pt>
    <dgm:pt modelId="{627AE09F-C0C0-6B4B-ACEC-C5E3DE83D307}" type="pres">
      <dgm:prSet presAssocID="{B6B00F9B-17D5-4C4F-AD13-0F25E6F7E44F}" presName="parTxOnly" presStyleLbl="node1" presStyleIdx="2" presStyleCnt="3">
        <dgm:presLayoutVars>
          <dgm:chMax val="0"/>
          <dgm:chPref val="0"/>
          <dgm:bulletEnabled val="1"/>
        </dgm:presLayoutVars>
      </dgm:prSet>
      <dgm:spPr/>
    </dgm:pt>
  </dgm:ptLst>
  <dgm:cxnLst>
    <dgm:cxn modelId="{8FF4A708-BD5B-6145-92EC-08D16038E48E}" type="presOf" srcId="{9B315A81-BA1A-3A46-9C19-C71C51D3BECC}" destId="{92BAB5A3-D05C-2242-AD6C-2B820F5E8921}" srcOrd="0" destOrd="0" presId="urn:microsoft.com/office/officeart/2005/8/layout/chevron1"/>
    <dgm:cxn modelId="{DE467414-0D90-2B4C-A019-FEE553B09C43}" srcId="{14B57FB5-E58A-D649-AD9C-CDDB186583A4}" destId="{36DAC97A-2304-6D45-A5CC-1850E5CAAB47}" srcOrd="0" destOrd="0" parTransId="{FE077573-DCEB-F743-AA35-605066E25D2D}" sibTransId="{F0CCFEC5-A57A-FC4D-916F-2A50E11E051E}"/>
    <dgm:cxn modelId="{6DB64125-1DE9-C449-B537-EB09CD6C08C3}" srcId="{14B57FB5-E58A-D649-AD9C-CDDB186583A4}" destId="{9B315A81-BA1A-3A46-9C19-C71C51D3BECC}" srcOrd="1" destOrd="0" parTransId="{8413838D-BB70-8748-ABBB-D61A9F6B8ADC}" sibTransId="{ABB18BD4-0EE2-3845-BF3C-77F907804008}"/>
    <dgm:cxn modelId="{152DF55F-E95C-044A-ABB1-F413137E9104}" srcId="{14B57FB5-E58A-D649-AD9C-CDDB186583A4}" destId="{B6B00F9B-17D5-4C4F-AD13-0F25E6F7E44F}" srcOrd="2" destOrd="0" parTransId="{9CFFB7AE-3A26-604D-9E6A-49486A873CE9}" sibTransId="{E0317329-7C10-714E-B856-8E1C24B94ED0}"/>
    <dgm:cxn modelId="{FECFF969-E74C-2D4D-9935-4BBABAF46C96}" type="presOf" srcId="{B6B00F9B-17D5-4C4F-AD13-0F25E6F7E44F}" destId="{627AE09F-C0C0-6B4B-ACEC-C5E3DE83D307}" srcOrd="0" destOrd="0" presId="urn:microsoft.com/office/officeart/2005/8/layout/chevron1"/>
    <dgm:cxn modelId="{14222098-F0DC-634E-AD93-11F54737D2D8}" type="presOf" srcId="{36DAC97A-2304-6D45-A5CC-1850E5CAAB47}" destId="{0FD6286C-99BB-F04F-8EA9-55391C6D0C37}" srcOrd="0" destOrd="0" presId="urn:microsoft.com/office/officeart/2005/8/layout/chevron1"/>
    <dgm:cxn modelId="{E12658D5-867B-7041-8590-C76F68811948}" type="presOf" srcId="{14B57FB5-E58A-D649-AD9C-CDDB186583A4}" destId="{AB649DBD-29C1-EF4C-9A53-B5914FBB7A40}" srcOrd="0" destOrd="0" presId="urn:microsoft.com/office/officeart/2005/8/layout/chevron1"/>
    <dgm:cxn modelId="{9A090D51-ED1D-8543-A6F2-A94539F4E059}" type="presParOf" srcId="{AB649DBD-29C1-EF4C-9A53-B5914FBB7A40}" destId="{0FD6286C-99BB-F04F-8EA9-55391C6D0C37}" srcOrd="0" destOrd="0" presId="urn:microsoft.com/office/officeart/2005/8/layout/chevron1"/>
    <dgm:cxn modelId="{57362359-0AB6-EB42-B6FC-5A6772D62F3B}" type="presParOf" srcId="{AB649DBD-29C1-EF4C-9A53-B5914FBB7A40}" destId="{3C533981-B0FA-464D-9FB5-D36EFF3A9F9B}" srcOrd="1" destOrd="0" presId="urn:microsoft.com/office/officeart/2005/8/layout/chevron1"/>
    <dgm:cxn modelId="{E2D19942-51D7-EA49-AE09-D3821912D748}" type="presParOf" srcId="{AB649DBD-29C1-EF4C-9A53-B5914FBB7A40}" destId="{92BAB5A3-D05C-2242-AD6C-2B820F5E8921}" srcOrd="2" destOrd="0" presId="urn:microsoft.com/office/officeart/2005/8/layout/chevron1"/>
    <dgm:cxn modelId="{303AA73B-ED47-9747-9767-1BEC3FFA4A6E}" type="presParOf" srcId="{AB649DBD-29C1-EF4C-9A53-B5914FBB7A40}" destId="{8CCA3612-C8D3-AB49-A913-ED7908EC764C}" srcOrd="3" destOrd="0" presId="urn:microsoft.com/office/officeart/2005/8/layout/chevron1"/>
    <dgm:cxn modelId="{A9D49186-B75D-CA4A-AC1D-B9D5CDD23D53}" type="presParOf" srcId="{AB649DBD-29C1-EF4C-9A53-B5914FBB7A40}" destId="{627AE09F-C0C0-6B4B-ACEC-C5E3DE83D307}"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D6286C-99BB-F04F-8EA9-55391C6D0C37}">
      <dsp:nvSpPr>
        <dsp:cNvPr id="0" name=""/>
        <dsp:cNvSpPr/>
      </dsp:nvSpPr>
      <dsp:spPr>
        <a:xfrm>
          <a:off x="2109" y="2006238"/>
          <a:ext cx="2570207" cy="102808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en-GB" sz="2700" kern="1200" dirty="0"/>
            <a:t>Tax liability</a:t>
          </a:r>
        </a:p>
      </dsp:txBody>
      <dsp:txXfrm>
        <a:off x="516150" y="2006238"/>
        <a:ext cx="1542125" cy="1028082"/>
      </dsp:txXfrm>
    </dsp:sp>
    <dsp:sp modelId="{92BAB5A3-D05C-2242-AD6C-2B820F5E8921}">
      <dsp:nvSpPr>
        <dsp:cNvPr id="0" name=""/>
        <dsp:cNvSpPr/>
      </dsp:nvSpPr>
      <dsp:spPr>
        <a:xfrm>
          <a:off x="2315296" y="2006238"/>
          <a:ext cx="2570207" cy="102808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en-GB" sz="2700" kern="1200" dirty="0"/>
            <a:t>Spending</a:t>
          </a:r>
        </a:p>
      </dsp:txBody>
      <dsp:txXfrm>
        <a:off x="2829337" y="2006238"/>
        <a:ext cx="1542125" cy="1028082"/>
      </dsp:txXfrm>
    </dsp:sp>
    <dsp:sp modelId="{627AE09F-C0C0-6B4B-ACEC-C5E3DE83D307}">
      <dsp:nvSpPr>
        <dsp:cNvPr id="0" name=""/>
        <dsp:cNvSpPr/>
      </dsp:nvSpPr>
      <dsp:spPr>
        <a:xfrm>
          <a:off x="4628482" y="2006238"/>
          <a:ext cx="2570207" cy="102808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en-GB" sz="2700" kern="1200" dirty="0"/>
            <a:t>Tax Payments</a:t>
          </a:r>
        </a:p>
      </dsp:txBody>
      <dsp:txXfrm>
        <a:off x="5142523" y="2006238"/>
        <a:ext cx="1542125" cy="102808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C85D4D-04CE-46F1-B7A2-CD11C8A3CCB6}" type="datetimeFigureOut">
              <a:rPr lang="en-US" smtClean="0"/>
              <a:t>1/30/23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A1416A-1508-44FE-8A66-4ECF7CEBCD2E}" type="slidenum">
              <a:rPr lang="en-US" smtClean="0"/>
              <a:t>‹#›</a:t>
            </a:fld>
            <a:endParaRPr lang="en-US"/>
          </a:p>
        </p:txBody>
      </p:sp>
    </p:spTree>
    <p:extLst>
      <p:ext uri="{BB962C8B-B14F-4D97-AF65-F5344CB8AC3E}">
        <p14:creationId xmlns:p14="http://schemas.microsoft.com/office/powerpoint/2010/main" val="1950865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GB" altLang="en-US"/>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51F6ADE0-86D4-7747-8CB8-B3A5E2BBE076}" type="slidenum">
              <a:rPr lang="en-US" altLang="en-US"/>
              <a:pPr/>
              <a:t>1</a:t>
            </a:fld>
            <a:endParaRPr lang="en-US" altLang="en-US"/>
          </a:p>
        </p:txBody>
      </p:sp>
    </p:spTree>
    <p:extLst>
      <p:ext uri="{BB962C8B-B14F-4D97-AF65-F5344CB8AC3E}">
        <p14:creationId xmlns:p14="http://schemas.microsoft.com/office/powerpoint/2010/main" val="1749197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policy? (CLICK)</a:t>
            </a:r>
          </a:p>
          <a:p>
            <a:endParaRPr lang="en-US" dirty="0"/>
          </a:p>
          <a:p>
            <a:r>
              <a:rPr lang="en-US" dirty="0"/>
              <a:t>MMT is mostly agnostic about policy.</a:t>
            </a:r>
          </a:p>
          <a:p>
            <a:endParaRPr lang="en-US" dirty="0"/>
          </a:p>
          <a:p>
            <a:r>
              <a:rPr lang="en-US" dirty="0"/>
              <a:t>To exploit an MMT understanding to inform policy development requires that we overlay a set of values (ideology) (CLICK), which then defines the options we might consider appropriate for the government to pursue, given its capacities.</a:t>
            </a:r>
          </a:p>
        </p:txBody>
      </p:sp>
      <p:sp>
        <p:nvSpPr>
          <p:cNvPr id="4" name="Slide Number Placeholder 3"/>
          <p:cNvSpPr>
            <a:spLocks noGrp="1"/>
          </p:cNvSpPr>
          <p:nvPr>
            <p:ph type="sldNum" sz="quarter" idx="5"/>
          </p:nvPr>
        </p:nvSpPr>
        <p:spPr/>
        <p:txBody>
          <a:bodyPr/>
          <a:lstStyle/>
          <a:p>
            <a:fld id="{9FA1416A-1508-44FE-8A66-4ECF7CEBCD2E}" type="slidenum">
              <a:rPr lang="en-US" smtClean="0"/>
              <a:t>10</a:t>
            </a:fld>
            <a:endParaRPr lang="en-US"/>
          </a:p>
        </p:txBody>
      </p:sp>
    </p:spTree>
    <p:extLst>
      <p:ext uri="{BB962C8B-B14F-4D97-AF65-F5344CB8AC3E}">
        <p14:creationId xmlns:p14="http://schemas.microsoft.com/office/powerpoint/2010/main" val="1065409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 of the traditional Right-Left ideological space supplemented with views about collectivism (state biased) or individualism (libertarian biased) (CLICK)</a:t>
            </a:r>
          </a:p>
          <a:p>
            <a:endParaRPr lang="en-US" dirty="0"/>
          </a:p>
          <a:p>
            <a:r>
              <a:rPr lang="en-US" dirty="0"/>
              <a:t>An MMT understanding enhances positions in any of the quadrants (CLICK)</a:t>
            </a:r>
          </a:p>
          <a:p>
            <a:endParaRPr lang="en-US" dirty="0"/>
          </a:p>
          <a:p>
            <a:r>
              <a:rPr lang="en-US" dirty="0"/>
              <a:t>A person with values leaning towards Left-collectivist positions (CLICK), will use their MMT understanding to want more state involvement in the economy and will advocate policies, for example, that sustain full employment, promote high quality public infrastructure and achieve distributional equity.</a:t>
            </a:r>
          </a:p>
          <a:p>
            <a:endParaRPr lang="en-US" dirty="0"/>
          </a:p>
          <a:p>
            <a:r>
              <a:rPr lang="en-US" dirty="0"/>
              <a:t>Conversely, a person with the opposite value set or ideology (CLICK), will use their MMT understanding to support more private enterprise promotion with smaller fiscal deficits and more deregulation.</a:t>
            </a:r>
          </a:p>
          <a:p>
            <a:endParaRPr lang="en-US" dirty="0"/>
          </a:p>
          <a:p>
            <a:r>
              <a:rPr lang="en-US" dirty="0"/>
              <a:t>The point is that the ideological motivation becomes more transparent, and conservative politicians, for example, would then be unable to simply dismiss carbon reduction policies by saying the government did not have enough money!</a:t>
            </a:r>
          </a:p>
          <a:p>
            <a:endParaRPr lang="en-US" dirty="0"/>
          </a:p>
          <a:p>
            <a:r>
              <a:rPr lang="en-US" dirty="0"/>
              <a:t>Everyone would know that was not a truthful statement.</a:t>
            </a:r>
          </a:p>
          <a:p>
            <a:endParaRPr lang="en-US" dirty="0"/>
          </a:p>
          <a:p>
            <a:r>
              <a:rPr lang="en-US" dirty="0"/>
              <a:t>In this way, an MMT understanding improves the quality of our democracies.</a:t>
            </a:r>
          </a:p>
        </p:txBody>
      </p:sp>
      <p:sp>
        <p:nvSpPr>
          <p:cNvPr id="4" name="Slide Number Placeholder 3"/>
          <p:cNvSpPr>
            <a:spLocks noGrp="1"/>
          </p:cNvSpPr>
          <p:nvPr>
            <p:ph type="sldNum" sz="quarter" idx="5"/>
          </p:nvPr>
        </p:nvSpPr>
        <p:spPr/>
        <p:txBody>
          <a:bodyPr/>
          <a:lstStyle/>
          <a:p>
            <a:fld id="{9FA1416A-1508-44FE-8A66-4ECF7CEBCD2E}" type="slidenum">
              <a:rPr lang="en-US" smtClean="0"/>
              <a:t>11</a:t>
            </a:fld>
            <a:endParaRPr lang="en-US"/>
          </a:p>
        </p:txBody>
      </p:sp>
    </p:spTree>
    <p:extLst>
      <p:ext uri="{BB962C8B-B14F-4D97-AF65-F5344CB8AC3E}">
        <p14:creationId xmlns:p14="http://schemas.microsoft.com/office/powerpoint/2010/main" val="484115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the T in MMT about? (CLICK)</a:t>
            </a:r>
          </a:p>
          <a:p>
            <a:endParaRPr lang="en-US" dirty="0"/>
          </a:p>
          <a:p>
            <a:r>
              <a:rPr lang="en-US" dirty="0"/>
              <a:t>MMT is quite different from mainstream macroeconomic approaches because it combines a deep understanding of the actual institutional structure of the economy, which embraces the actual operational characteristics of government and monetary institutions (like banks and central banks), with historical knowledge, and, </a:t>
            </a:r>
            <a:r>
              <a:rPr lang="en-US" dirty="0" err="1"/>
              <a:t>behavioural</a:t>
            </a:r>
            <a:r>
              <a:rPr lang="en-US" dirty="0"/>
              <a:t> or theoretical conjectures that link macroeconomic aggregates together.</a:t>
            </a:r>
          </a:p>
          <a:p>
            <a:endParaRPr lang="en-US" dirty="0"/>
          </a:p>
          <a:p>
            <a:r>
              <a:rPr lang="en-US" dirty="0"/>
              <a:t>The T in MMT relates to these theoretical aspects.</a:t>
            </a:r>
          </a:p>
          <a:p>
            <a:endParaRPr lang="en-US" dirty="0"/>
          </a:p>
          <a:p>
            <a:r>
              <a:rPr lang="en-US" dirty="0"/>
              <a:t>Many casual observers fall into the trap of thinking that MMT is just a descriptive framework - documenting the way the monetary system functions and providing accounting structures, which captures all the monetary flows correctly.</a:t>
            </a:r>
          </a:p>
          <a:p>
            <a:endParaRPr lang="en-US" dirty="0"/>
          </a:p>
          <a:p>
            <a:r>
              <a:rPr lang="en-US" dirty="0"/>
              <a:t>However, underlying the accounting and descriptive elements, must be theoretical conjectures about how the various aggregates are linked.</a:t>
            </a:r>
          </a:p>
          <a:p>
            <a:endParaRPr lang="en-US" dirty="0"/>
          </a:p>
          <a:p>
            <a:r>
              <a:rPr lang="en-US" dirty="0"/>
              <a:t>Let's go back to the summer of 1666 and we are sitting in the garden at </a:t>
            </a:r>
            <a:r>
              <a:rPr lang="en-US" dirty="0" err="1"/>
              <a:t>Woolsthorpe</a:t>
            </a:r>
            <a:r>
              <a:rPr lang="en-US" dirty="0"/>
              <a:t> Manor, in Lincolnshire musing away the time. (CLICK)</a:t>
            </a:r>
          </a:p>
          <a:p>
            <a:endParaRPr lang="en-US" dirty="0"/>
          </a:p>
          <a:p>
            <a:r>
              <a:rPr lang="en-US" dirty="0"/>
              <a:t>Suddenly an apple falls from the tree we are sitting under.</a:t>
            </a:r>
          </a:p>
          <a:p>
            <a:endParaRPr lang="en-US" dirty="0"/>
          </a:p>
          <a:p>
            <a:r>
              <a:rPr lang="en-US" dirty="0"/>
              <a:t>We could DESCRIBE what happened and MEASURE it - the time it took to hit the ground.</a:t>
            </a:r>
          </a:p>
          <a:p>
            <a:endParaRPr lang="en-US" dirty="0"/>
          </a:p>
          <a:p>
            <a:r>
              <a:rPr lang="en-US" dirty="0"/>
              <a:t>But that alone will not allow us to understand why it fell in the first place.</a:t>
            </a:r>
          </a:p>
          <a:p>
            <a:endParaRPr lang="en-US" dirty="0"/>
          </a:p>
          <a:p>
            <a:r>
              <a:rPr lang="en-US" dirty="0"/>
              <a:t>That requires an understanding of Newton's law of universal gravitation (and later Einstein's general theory of relativity)</a:t>
            </a:r>
          </a:p>
          <a:p>
            <a:endParaRPr lang="en-US" dirty="0"/>
          </a:p>
          <a:p>
            <a:r>
              <a:rPr lang="en-US" dirty="0"/>
              <a:t>The theory adds meaning to our description and allows us to make better predictions of cause and effect.</a:t>
            </a:r>
          </a:p>
          <a:p>
            <a:endParaRPr lang="en-US" dirty="0"/>
          </a:p>
          <a:p>
            <a:r>
              <a:rPr lang="en-US" dirty="0"/>
              <a:t>In the real world we can measure increases in government spending, and increases in GDP, household incomes and more.</a:t>
            </a:r>
          </a:p>
          <a:p>
            <a:endParaRPr lang="en-US" dirty="0"/>
          </a:p>
          <a:p>
            <a:r>
              <a:rPr lang="en-US" dirty="0"/>
              <a:t>But to understand WHY households are able to consume more and become wealthier when governments increase their fiscal deficits, we need to have theoretical notions about human </a:t>
            </a:r>
            <a:r>
              <a:rPr lang="en-US" dirty="0" err="1"/>
              <a:t>behaviour</a:t>
            </a:r>
            <a:r>
              <a:rPr lang="en-US" dirty="0"/>
              <a:t> which allow us to develop the causal chains.</a:t>
            </a:r>
          </a:p>
          <a:p>
            <a:endParaRPr lang="en-US" dirty="0"/>
          </a:p>
          <a:p>
            <a:r>
              <a:rPr lang="en-US" dirty="0"/>
              <a:t>That is why it is </a:t>
            </a:r>
            <a:r>
              <a:rPr lang="en-US" dirty="0" err="1"/>
              <a:t>MMTheory</a:t>
            </a:r>
            <a:r>
              <a:rPr lang="en-US" dirty="0"/>
              <a:t>. </a:t>
            </a:r>
          </a:p>
        </p:txBody>
      </p:sp>
      <p:sp>
        <p:nvSpPr>
          <p:cNvPr id="4" name="Slide Number Placeholder 3"/>
          <p:cNvSpPr>
            <a:spLocks noGrp="1"/>
          </p:cNvSpPr>
          <p:nvPr>
            <p:ph type="sldNum" sz="quarter" idx="5"/>
          </p:nvPr>
        </p:nvSpPr>
        <p:spPr/>
        <p:txBody>
          <a:bodyPr/>
          <a:lstStyle/>
          <a:p>
            <a:fld id="{9FA1416A-1508-44FE-8A66-4ECF7CEBCD2E}" type="slidenum">
              <a:rPr lang="en-US" smtClean="0"/>
              <a:t>12</a:t>
            </a:fld>
            <a:endParaRPr lang="en-US"/>
          </a:p>
        </p:txBody>
      </p:sp>
    </p:spTree>
    <p:extLst>
      <p:ext uri="{BB962C8B-B14F-4D97-AF65-F5344CB8AC3E}">
        <p14:creationId xmlns:p14="http://schemas.microsoft.com/office/powerpoint/2010/main" val="305063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rPr>
              <a:t>Why would anyone want to hold this worthless currency?</a:t>
            </a:r>
          </a:p>
        </p:txBody>
      </p:sp>
      <p:sp>
        <p:nvSpPr>
          <p:cNvPr id="4" name="Slide Number Placeholder 3"/>
          <p:cNvSpPr>
            <a:spLocks noGrp="1"/>
          </p:cNvSpPr>
          <p:nvPr>
            <p:ph type="sldNum" sz="quarter" idx="5"/>
          </p:nvPr>
        </p:nvSpPr>
        <p:spPr/>
        <p:txBody>
          <a:bodyPr/>
          <a:lstStyle/>
          <a:p>
            <a:fld id="{9FA1416A-1508-44FE-8A66-4ECF7CEBCD2E}" type="slidenum">
              <a:rPr lang="en-US" smtClean="0"/>
              <a:t>16</a:t>
            </a:fld>
            <a:endParaRPr lang="en-US"/>
          </a:p>
        </p:txBody>
      </p:sp>
    </p:spTree>
    <p:extLst>
      <p:ext uri="{BB962C8B-B14F-4D97-AF65-F5344CB8AC3E}">
        <p14:creationId xmlns:p14="http://schemas.microsoft.com/office/powerpoint/2010/main" val="2364976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problem does this present for citizens in the non-government sector?</a:t>
            </a:r>
          </a:p>
          <a:p>
            <a:endParaRPr lang="en-US" dirty="0"/>
          </a:p>
        </p:txBody>
      </p:sp>
      <p:sp>
        <p:nvSpPr>
          <p:cNvPr id="4" name="Slide Number Placeholder 3"/>
          <p:cNvSpPr>
            <a:spLocks noGrp="1"/>
          </p:cNvSpPr>
          <p:nvPr>
            <p:ph type="sldNum" sz="quarter" idx="5"/>
          </p:nvPr>
        </p:nvSpPr>
        <p:spPr/>
        <p:txBody>
          <a:bodyPr/>
          <a:lstStyle/>
          <a:p>
            <a:fld id="{9FA1416A-1508-44FE-8A66-4ECF7CEBCD2E}" type="slidenum">
              <a:rPr lang="en-US" smtClean="0"/>
              <a:t>17</a:t>
            </a:fld>
            <a:endParaRPr lang="en-US"/>
          </a:p>
        </p:txBody>
      </p:sp>
    </p:spTree>
    <p:extLst>
      <p:ext uri="{BB962C8B-B14F-4D97-AF65-F5344CB8AC3E}">
        <p14:creationId xmlns:p14="http://schemas.microsoft.com/office/powerpoint/2010/main" val="871468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1416A-1508-44FE-8A66-4ECF7CEBCD2E}" type="slidenum">
              <a:rPr lang="en-US" smtClean="0"/>
              <a:t>18</a:t>
            </a:fld>
            <a:endParaRPr lang="en-US"/>
          </a:p>
        </p:txBody>
      </p:sp>
    </p:spTree>
    <p:extLst>
      <p:ext uri="{BB962C8B-B14F-4D97-AF65-F5344CB8AC3E}">
        <p14:creationId xmlns:p14="http://schemas.microsoft.com/office/powerpoint/2010/main" val="20317146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MMT causality.</a:t>
            </a:r>
          </a:p>
          <a:p>
            <a:endParaRPr lang="en-US" dirty="0"/>
          </a:p>
          <a:p>
            <a:r>
              <a:rPr lang="en-US" altLang="en-US" dirty="0"/>
              <a:t>Government spends its currency into existence.</a:t>
            </a:r>
          </a:p>
          <a:p>
            <a:endParaRPr lang="en-US" altLang="en-US" dirty="0"/>
          </a:p>
          <a:p>
            <a:r>
              <a:rPr lang="en-US" altLang="en-US" dirty="0"/>
              <a:t>The non-government sector will exchange real goods and services for this currency because it has to relinquish its tax obligations using it.</a:t>
            </a:r>
          </a:p>
          <a:p>
            <a:endParaRPr lang="en-AU" altLang="en-US" dirty="0"/>
          </a:p>
          <a:p>
            <a:r>
              <a:rPr lang="en-AU" altLang="en-US" dirty="0"/>
              <a:t>Taxes do not fund the government spending but </a:t>
            </a:r>
            <a:r>
              <a:rPr lang="en-AU" altLang="en-US" dirty="0">
                <a:solidFill>
                  <a:srgbClr val="0070C0"/>
                </a:solidFill>
              </a:rPr>
              <a:t>create real resource space </a:t>
            </a:r>
            <a:r>
              <a:rPr lang="en-AU" altLang="en-US" dirty="0"/>
              <a:t>to allow it to spend without causing inflation.</a:t>
            </a:r>
          </a:p>
          <a:p>
            <a:endParaRPr lang="en-US" dirty="0"/>
          </a:p>
        </p:txBody>
      </p:sp>
      <p:sp>
        <p:nvSpPr>
          <p:cNvPr id="4" name="Slide Number Placeholder 3"/>
          <p:cNvSpPr>
            <a:spLocks noGrp="1"/>
          </p:cNvSpPr>
          <p:nvPr>
            <p:ph type="sldNum" sz="quarter" idx="5"/>
          </p:nvPr>
        </p:nvSpPr>
        <p:spPr/>
        <p:txBody>
          <a:bodyPr/>
          <a:lstStyle/>
          <a:p>
            <a:fld id="{9FA1416A-1508-44FE-8A66-4ECF7CEBCD2E}" type="slidenum">
              <a:rPr lang="en-US" smtClean="0"/>
              <a:t>19</a:t>
            </a:fld>
            <a:endParaRPr lang="en-US"/>
          </a:p>
        </p:txBody>
      </p:sp>
    </p:spTree>
    <p:extLst>
      <p:ext uri="{BB962C8B-B14F-4D97-AF65-F5344CB8AC3E}">
        <p14:creationId xmlns:p14="http://schemas.microsoft.com/office/powerpoint/2010/main" val="33561950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A1416A-1508-44FE-8A66-4ECF7CEBCD2E}" type="slidenum">
              <a:rPr lang="en-US" smtClean="0"/>
              <a:t>20</a:t>
            </a:fld>
            <a:endParaRPr lang="en-US"/>
          </a:p>
        </p:txBody>
      </p:sp>
    </p:spTree>
    <p:extLst>
      <p:ext uri="{BB962C8B-B14F-4D97-AF65-F5344CB8AC3E}">
        <p14:creationId xmlns:p14="http://schemas.microsoft.com/office/powerpoint/2010/main" val="3379208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A1416A-1508-44FE-8A66-4ECF7CEBCD2E}" type="slidenum">
              <a:rPr lang="en-US" smtClean="0"/>
              <a:t>21</a:t>
            </a:fld>
            <a:endParaRPr lang="en-US"/>
          </a:p>
        </p:txBody>
      </p:sp>
    </p:spTree>
    <p:extLst>
      <p:ext uri="{BB962C8B-B14F-4D97-AF65-F5344CB8AC3E}">
        <p14:creationId xmlns:p14="http://schemas.microsoft.com/office/powerpoint/2010/main" val="3411192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A1416A-1508-44FE-8A66-4ECF7CEBCD2E}" type="slidenum">
              <a:rPr lang="en-US" smtClean="0"/>
              <a:t>22</a:t>
            </a:fld>
            <a:endParaRPr lang="en-US"/>
          </a:p>
        </p:txBody>
      </p:sp>
    </p:spTree>
    <p:extLst>
      <p:ext uri="{BB962C8B-B14F-4D97-AF65-F5344CB8AC3E}">
        <p14:creationId xmlns:p14="http://schemas.microsoft.com/office/powerpoint/2010/main" val="2102360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22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GB" altLang="en-US"/>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63F3C71B-39F5-8A44-89D5-589CE74B7A9F}" type="slidenum">
              <a:rPr lang="en-US" altLang="en-US"/>
              <a:pPr/>
              <a:t>2</a:t>
            </a:fld>
            <a:endParaRPr lang="en-US" altLang="en-US"/>
          </a:p>
        </p:txBody>
      </p:sp>
    </p:spTree>
    <p:extLst>
      <p:ext uri="{BB962C8B-B14F-4D97-AF65-F5344CB8AC3E}">
        <p14:creationId xmlns:p14="http://schemas.microsoft.com/office/powerpoint/2010/main" val="2828031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A1416A-1508-44FE-8A66-4ECF7CEBCD2E}" type="slidenum">
              <a:rPr lang="en-US" smtClean="0"/>
              <a:t>24</a:t>
            </a:fld>
            <a:endParaRPr lang="en-US"/>
          </a:p>
        </p:txBody>
      </p:sp>
    </p:spTree>
    <p:extLst>
      <p:ext uri="{BB962C8B-B14F-4D97-AF65-F5344CB8AC3E}">
        <p14:creationId xmlns:p14="http://schemas.microsoft.com/office/powerpoint/2010/main" val="920154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en-US" dirty="0"/>
              <a:t>What did we learn?</a:t>
            </a:r>
          </a:p>
          <a:p>
            <a:endParaRPr lang="en-AU" altLang="en-US" dirty="0"/>
          </a:p>
          <a:p>
            <a:r>
              <a:rPr lang="en-AU" altLang="en-US" dirty="0"/>
              <a:t>Government deficit spending adds exactly that amount to non-government income.</a:t>
            </a:r>
          </a:p>
          <a:p>
            <a:endParaRPr lang="en-AU" altLang="en-US" dirty="0"/>
          </a:p>
          <a:p>
            <a:r>
              <a:rPr lang="en-AU" altLang="en-US" dirty="0"/>
              <a:t>Fiscal deficits are the only way t</a:t>
            </a:r>
            <a:r>
              <a:rPr lang="en-AU" dirty="0"/>
              <a:t>he non-government sector can simultaneously accommodate a net desire to save overall and eliminate unemployment.</a:t>
            </a:r>
            <a:endParaRPr lang="en-AU" altLang="en-US" dirty="0"/>
          </a:p>
          <a:p>
            <a:endParaRPr lang="en-AU" altLang="en-US" dirty="0"/>
          </a:p>
          <a:p>
            <a:r>
              <a:rPr lang="en-AU" altLang="en-US" dirty="0"/>
              <a:t>Government surplus creates an equal drop in Non-Government wealth.</a:t>
            </a:r>
            <a:endParaRPr lang="en-US" altLang="en-US" dirty="0"/>
          </a:p>
          <a:p>
            <a:endParaRPr lang="en-AU" altLang="en-US" dirty="0"/>
          </a:p>
          <a:p>
            <a:r>
              <a:rPr lang="en-AU" altLang="en-US" dirty="0"/>
              <a:t>The concept of the Government saving in its own currency is not applicable!</a:t>
            </a:r>
            <a:endParaRPr lang="en-US" altLang="en-US" dirty="0"/>
          </a:p>
          <a:p>
            <a:endParaRPr lang="en-US" dirty="0"/>
          </a:p>
        </p:txBody>
      </p:sp>
      <p:sp>
        <p:nvSpPr>
          <p:cNvPr id="4" name="Slide Number Placeholder 3"/>
          <p:cNvSpPr>
            <a:spLocks noGrp="1"/>
          </p:cNvSpPr>
          <p:nvPr>
            <p:ph type="sldNum" sz="quarter" idx="5"/>
          </p:nvPr>
        </p:nvSpPr>
        <p:spPr/>
        <p:txBody>
          <a:bodyPr/>
          <a:lstStyle/>
          <a:p>
            <a:fld id="{9FA1416A-1508-44FE-8A66-4ECF7CEBCD2E}" type="slidenum">
              <a:rPr lang="en-US" smtClean="0"/>
              <a:t>28</a:t>
            </a:fld>
            <a:endParaRPr lang="en-US"/>
          </a:p>
        </p:txBody>
      </p:sp>
    </p:spTree>
    <p:extLst>
      <p:ext uri="{BB962C8B-B14F-4D97-AF65-F5344CB8AC3E}">
        <p14:creationId xmlns:p14="http://schemas.microsoft.com/office/powerpoint/2010/main" val="10330419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‘good’ or ‘bad’ deficit – context is crucial.</a:t>
            </a:r>
          </a:p>
          <a:p>
            <a:endParaRPr lang="en-US" dirty="0"/>
          </a:p>
          <a:p>
            <a:r>
              <a:rPr lang="en-US" dirty="0"/>
              <a:t>Deficits generate income and saving in non-government sector.</a:t>
            </a:r>
          </a:p>
          <a:p>
            <a:endParaRPr lang="en-US" dirty="0"/>
          </a:p>
        </p:txBody>
      </p:sp>
      <p:sp>
        <p:nvSpPr>
          <p:cNvPr id="4" name="Slide Number Placeholder 3"/>
          <p:cNvSpPr>
            <a:spLocks noGrp="1"/>
          </p:cNvSpPr>
          <p:nvPr>
            <p:ph type="sldNum" sz="quarter" idx="5"/>
          </p:nvPr>
        </p:nvSpPr>
        <p:spPr/>
        <p:txBody>
          <a:bodyPr/>
          <a:lstStyle/>
          <a:p>
            <a:fld id="{9FA1416A-1508-44FE-8A66-4ECF7CEBCD2E}" type="slidenum">
              <a:rPr lang="en-US" smtClean="0"/>
              <a:t>35</a:t>
            </a:fld>
            <a:endParaRPr lang="en-US"/>
          </a:p>
        </p:txBody>
      </p:sp>
    </p:spTree>
    <p:extLst>
      <p:ext uri="{BB962C8B-B14F-4D97-AF65-F5344CB8AC3E}">
        <p14:creationId xmlns:p14="http://schemas.microsoft.com/office/powerpoint/2010/main" val="10683050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spending carries an inflation risk.</a:t>
            </a:r>
          </a:p>
          <a:p>
            <a:endParaRPr lang="en-US" dirty="0"/>
          </a:p>
          <a:p>
            <a:r>
              <a:rPr lang="en-US" dirty="0"/>
              <a:t>The constraints on government spending are not financial.</a:t>
            </a:r>
          </a:p>
          <a:p>
            <a:endParaRPr lang="en-US" dirty="0"/>
          </a:p>
          <a:p>
            <a:r>
              <a:rPr lang="en-US" dirty="0"/>
              <a:t>Currency-issuing governments can purchase whatever is for sale in its own currency, including all idle labour.</a:t>
            </a:r>
          </a:p>
          <a:p>
            <a:endParaRPr lang="en-US" dirty="0"/>
          </a:p>
          <a:p>
            <a:r>
              <a:rPr lang="en-US" dirty="0"/>
              <a:t>Government spending is thus constrained by the availability of real resources.</a:t>
            </a:r>
          </a:p>
          <a:p>
            <a:endParaRPr lang="en-US" dirty="0"/>
          </a:p>
          <a:p>
            <a:r>
              <a:rPr lang="en-US" dirty="0"/>
              <a:t>Inflation arises when spending exceeds the productive capacity of the economy to respond in real terms.</a:t>
            </a:r>
          </a:p>
          <a:p>
            <a:endParaRPr lang="en-US" dirty="0"/>
          </a:p>
          <a:p>
            <a:r>
              <a:rPr lang="en-US" dirty="0"/>
              <a:t>Spending offsets to accommodate public spending. </a:t>
            </a:r>
          </a:p>
          <a:p>
            <a:endParaRPr lang="en-US" dirty="0"/>
          </a:p>
          <a:p>
            <a:r>
              <a:rPr lang="en-US" dirty="0"/>
              <a:t>Mainstream argument is that fiscal deficits pump too much money into the economy and eventually there is hyperinflation.</a:t>
            </a:r>
          </a:p>
          <a:p>
            <a:endParaRPr lang="en-US" dirty="0"/>
          </a:p>
          <a:p>
            <a:r>
              <a:rPr lang="en-US" dirty="0"/>
              <a:t>The usual examples Zimbabwe </a:t>
            </a:r>
            <a:r>
              <a:rPr lang="en-US" dirty="0" err="1"/>
              <a:t>etc</a:t>
            </a:r>
            <a:r>
              <a:rPr lang="en-US" dirty="0"/>
              <a:t> tell us nothing about that.</a:t>
            </a:r>
          </a:p>
          <a:p>
            <a:endParaRPr lang="en-US" dirty="0"/>
          </a:p>
          <a:p>
            <a:r>
              <a:rPr lang="en-US" dirty="0"/>
              <a:t>The price pressures were largely due to supply-side contraction – Treaty of Versailles and reparations in Weimar; Farm reform in Zimbabwe.</a:t>
            </a:r>
          </a:p>
          <a:p>
            <a:endParaRPr lang="en-US" dirty="0"/>
          </a:p>
          <a:p>
            <a:r>
              <a:rPr lang="en-US" dirty="0"/>
              <a:t>Fiscal deficits do not cause inflation unless they push spending growth to quickly.</a:t>
            </a:r>
          </a:p>
          <a:p>
            <a:endParaRPr lang="en-US" dirty="0"/>
          </a:p>
        </p:txBody>
      </p:sp>
      <p:sp>
        <p:nvSpPr>
          <p:cNvPr id="4" name="Slide Number Placeholder 3"/>
          <p:cNvSpPr>
            <a:spLocks noGrp="1"/>
          </p:cNvSpPr>
          <p:nvPr>
            <p:ph type="sldNum" sz="quarter" idx="5"/>
          </p:nvPr>
        </p:nvSpPr>
        <p:spPr/>
        <p:txBody>
          <a:bodyPr/>
          <a:lstStyle/>
          <a:p>
            <a:fld id="{9FA1416A-1508-44FE-8A66-4ECF7CEBCD2E}" type="slidenum">
              <a:rPr lang="en-US" smtClean="0"/>
              <a:t>36</a:t>
            </a:fld>
            <a:endParaRPr lang="en-US"/>
          </a:p>
        </p:txBody>
      </p:sp>
    </p:spTree>
    <p:extLst>
      <p:ext uri="{BB962C8B-B14F-4D97-AF65-F5344CB8AC3E}">
        <p14:creationId xmlns:p14="http://schemas.microsoft.com/office/powerpoint/2010/main" val="4416519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Crowding out and interest rates</a:t>
            </a:r>
          </a:p>
        </p:txBody>
      </p:sp>
      <p:sp>
        <p:nvSpPr>
          <p:cNvPr id="4" name="Slide Number Placeholder 3"/>
          <p:cNvSpPr>
            <a:spLocks noGrp="1"/>
          </p:cNvSpPr>
          <p:nvPr>
            <p:ph type="sldNum" sz="quarter" idx="5"/>
          </p:nvPr>
        </p:nvSpPr>
        <p:spPr/>
        <p:txBody>
          <a:bodyPr/>
          <a:lstStyle/>
          <a:p>
            <a:fld id="{9FA1416A-1508-44FE-8A66-4ECF7CEBCD2E}" type="slidenum">
              <a:rPr lang="en-US" smtClean="0"/>
              <a:t>37</a:t>
            </a:fld>
            <a:endParaRPr lang="en-US"/>
          </a:p>
        </p:txBody>
      </p:sp>
    </p:spTree>
    <p:extLst>
      <p:ext uri="{BB962C8B-B14F-4D97-AF65-F5344CB8AC3E}">
        <p14:creationId xmlns:p14="http://schemas.microsoft.com/office/powerpoint/2010/main" val="6772311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increasing fiscal deficits stimulate national income (GDP) and increases total saving in the economy.</a:t>
            </a:r>
          </a:p>
          <a:p>
            <a:endParaRPr lang="en-US" dirty="0"/>
          </a:p>
          <a:p>
            <a:r>
              <a:rPr lang="en-US" dirty="0"/>
              <a:t>Spending brings forth its own saving.</a:t>
            </a:r>
          </a:p>
        </p:txBody>
      </p:sp>
      <p:sp>
        <p:nvSpPr>
          <p:cNvPr id="4" name="Slide Number Placeholder 3"/>
          <p:cNvSpPr>
            <a:spLocks noGrp="1"/>
          </p:cNvSpPr>
          <p:nvPr>
            <p:ph type="sldNum" sz="quarter" idx="5"/>
          </p:nvPr>
        </p:nvSpPr>
        <p:spPr/>
        <p:txBody>
          <a:bodyPr/>
          <a:lstStyle/>
          <a:p>
            <a:fld id="{9FA1416A-1508-44FE-8A66-4ECF7CEBCD2E}" type="slidenum">
              <a:rPr lang="en-US" smtClean="0"/>
              <a:t>38</a:t>
            </a:fld>
            <a:endParaRPr lang="en-US"/>
          </a:p>
        </p:txBody>
      </p:sp>
    </p:spTree>
    <p:extLst>
      <p:ext uri="{BB962C8B-B14F-4D97-AF65-F5344CB8AC3E}">
        <p14:creationId xmlns:p14="http://schemas.microsoft.com/office/powerpoint/2010/main" val="6835372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Moreover, modern banking systems do not resemble loanable funds model.</a:t>
            </a:r>
          </a:p>
          <a:p>
            <a:endParaRPr lang="en-US" dirty="0"/>
          </a:p>
          <a:p>
            <a:r>
              <a:rPr lang="en-US" dirty="0"/>
              <a:t>What does a private bank do?</a:t>
            </a:r>
          </a:p>
          <a:p>
            <a:endParaRPr lang="en-US" dirty="0"/>
          </a:p>
          <a:p>
            <a:r>
              <a:rPr lang="en-US" dirty="0"/>
              <a:t>Loans create deposits – any credit-worthy borrower can get funds.</a:t>
            </a:r>
          </a:p>
          <a:p>
            <a:endParaRPr lang="en-US" dirty="0"/>
          </a:p>
          <a:p>
            <a:r>
              <a:rPr lang="en-US" dirty="0"/>
              <a:t>Fiscal deficits actually put downward pressure on interest rates – excess banking reserves.</a:t>
            </a:r>
          </a:p>
          <a:p>
            <a:endParaRPr lang="en-US" dirty="0"/>
          </a:p>
          <a:p>
            <a:r>
              <a:rPr lang="en-US" dirty="0"/>
              <a:t>Who sets the interest rate?</a:t>
            </a:r>
          </a:p>
          <a:p>
            <a:endParaRPr lang="en-US" dirty="0"/>
          </a:p>
          <a:p>
            <a:r>
              <a:rPr lang="en-AU" altLang="en-US" dirty="0"/>
              <a:t>The central bank.</a:t>
            </a:r>
          </a:p>
          <a:p>
            <a:endParaRPr lang="en-AU" altLang="en-US" dirty="0"/>
          </a:p>
          <a:p>
            <a:r>
              <a:rPr lang="en-AU" altLang="en-US" dirty="0"/>
              <a:t>What if there is a fiscal deficit?</a:t>
            </a:r>
          </a:p>
          <a:p>
            <a:endParaRPr lang="en-AU" altLang="en-US" dirty="0"/>
          </a:p>
          <a:p>
            <a:r>
              <a:rPr lang="en-AU" altLang="en-US" dirty="0"/>
              <a:t>Excess reserves!</a:t>
            </a:r>
          </a:p>
          <a:p>
            <a:endParaRPr lang="en-AU" altLang="en-US" dirty="0"/>
          </a:p>
          <a:p>
            <a:r>
              <a:rPr lang="en-AU" altLang="en-US" dirty="0"/>
              <a:t>Direction of interest rates – down!</a:t>
            </a:r>
          </a:p>
          <a:p>
            <a:endParaRPr lang="en-AU" altLang="en-US" dirty="0"/>
          </a:p>
          <a:p>
            <a:r>
              <a:rPr lang="en-AU" altLang="en-US" dirty="0"/>
              <a:t>Penalty for not borrowing? – see Japan!</a:t>
            </a:r>
          </a:p>
          <a:p>
            <a:endParaRPr lang="en-US" dirty="0"/>
          </a:p>
          <a:p>
            <a:r>
              <a:rPr lang="en-US" dirty="0"/>
              <a:t>Do governments need to borrow anyway?</a:t>
            </a:r>
          </a:p>
          <a:p>
            <a:endParaRPr lang="en-US" dirty="0"/>
          </a:p>
          <a:p>
            <a:endParaRPr lang="en-US" dirty="0"/>
          </a:p>
        </p:txBody>
      </p:sp>
      <p:sp>
        <p:nvSpPr>
          <p:cNvPr id="4" name="Slide Number Placeholder 3"/>
          <p:cNvSpPr>
            <a:spLocks noGrp="1"/>
          </p:cNvSpPr>
          <p:nvPr>
            <p:ph type="sldNum" sz="quarter" idx="5"/>
          </p:nvPr>
        </p:nvSpPr>
        <p:spPr/>
        <p:txBody>
          <a:bodyPr/>
          <a:lstStyle/>
          <a:p>
            <a:fld id="{9FA1416A-1508-44FE-8A66-4ECF7CEBCD2E}" type="slidenum">
              <a:rPr lang="en-US" smtClean="0"/>
              <a:t>39</a:t>
            </a:fld>
            <a:endParaRPr lang="en-US"/>
          </a:p>
        </p:txBody>
      </p:sp>
    </p:spTree>
    <p:extLst>
      <p:ext uri="{BB962C8B-B14F-4D97-AF65-F5344CB8AC3E}">
        <p14:creationId xmlns:p14="http://schemas.microsoft.com/office/powerpoint/2010/main" val="36794563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en-US" dirty="0"/>
              <a:t>The ageing society problem.</a:t>
            </a:r>
          </a:p>
          <a:p>
            <a:endParaRPr lang="en-AU" altLang="en-US" dirty="0"/>
          </a:p>
          <a:p>
            <a:r>
              <a:rPr lang="en-AU" altLang="en-US" dirty="0"/>
              <a:t>Mainstream depiction.</a:t>
            </a:r>
          </a:p>
          <a:p>
            <a:endParaRPr lang="en-AU" altLang="en-US" dirty="0"/>
          </a:p>
          <a:p>
            <a:r>
              <a:rPr lang="en-AU" altLang="en-US" dirty="0"/>
              <a:t>The real problem is a productivity one.</a:t>
            </a:r>
          </a:p>
          <a:p>
            <a:endParaRPr lang="en-AU" altLang="en-US" dirty="0"/>
          </a:p>
          <a:p>
            <a:r>
              <a:rPr lang="en-AU" altLang="en-US" dirty="0"/>
              <a:t>Rising dependency ratios mean future generations will need to be more productive than the past to ensure there are sufficient real goods and services available.</a:t>
            </a:r>
          </a:p>
          <a:p>
            <a:endParaRPr lang="en-AU" altLang="en-US" dirty="0"/>
          </a:p>
          <a:p>
            <a:r>
              <a:rPr lang="en-AU" altLang="en-US" dirty="0"/>
              <a:t>We also need to ensure the availability of real resources to meet the desires of the population.</a:t>
            </a:r>
          </a:p>
          <a:p>
            <a:endParaRPr lang="en-US" dirty="0"/>
          </a:p>
        </p:txBody>
      </p:sp>
      <p:sp>
        <p:nvSpPr>
          <p:cNvPr id="4" name="Slide Number Placeholder 3"/>
          <p:cNvSpPr>
            <a:spLocks noGrp="1"/>
          </p:cNvSpPr>
          <p:nvPr>
            <p:ph type="sldNum" sz="quarter" idx="5"/>
          </p:nvPr>
        </p:nvSpPr>
        <p:spPr/>
        <p:txBody>
          <a:bodyPr/>
          <a:lstStyle/>
          <a:p>
            <a:fld id="{9FA1416A-1508-44FE-8A66-4ECF7CEBCD2E}" type="slidenum">
              <a:rPr lang="en-US" smtClean="0"/>
              <a:t>40</a:t>
            </a:fld>
            <a:endParaRPr lang="en-US"/>
          </a:p>
        </p:txBody>
      </p:sp>
    </p:spTree>
    <p:extLst>
      <p:ext uri="{BB962C8B-B14F-4D97-AF65-F5344CB8AC3E}">
        <p14:creationId xmlns:p14="http://schemas.microsoft.com/office/powerpoint/2010/main" val="39822459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en-US" dirty="0"/>
              <a:t>Mortgaging our kids future?</a:t>
            </a:r>
          </a:p>
          <a:p>
            <a:endParaRPr lang="en-US" dirty="0"/>
          </a:p>
        </p:txBody>
      </p:sp>
      <p:sp>
        <p:nvSpPr>
          <p:cNvPr id="4" name="Slide Number Placeholder 3"/>
          <p:cNvSpPr>
            <a:spLocks noGrp="1"/>
          </p:cNvSpPr>
          <p:nvPr>
            <p:ph type="sldNum" sz="quarter" idx="5"/>
          </p:nvPr>
        </p:nvSpPr>
        <p:spPr/>
        <p:txBody>
          <a:bodyPr/>
          <a:lstStyle/>
          <a:p>
            <a:fld id="{9FA1416A-1508-44FE-8A66-4ECF7CEBCD2E}" type="slidenum">
              <a:rPr lang="en-US" smtClean="0"/>
              <a:t>41</a:t>
            </a:fld>
            <a:endParaRPr lang="en-US"/>
          </a:p>
        </p:txBody>
      </p:sp>
    </p:spTree>
    <p:extLst>
      <p:ext uri="{BB962C8B-B14F-4D97-AF65-F5344CB8AC3E}">
        <p14:creationId xmlns:p14="http://schemas.microsoft.com/office/powerpoint/2010/main" val="36950557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pay for it?</a:t>
            </a:r>
          </a:p>
        </p:txBody>
      </p:sp>
      <p:sp>
        <p:nvSpPr>
          <p:cNvPr id="4" name="Slide Number Placeholder 3"/>
          <p:cNvSpPr>
            <a:spLocks noGrp="1"/>
          </p:cNvSpPr>
          <p:nvPr>
            <p:ph type="sldNum" sz="quarter" idx="5"/>
          </p:nvPr>
        </p:nvSpPr>
        <p:spPr/>
        <p:txBody>
          <a:bodyPr/>
          <a:lstStyle/>
          <a:p>
            <a:fld id="{9FA1416A-1508-44FE-8A66-4ECF7CEBCD2E}" type="slidenum">
              <a:rPr lang="en-US" smtClean="0"/>
              <a:t>42</a:t>
            </a:fld>
            <a:endParaRPr lang="en-US"/>
          </a:p>
        </p:txBody>
      </p:sp>
    </p:spTree>
    <p:extLst>
      <p:ext uri="{BB962C8B-B14F-4D97-AF65-F5344CB8AC3E}">
        <p14:creationId xmlns:p14="http://schemas.microsoft.com/office/powerpoint/2010/main" val="2511298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world peace resumed in 1945. the world leaders gathered in the US town of Bretton Woods to try to find an agreement about global currencies, which they thought would provide for stability.</a:t>
            </a:r>
          </a:p>
          <a:p>
            <a:endParaRPr lang="en-US" dirty="0"/>
          </a:p>
          <a:p>
            <a:r>
              <a:rPr lang="en-US" dirty="0"/>
              <a:t>The Bretton Woods Agreement which established the fixed exchange rate, gold convertibility monetary system emerged.</a:t>
            </a:r>
          </a:p>
          <a:p>
            <a:endParaRPr lang="en-US" dirty="0"/>
          </a:p>
          <a:p>
            <a:r>
              <a:rPr lang="en-US" dirty="0"/>
              <a:t>What did that mean?</a:t>
            </a:r>
          </a:p>
        </p:txBody>
      </p:sp>
      <p:sp>
        <p:nvSpPr>
          <p:cNvPr id="4" name="Slide Number Placeholder 3"/>
          <p:cNvSpPr>
            <a:spLocks noGrp="1"/>
          </p:cNvSpPr>
          <p:nvPr>
            <p:ph type="sldNum" sz="quarter" idx="5"/>
          </p:nvPr>
        </p:nvSpPr>
        <p:spPr/>
        <p:txBody>
          <a:bodyPr/>
          <a:lstStyle/>
          <a:p>
            <a:fld id="{9FA1416A-1508-44FE-8A66-4ECF7CEBCD2E}" type="slidenum">
              <a:rPr lang="en-US" smtClean="0"/>
              <a:t>3</a:t>
            </a:fld>
            <a:endParaRPr lang="en-US"/>
          </a:p>
        </p:txBody>
      </p:sp>
    </p:spTree>
    <p:extLst>
      <p:ext uri="{BB962C8B-B14F-4D97-AF65-F5344CB8AC3E}">
        <p14:creationId xmlns:p14="http://schemas.microsoft.com/office/powerpoint/2010/main" val="6093219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Austerity is myopic thinking.</a:t>
            </a:r>
          </a:p>
          <a:p>
            <a:endParaRPr lang="en-US" dirty="0"/>
          </a:p>
          <a:p>
            <a:r>
              <a:rPr lang="en-US" dirty="0"/>
              <a:t>Investment in public health systems have long lasting socio-economic returns.</a:t>
            </a:r>
          </a:p>
          <a:p>
            <a:endParaRPr lang="en-US" dirty="0"/>
          </a:p>
          <a:p>
            <a:r>
              <a:rPr lang="en-US" dirty="0"/>
              <a:t>A false dichotomy was created at the outset - health versus economy.</a:t>
            </a:r>
          </a:p>
          <a:p>
            <a:endParaRPr lang="en-US" dirty="0"/>
          </a:p>
          <a:p>
            <a:r>
              <a:rPr lang="en-US" dirty="0"/>
              <a:t>Government responses driven by worries about necessary spending increases.</a:t>
            </a:r>
          </a:p>
          <a:p>
            <a:endParaRPr lang="en-US" dirty="0"/>
          </a:p>
          <a:p>
            <a:r>
              <a:rPr lang="en-US" dirty="0"/>
              <a:t>Europe is still in chaos without a stimulus package.</a:t>
            </a:r>
          </a:p>
          <a:p>
            <a:endParaRPr lang="en-US" dirty="0"/>
          </a:p>
          <a:p>
            <a:r>
              <a:rPr lang="en-US" dirty="0"/>
              <a:t>Health first, supported by government, then economy.</a:t>
            </a:r>
          </a:p>
          <a:p>
            <a:endParaRPr lang="en-US" dirty="0"/>
          </a:p>
        </p:txBody>
      </p:sp>
      <p:sp>
        <p:nvSpPr>
          <p:cNvPr id="4" name="Slide Number Placeholder 3"/>
          <p:cNvSpPr>
            <a:spLocks noGrp="1"/>
          </p:cNvSpPr>
          <p:nvPr>
            <p:ph type="sldNum" sz="quarter" idx="5"/>
          </p:nvPr>
        </p:nvSpPr>
        <p:spPr/>
        <p:txBody>
          <a:bodyPr/>
          <a:lstStyle/>
          <a:p>
            <a:fld id="{9FA1416A-1508-44FE-8A66-4ECF7CEBCD2E}" type="slidenum">
              <a:rPr lang="en-US" smtClean="0"/>
              <a:t>43</a:t>
            </a:fld>
            <a:endParaRPr lang="en-US"/>
          </a:p>
        </p:txBody>
      </p:sp>
    </p:spTree>
    <p:extLst>
      <p:ext uri="{BB962C8B-B14F-4D97-AF65-F5344CB8AC3E}">
        <p14:creationId xmlns:p14="http://schemas.microsoft.com/office/powerpoint/2010/main" val="2112866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system pegged national currencies to the US dollar at agreed parities, which in turn was pegged at a FIXED parity with Gold ($US35 per ounce).</a:t>
            </a:r>
          </a:p>
          <a:p>
            <a:endParaRPr lang="en-US" dirty="0"/>
          </a:p>
          <a:p>
            <a:r>
              <a:rPr lang="en-US" dirty="0"/>
              <a:t>The relevance here is that central banks had to carefully manage the amount of their currencies in the system to ensure they maintained the agreed parities with other currencies.</a:t>
            </a:r>
          </a:p>
          <a:p>
            <a:endParaRPr lang="en-US" dirty="0"/>
          </a:p>
          <a:p>
            <a:r>
              <a:rPr lang="en-US" dirty="0"/>
              <a:t>An excess supply of say, Australian dollars (pounds before 1966) in foreign exchange markets required the Reserve Bank of Australia (RBA) to purchase dollars with foreign currency reserves and increase domestic interest rates to attract foreign investment (and demand for dollars).</a:t>
            </a:r>
          </a:p>
          <a:p>
            <a:endParaRPr lang="en-US" dirty="0"/>
          </a:p>
          <a:p>
            <a:r>
              <a:rPr lang="en-US" dirty="0"/>
              <a:t>But the money supply contraction and higher interest rates pushed unemployment up and if expansionary fiscal policy was used too aggressively to reduce unemployment – putting currency back in the system – it would compromise the RBA’s efforts to maintain currency stability.</a:t>
            </a:r>
          </a:p>
          <a:p>
            <a:endParaRPr lang="en-US" dirty="0"/>
          </a:p>
          <a:p>
            <a:r>
              <a:rPr lang="en-US" dirty="0"/>
              <a:t>As a consequence, without an increase in gold reserves, increased government expenditure (injecting currency) had to be matched (‘financed’) by taxation and if they wanted to spend more than their tax revenue, they had to issue debt (draining currency).</a:t>
            </a:r>
          </a:p>
          <a:p>
            <a:endParaRPr lang="en-US" dirty="0"/>
          </a:p>
          <a:p>
            <a:r>
              <a:rPr lang="en-US" dirty="0"/>
              <a:t>The system essentially ended on August 13, 1971 when President Nixon abandoned the convertibility.</a:t>
            </a:r>
          </a:p>
        </p:txBody>
      </p:sp>
      <p:sp>
        <p:nvSpPr>
          <p:cNvPr id="4" name="Slide Number Placeholder 3"/>
          <p:cNvSpPr>
            <a:spLocks noGrp="1"/>
          </p:cNvSpPr>
          <p:nvPr>
            <p:ph type="sldNum" sz="quarter" idx="5"/>
          </p:nvPr>
        </p:nvSpPr>
        <p:spPr/>
        <p:txBody>
          <a:bodyPr/>
          <a:lstStyle/>
          <a:p>
            <a:fld id="{9FA1416A-1508-44FE-8A66-4ECF7CEBCD2E}" type="slidenum">
              <a:rPr lang="en-US" smtClean="0"/>
              <a:t>4</a:t>
            </a:fld>
            <a:endParaRPr lang="en-US"/>
          </a:p>
        </p:txBody>
      </p:sp>
    </p:spTree>
    <p:extLst>
      <p:ext uri="{BB962C8B-B14F-4D97-AF65-F5344CB8AC3E}">
        <p14:creationId xmlns:p14="http://schemas.microsoft.com/office/powerpoint/2010/main" val="2701555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August 16, 1971 - the era of MODERN Fiat currencies begins.</a:t>
            </a:r>
          </a:p>
          <a:p>
            <a:endParaRPr lang="en-US" dirty="0"/>
          </a:p>
          <a:p>
            <a:r>
              <a:rPr lang="en-US" dirty="0"/>
              <a:t>The MONETARY SYSTEM for most nations changed at that time.</a:t>
            </a:r>
          </a:p>
          <a:p>
            <a:endParaRPr lang="en-US" dirty="0"/>
          </a:p>
          <a:p>
            <a:r>
              <a:rPr lang="en-US" dirty="0"/>
              <a:t>What did that mean?  </a:t>
            </a:r>
          </a:p>
        </p:txBody>
      </p:sp>
      <p:sp>
        <p:nvSpPr>
          <p:cNvPr id="4" name="Slide Number Placeholder 3"/>
          <p:cNvSpPr>
            <a:spLocks noGrp="1"/>
          </p:cNvSpPr>
          <p:nvPr>
            <p:ph type="sldNum" sz="quarter" idx="5"/>
          </p:nvPr>
        </p:nvSpPr>
        <p:spPr/>
        <p:txBody>
          <a:bodyPr/>
          <a:lstStyle/>
          <a:p>
            <a:fld id="{9FA1416A-1508-44FE-8A66-4ECF7CEBCD2E}" type="slidenum">
              <a:rPr lang="en-US" smtClean="0"/>
              <a:t>5</a:t>
            </a:fld>
            <a:endParaRPr lang="en-US"/>
          </a:p>
        </p:txBody>
      </p:sp>
    </p:spTree>
    <p:extLst>
      <p:ext uri="{BB962C8B-B14F-4D97-AF65-F5344CB8AC3E}">
        <p14:creationId xmlns:p14="http://schemas.microsoft.com/office/powerpoint/2010/main" val="3725479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600" dirty="0"/>
              <a:t>The Australian Dollar is a fiat currency, for which the Australian government is the sole issuer.</a:t>
            </a:r>
          </a:p>
          <a:p>
            <a:endParaRPr lang="en-US" altLang="en-US" sz="1600" dirty="0"/>
          </a:p>
          <a:p>
            <a:r>
              <a:rPr lang="en-US" altLang="en-US" sz="1600" dirty="0"/>
              <a:t>It floats on international markets and is not pegged to any other currency or commodity (like gold).</a:t>
            </a:r>
          </a:p>
          <a:p>
            <a:endParaRPr lang="en-US" altLang="en-US" sz="1600" dirty="0"/>
          </a:p>
          <a:p>
            <a:r>
              <a:rPr lang="en-US" altLang="en-US" sz="1600" dirty="0"/>
              <a:t>And is the only unit that can be used by the non-government sector to relinquish tax liabilities to the Australian government.</a:t>
            </a:r>
            <a:endParaRPr lang="en-AU" altLang="en-US" sz="1600" dirty="0"/>
          </a:p>
          <a:p>
            <a:endParaRPr lang="en-US" dirty="0"/>
          </a:p>
        </p:txBody>
      </p:sp>
      <p:sp>
        <p:nvSpPr>
          <p:cNvPr id="4" name="Slide Number Placeholder 3"/>
          <p:cNvSpPr>
            <a:spLocks noGrp="1"/>
          </p:cNvSpPr>
          <p:nvPr>
            <p:ph type="sldNum" sz="quarter" idx="5"/>
          </p:nvPr>
        </p:nvSpPr>
        <p:spPr/>
        <p:txBody>
          <a:bodyPr/>
          <a:lstStyle/>
          <a:p>
            <a:fld id="{9FA1416A-1508-44FE-8A66-4ECF7CEBCD2E}" type="slidenum">
              <a:rPr lang="en-US" smtClean="0"/>
              <a:t>6</a:t>
            </a:fld>
            <a:endParaRPr lang="en-US"/>
          </a:p>
        </p:txBody>
      </p:sp>
    </p:spTree>
    <p:extLst>
      <p:ext uri="{BB962C8B-B14F-4D97-AF65-F5344CB8AC3E}">
        <p14:creationId xmlns:p14="http://schemas.microsoft.com/office/powerpoint/2010/main" val="2062552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600" dirty="0"/>
              <a:t>Eurozone an exception among others.</a:t>
            </a:r>
          </a:p>
          <a:p>
            <a:endParaRPr lang="en-AU" sz="1600" dirty="0"/>
          </a:p>
          <a:p>
            <a:r>
              <a:rPr lang="en-AU" sz="1600" dirty="0"/>
              <a:t>It is not a sovereign currency. The euro nations effectively use a FOREIGN currency.</a:t>
            </a:r>
          </a:p>
          <a:p>
            <a:endParaRPr lang="en-AU" sz="1600" dirty="0"/>
          </a:p>
          <a:p>
            <a:r>
              <a:rPr lang="en-AU" sz="1600" dirty="0"/>
              <a:t>We will consider what that means in Lecture 6.</a:t>
            </a:r>
          </a:p>
        </p:txBody>
      </p:sp>
      <p:sp>
        <p:nvSpPr>
          <p:cNvPr id="4" name="Slide Number Placeholder 3"/>
          <p:cNvSpPr>
            <a:spLocks noGrp="1"/>
          </p:cNvSpPr>
          <p:nvPr>
            <p:ph type="sldNum" sz="quarter" idx="5"/>
          </p:nvPr>
        </p:nvSpPr>
        <p:spPr/>
        <p:txBody>
          <a:bodyPr/>
          <a:lstStyle/>
          <a:p>
            <a:fld id="{9FA1416A-1508-44FE-8A66-4ECF7CEBCD2E}" type="slidenum">
              <a:rPr lang="en-US" smtClean="0"/>
              <a:t>7</a:t>
            </a:fld>
            <a:endParaRPr lang="en-US"/>
          </a:p>
        </p:txBody>
      </p:sp>
    </p:spTree>
    <p:extLst>
      <p:ext uri="{BB962C8B-B14F-4D97-AF65-F5344CB8AC3E}">
        <p14:creationId xmlns:p14="http://schemas.microsoft.com/office/powerpoint/2010/main" val="1608952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600" dirty="0"/>
              <a:t>What does it mean for a nation to have its own currency?</a:t>
            </a:r>
          </a:p>
          <a:p>
            <a:endParaRPr lang="en-US" altLang="en-US" sz="1600" dirty="0"/>
          </a:p>
          <a:p>
            <a:r>
              <a:rPr lang="en-AU" sz="1600" kern="1200" dirty="0">
                <a:solidFill>
                  <a:schemeClr val="tx1"/>
                </a:solidFill>
                <a:effectLst/>
                <a:latin typeface="+mn-lt"/>
                <a:ea typeface="+mn-ea"/>
                <a:cs typeface="+mn-cs"/>
              </a:rPr>
              <a:t>The collapse of the Bretton Woods system dramatically altered the opportunities available to currency-issuing governments. </a:t>
            </a:r>
          </a:p>
          <a:p>
            <a:endParaRPr lang="en-AU" sz="16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Here we start the MMT journey …</a:t>
            </a:r>
          </a:p>
          <a:p>
            <a:endParaRPr lang="en-AU" sz="1600" dirty="0"/>
          </a:p>
          <a:p>
            <a:r>
              <a:rPr lang="en-AU" sz="1600" kern="1200" dirty="0">
                <a:solidFill>
                  <a:schemeClr val="tx1"/>
                </a:solidFill>
                <a:effectLst/>
                <a:latin typeface="+mn-lt"/>
                <a:ea typeface="+mn-ea"/>
                <a:cs typeface="+mn-cs"/>
              </a:rPr>
              <a:t>First, under a fiat monetary system, ‘state money’ no longer had any intrinsic value (no longer convertible into gold). For an otherwise ‘worthless’ currency to be acceptable in exchange (buying and selling things) some motivation was required. That motivation emerges because the sovereign government requires its use to relinquish private tax obligations.</a:t>
            </a:r>
          </a:p>
          <a:p>
            <a:endParaRPr lang="en-AU" sz="1600" dirty="0"/>
          </a:p>
          <a:p>
            <a:r>
              <a:rPr lang="en-AU" sz="1600" kern="1200" dirty="0">
                <a:solidFill>
                  <a:schemeClr val="tx1"/>
                </a:solidFill>
                <a:effectLst/>
                <a:latin typeface="+mn-lt"/>
                <a:ea typeface="+mn-ea"/>
                <a:cs typeface="+mn-cs"/>
              </a:rPr>
              <a:t>Second, as the monopoly issuer of the fiat currency, the Bretton Woods restrictions to offset spending with taxation and/or borrowing are no longer binding because the central bank no longer has to defend the floating currency. There is no financial constraint on government spending. The government can buy any goods and services that are available for sale in its currency including all unemployed labour.</a:t>
            </a:r>
          </a:p>
          <a:p>
            <a:endParaRPr lang="en-AU" sz="1600" kern="1200" dirty="0">
              <a:solidFill>
                <a:schemeClr val="tx1"/>
              </a:solidFill>
              <a:effectLst/>
              <a:latin typeface="+mn-lt"/>
              <a:ea typeface="+mn-ea"/>
              <a:cs typeface="+mn-cs"/>
            </a:endParaRPr>
          </a:p>
          <a:p>
            <a:r>
              <a:rPr lang="en-AU" sz="1600" kern="1200" dirty="0">
                <a:solidFill>
                  <a:schemeClr val="tx1"/>
                </a:solidFill>
                <a:effectLst/>
                <a:latin typeface="+mn-lt"/>
                <a:ea typeface="+mn-ea"/>
                <a:cs typeface="+mn-cs"/>
              </a:rPr>
              <a:t>The only meaningful constraint is the ‘inflationary ceiling’ that is reached when all productive resources are full employed. This is a dramatic change. </a:t>
            </a:r>
            <a:endParaRPr lang="en-AU" sz="1600" dirty="0"/>
          </a:p>
          <a:p>
            <a:endParaRPr lang="en-AU" sz="1600" kern="1200" dirty="0">
              <a:solidFill>
                <a:schemeClr val="tx1"/>
              </a:solidFill>
              <a:effectLst/>
              <a:latin typeface="+mn-lt"/>
              <a:ea typeface="+mn-ea"/>
              <a:cs typeface="+mn-cs"/>
            </a:endParaRPr>
          </a:p>
          <a:p>
            <a:r>
              <a:rPr lang="en-AU" sz="1600" kern="1200" dirty="0">
                <a:solidFill>
                  <a:schemeClr val="tx1"/>
                </a:solidFill>
                <a:effectLst/>
                <a:latin typeface="+mn-lt"/>
                <a:ea typeface="+mn-ea"/>
                <a:cs typeface="+mn-cs"/>
              </a:rPr>
              <a:t>The Australian government cannot run ‘out of money’ and all notions of not having enough ‘ammunition in the locker’ because the government has been running deficits (spending in excess of tax revenue) are inapplicable. </a:t>
            </a:r>
            <a:endParaRPr lang="en-AU" sz="1600" dirty="0"/>
          </a:p>
          <a:p>
            <a:endParaRPr lang="en-AU" sz="1600" kern="1200" dirty="0">
              <a:solidFill>
                <a:schemeClr val="tx1"/>
              </a:solidFill>
              <a:effectLst/>
              <a:latin typeface="+mn-lt"/>
              <a:ea typeface="+mn-ea"/>
              <a:cs typeface="+mn-cs"/>
            </a:endParaRPr>
          </a:p>
          <a:p>
            <a:r>
              <a:rPr lang="en-AU" sz="1600" kern="1200" dirty="0">
                <a:solidFill>
                  <a:schemeClr val="tx1"/>
                </a:solidFill>
                <a:effectLst/>
                <a:latin typeface="+mn-lt"/>
                <a:ea typeface="+mn-ea"/>
                <a:cs typeface="+mn-cs"/>
              </a:rPr>
              <a:t>Accordingly, we traverse from thinking about financial constraints on government spending and all the negative narratives about the need to ‘fund’ spending, to a focus on </a:t>
            </a:r>
            <a:r>
              <a:rPr lang="en-AU" sz="1600" b="1" kern="1200" dirty="0">
                <a:solidFill>
                  <a:schemeClr val="tx1"/>
                </a:solidFill>
                <a:effectLst/>
                <a:latin typeface="+mn-lt"/>
                <a:ea typeface="+mn-ea"/>
                <a:cs typeface="+mn-cs"/>
              </a:rPr>
              <a:t>real resource constraints </a:t>
            </a:r>
            <a:r>
              <a:rPr lang="en-AU" sz="1600" kern="1200" dirty="0">
                <a:solidFill>
                  <a:schemeClr val="tx1"/>
                </a:solidFill>
                <a:effectLst/>
                <a:latin typeface="+mn-lt"/>
                <a:ea typeface="+mn-ea"/>
                <a:cs typeface="+mn-cs"/>
              </a:rPr>
              <a:t>defined in terms of available productive resources and available final goods and services. Another dramatic shift in thinking. </a:t>
            </a:r>
            <a:endParaRPr lang="en-AU" sz="1600" dirty="0"/>
          </a:p>
          <a:p>
            <a:endParaRPr lang="en-AU" sz="1600" kern="1200" dirty="0">
              <a:solidFill>
                <a:schemeClr val="tx1"/>
              </a:solidFill>
              <a:effectLst/>
              <a:latin typeface="+mn-lt"/>
              <a:ea typeface="+mn-ea"/>
              <a:cs typeface="+mn-cs"/>
            </a:endParaRPr>
          </a:p>
          <a:p>
            <a:r>
              <a:rPr lang="en-AU" sz="1600" kern="1200" dirty="0">
                <a:solidFill>
                  <a:schemeClr val="tx1"/>
                </a:solidFill>
                <a:effectLst/>
                <a:latin typeface="+mn-lt"/>
                <a:ea typeface="+mn-ea"/>
                <a:cs typeface="+mn-cs"/>
              </a:rPr>
              <a:t>Third, logically, the government no longer needs to issue debt, given it is the issuer of its own currency. Debt issuance serves other purposes which evade public scrutiny. </a:t>
            </a:r>
            <a:endParaRPr lang="en-AU" sz="1600" dirty="0"/>
          </a:p>
          <a:p>
            <a:endParaRPr lang="en-AU" sz="1600" kern="1200" dirty="0">
              <a:solidFill>
                <a:schemeClr val="tx1"/>
              </a:solidFill>
              <a:effectLst/>
              <a:latin typeface="+mn-lt"/>
              <a:ea typeface="+mn-ea"/>
              <a:cs typeface="+mn-cs"/>
            </a:endParaRPr>
          </a:p>
          <a:p>
            <a:r>
              <a:rPr lang="en-AU" sz="1600" kern="1200" dirty="0">
                <a:solidFill>
                  <a:schemeClr val="tx1"/>
                </a:solidFill>
                <a:effectLst/>
                <a:latin typeface="+mn-lt"/>
                <a:ea typeface="+mn-ea"/>
                <a:cs typeface="+mn-cs"/>
              </a:rPr>
              <a:t>Crucially, politics is freed from the perennial: ‘How are we going to pay for it’ question. </a:t>
            </a:r>
            <a:endParaRPr lang="en-AU" sz="1600" dirty="0"/>
          </a:p>
          <a:p>
            <a:endParaRPr lang="en-AU" sz="1600" kern="1200" dirty="0">
              <a:solidFill>
                <a:schemeClr val="tx1"/>
              </a:solidFill>
              <a:effectLst/>
              <a:latin typeface="+mn-lt"/>
              <a:ea typeface="+mn-ea"/>
              <a:cs typeface="+mn-cs"/>
            </a:endParaRPr>
          </a:p>
          <a:p>
            <a:r>
              <a:rPr lang="en-AU" sz="1600" kern="1200" dirty="0">
                <a:solidFill>
                  <a:schemeClr val="tx1"/>
                </a:solidFill>
                <a:effectLst/>
                <a:latin typeface="+mn-lt"/>
                <a:ea typeface="+mn-ea"/>
                <a:cs typeface="+mn-cs"/>
              </a:rPr>
              <a:t>The questions we now ask are different and relate to functional outcomes we desire from public spending and available real resources. </a:t>
            </a:r>
            <a:endParaRPr lang="en-AU" sz="1600" dirty="0"/>
          </a:p>
          <a:p>
            <a:endParaRPr lang="en-US" altLang="en-US" sz="1600" dirty="0"/>
          </a:p>
          <a:p>
            <a:r>
              <a:rPr lang="en-US" altLang="en-US" sz="1600" dirty="0"/>
              <a:t>Typically, one nation, one currency.</a:t>
            </a:r>
          </a:p>
          <a:p>
            <a:endParaRPr lang="en-US" altLang="en-US" sz="1600" dirty="0"/>
          </a:p>
          <a:p>
            <a:r>
              <a:rPr lang="en-US" altLang="en-US" sz="1600" dirty="0"/>
              <a:t>Eurozone an exception (Lecture 6).</a:t>
            </a:r>
          </a:p>
          <a:p>
            <a:endParaRPr lang="en-AU" sz="1600" dirty="0"/>
          </a:p>
          <a:p>
            <a:r>
              <a:rPr lang="en-AU" sz="1600" dirty="0"/>
              <a:t>The sovereign government, alone, has the power to determine which money of account it will recognise for official accounts.</a:t>
            </a:r>
          </a:p>
          <a:p>
            <a:endParaRPr lang="en-AU"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Why does the private sector accept an otherwise worthless currency issued by the government when it makes purchases</a:t>
            </a:r>
            <a:r>
              <a:rPr lang="en-GB" sz="1200" dirty="0"/>
              <a: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A1416A-1508-44FE-8A66-4ECF7CEBCD2E}" type="slidenum">
              <a:rPr lang="en-US" smtClean="0"/>
              <a:t>8</a:t>
            </a:fld>
            <a:endParaRPr lang="en-US"/>
          </a:p>
        </p:txBody>
      </p:sp>
    </p:spTree>
    <p:extLst>
      <p:ext uri="{BB962C8B-B14F-4D97-AF65-F5344CB8AC3E}">
        <p14:creationId xmlns:p14="http://schemas.microsoft.com/office/powerpoint/2010/main" val="3559339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scan the Internet, you will often see statements like: Won't it be shocking if we ever have MMT or the opposite depending on the position you take on policy matters.</a:t>
            </a:r>
          </a:p>
          <a:p>
            <a:endParaRPr lang="en-US" dirty="0"/>
          </a:p>
          <a:p>
            <a:r>
              <a:rPr lang="en-US" dirty="0"/>
              <a:t>The other way that this confusion is expressed is to say that MMT policies will be bad or MMT policies will be good, again depending on your ideological preferences.</a:t>
            </a:r>
          </a:p>
          <a:p>
            <a:endParaRPr lang="en-US" dirty="0"/>
          </a:p>
          <a:p>
            <a:r>
              <a:rPr lang="en-US" dirty="0"/>
              <a:t>Neither </a:t>
            </a:r>
            <a:r>
              <a:rPr lang="en-US" dirty="0" err="1"/>
              <a:t>characterisation</a:t>
            </a:r>
            <a:r>
              <a:rPr lang="en-US" dirty="0"/>
              <a:t> of MMT is correct.</a:t>
            </a:r>
          </a:p>
          <a:p>
            <a:endParaRPr lang="en-US" dirty="0"/>
          </a:p>
          <a:p>
            <a:r>
              <a:rPr lang="en-US" dirty="0"/>
              <a:t>At the outset, we must be clear that MMT is not a regime that we can go to or move away from.</a:t>
            </a:r>
          </a:p>
          <a:p>
            <a:endParaRPr lang="en-US" dirty="0"/>
          </a:p>
          <a:p>
            <a:r>
              <a:rPr lang="en-US" dirty="0"/>
              <a:t>There is also no sense in saying that MMT policies more or less desirable, more or less beneficial, or more or less disastrous.</a:t>
            </a:r>
          </a:p>
          <a:p>
            <a:endParaRPr lang="en-US" dirty="0"/>
          </a:p>
          <a:p>
            <a:r>
              <a:rPr lang="en-US" dirty="0"/>
              <a:t>MMT is, rather, what we might think of as a lens (CLICK), and, in the same way that wearing glasses helps us to see better when our eyes are defective, MMT enhances our understanding of the way the monetary system operates, the capacities of currency-issuing governments, and the consequences of using that capacity in different ways.</a:t>
            </a:r>
          </a:p>
          <a:p>
            <a:r>
              <a:rPr lang="en-US" dirty="0"/>
              <a:t> </a:t>
            </a:r>
          </a:p>
          <a:p>
            <a:r>
              <a:rPr lang="en-US" dirty="0"/>
              <a:t>It also helps us to understand the consequences of a nation surrendering their currency issuing capacity, for example, as the 19 Member States of the economic and monetary union in Europe have done.</a:t>
            </a:r>
          </a:p>
          <a:p>
            <a:endParaRPr lang="en-US" dirty="0"/>
          </a:p>
          <a:p>
            <a:r>
              <a:rPr lang="en-US" dirty="0"/>
              <a:t>By providing a superior understanding of the way the monetary system operates, an MMT understanding exposes the myths that mainstream macroeconomics promotes to suppress the capacities and options available to currency-issuing governments.</a:t>
            </a:r>
          </a:p>
          <a:p>
            <a:endParaRPr lang="en-US" dirty="0"/>
          </a:p>
          <a:p>
            <a:r>
              <a:rPr lang="en-US" dirty="0"/>
              <a:t>In this sense, it exposes many commonplace economic statements and assertions as meagre artifacts of ideology.</a:t>
            </a:r>
          </a:p>
          <a:p>
            <a:endParaRPr lang="en-US" dirty="0"/>
          </a:p>
          <a:p>
            <a:r>
              <a:rPr lang="en-US" dirty="0"/>
              <a:t>We say that citizens are then better placed to participate more meaningfully in the political process and discriminate more clearly and expertly between the policy options being offered by the politicians.</a:t>
            </a:r>
          </a:p>
        </p:txBody>
      </p:sp>
      <p:sp>
        <p:nvSpPr>
          <p:cNvPr id="4" name="Slide Number Placeholder 3"/>
          <p:cNvSpPr>
            <a:spLocks noGrp="1"/>
          </p:cNvSpPr>
          <p:nvPr>
            <p:ph type="sldNum" sz="quarter" idx="5"/>
          </p:nvPr>
        </p:nvSpPr>
        <p:spPr/>
        <p:txBody>
          <a:bodyPr/>
          <a:lstStyle/>
          <a:p>
            <a:fld id="{9FA1416A-1508-44FE-8A66-4ECF7CEBCD2E}" type="slidenum">
              <a:rPr lang="en-US" smtClean="0"/>
              <a:t>9</a:t>
            </a:fld>
            <a:endParaRPr lang="en-US"/>
          </a:p>
        </p:txBody>
      </p:sp>
    </p:spTree>
    <p:extLst>
      <p:ext uri="{BB962C8B-B14F-4D97-AF65-F5344CB8AC3E}">
        <p14:creationId xmlns:p14="http://schemas.microsoft.com/office/powerpoint/2010/main" val="571033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694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810" y="1484785"/>
            <a:ext cx="11630991" cy="4576763"/>
          </a:xfrm>
        </p:spPr>
        <p:txBody>
          <a:bodyPr/>
          <a:lstStyle>
            <a:lvl1pPr marL="273050" indent="-273050">
              <a:buClr>
                <a:schemeClr val="accent1"/>
              </a:buClr>
              <a:tabLst/>
              <a:defRPr sz="2800"/>
            </a:lvl1pPr>
            <a:lvl2pPr marL="628650" indent="-285750">
              <a:buClr>
                <a:schemeClr val="accent1"/>
              </a:buClr>
              <a:buFont typeface="Helvetica" charset="0"/>
              <a:buChar char="⁃"/>
              <a:tabLst/>
              <a:defRPr sz="24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a:xfrm>
            <a:off x="357811" y="365130"/>
            <a:ext cx="11630991" cy="903631"/>
          </a:xfrm>
        </p:spPr>
        <p:txBody>
          <a:bodyPr>
            <a:normAutofit/>
          </a:bodyPr>
          <a:lstStyle>
            <a:lvl1pPr>
              <a:defRPr sz="3200"/>
            </a:lvl1pPr>
          </a:lstStyle>
          <a:p>
            <a:r>
              <a:rPr lang="en-US" dirty="0"/>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36000" y="260649"/>
            <a:ext cx="11520000" cy="108012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27382" y="1549048"/>
            <a:ext cx="566081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06005" y="154904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4556" y="365129"/>
            <a:ext cx="11520000" cy="903632"/>
          </a:xfrm>
        </p:spPr>
        <p:txBody>
          <a:bodyPr/>
          <a:lstStyle/>
          <a:p>
            <a:r>
              <a:rPr lang="en-US"/>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Title 5"/>
          <p:cNvSpPr>
            <a:spLocks noGrp="1"/>
          </p:cNvSpPr>
          <p:nvPr>
            <p:ph type="title"/>
          </p:nvPr>
        </p:nvSpPr>
        <p:spPr>
          <a:xfrm>
            <a:off x="344557" y="260652"/>
            <a:ext cx="11704105" cy="792085"/>
          </a:xfrm>
        </p:spPr>
        <p:txBody>
          <a:bodyPr>
            <a:normAutofit/>
          </a:bodyPr>
          <a:lstStyle>
            <a:lvl1pPr>
              <a:defRPr sz="2400"/>
            </a:lvl1pPr>
          </a:lstStyle>
          <a:p>
            <a:r>
              <a:rPr lang="en-US" dirty="0"/>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4556" y="365129"/>
            <a:ext cx="11520000" cy="97564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44556" y="1556793"/>
            <a:ext cx="11520000" cy="46201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9D6B6273-B09E-5241-A64E-619D7AB6A2A4}"/>
              </a:ext>
            </a:extLst>
          </p:cNvPr>
          <p:cNvPicPr>
            <a:picLocks/>
          </p:cNvPicPr>
          <p:nvPr userDrawn="1"/>
        </p:nvPicPr>
        <p:blipFill>
          <a:blip r:embed="rId14"/>
          <a:stretch>
            <a:fillRect/>
          </a:stretch>
        </p:blipFill>
        <p:spPr>
          <a:xfrm>
            <a:off x="0" y="6135685"/>
            <a:ext cx="1847528" cy="714375"/>
          </a:xfrm>
          <a:prstGeom prst="rect">
            <a:avLst/>
          </a:prstGeom>
        </p:spPr>
      </p:pic>
      <p:pic>
        <p:nvPicPr>
          <p:cNvPr id="4" name="Picture 3">
            <a:extLst>
              <a:ext uri="{FF2B5EF4-FFF2-40B4-BE49-F238E27FC236}">
                <a16:creationId xmlns:a16="http://schemas.microsoft.com/office/drawing/2014/main" id="{23A425D6-3DF7-0549-AF49-277AF89F432F}"/>
              </a:ext>
            </a:extLst>
          </p:cNvPr>
          <p:cNvPicPr>
            <a:picLocks/>
          </p:cNvPicPr>
          <p:nvPr userDrawn="1"/>
        </p:nvPicPr>
        <p:blipFill>
          <a:blip r:embed="rId15"/>
          <a:stretch>
            <a:fillRect/>
          </a:stretch>
        </p:blipFill>
        <p:spPr>
          <a:xfrm>
            <a:off x="10948418" y="6048178"/>
            <a:ext cx="880959" cy="714375"/>
          </a:xfrm>
          <a:prstGeom prst="rect">
            <a:avLst/>
          </a:prstGeom>
        </p:spPr>
      </p:pic>
    </p:spTree>
    <p:extLst>
      <p:ext uri="{BB962C8B-B14F-4D97-AF65-F5344CB8AC3E}">
        <p14:creationId xmlns:p14="http://schemas.microsoft.com/office/powerpoint/2010/main" val="11792856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b="1" kern="1200">
          <a:solidFill>
            <a:schemeClr val="accent1"/>
          </a:solidFill>
          <a:latin typeface="+mj-lt"/>
          <a:ea typeface="+mj-ea"/>
          <a:cs typeface="+mj-cs"/>
        </a:defRPr>
      </a:lvl1pPr>
    </p:titleStyle>
    <p:bodyStyle>
      <a:lvl1pPr marL="273050" indent="-273050" algn="l" defTabSz="685800" rtl="0" eaLnBrk="1" latinLnBrk="0" hangingPunct="1">
        <a:lnSpc>
          <a:spcPct val="90000"/>
        </a:lnSpc>
        <a:spcBef>
          <a:spcPts val="750"/>
        </a:spcBef>
        <a:buClr>
          <a:schemeClr val="accent1"/>
        </a:buClr>
        <a:buFont typeface="Wingdings" charset="2"/>
        <a:buChar char="§"/>
        <a:tabLst/>
        <a:defRPr sz="2100" kern="1200">
          <a:solidFill>
            <a:schemeClr val="tx1"/>
          </a:solidFill>
          <a:latin typeface="+mn-lt"/>
          <a:ea typeface="+mn-ea"/>
          <a:cs typeface="+mn-cs"/>
        </a:defRPr>
      </a:lvl1pPr>
      <a:lvl2pPr marL="628650" indent="-285750" algn="l" defTabSz="685800" rtl="0" eaLnBrk="1" latinLnBrk="0" hangingPunct="1">
        <a:lnSpc>
          <a:spcPct val="90000"/>
        </a:lnSpc>
        <a:spcBef>
          <a:spcPts val="375"/>
        </a:spcBef>
        <a:buClr>
          <a:schemeClr val="accent1"/>
        </a:buClr>
        <a:buFont typeface="Wingdings" charset="2"/>
        <a:buChar char="§"/>
        <a:tabLst/>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2.sv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18" Type="http://schemas.openxmlformats.org/officeDocument/2006/relationships/image" Target="../media/image50.png"/><Relationship Id="rId3" Type="http://schemas.openxmlformats.org/officeDocument/2006/relationships/image" Target="../media/image35.svg"/><Relationship Id="rId21" Type="http://schemas.openxmlformats.org/officeDocument/2006/relationships/image" Target="../media/image53.png"/><Relationship Id="rId7" Type="http://schemas.openxmlformats.org/officeDocument/2006/relationships/image" Target="../media/image39.svg"/><Relationship Id="rId12" Type="http://schemas.openxmlformats.org/officeDocument/2006/relationships/image" Target="../media/image44.png"/><Relationship Id="rId17" Type="http://schemas.openxmlformats.org/officeDocument/2006/relationships/image" Target="../media/image49.svg"/><Relationship Id="rId2" Type="http://schemas.openxmlformats.org/officeDocument/2006/relationships/image" Target="../media/image34.png"/><Relationship Id="rId16" Type="http://schemas.openxmlformats.org/officeDocument/2006/relationships/image" Target="../media/image48.png"/><Relationship Id="rId20" Type="http://schemas.openxmlformats.org/officeDocument/2006/relationships/image" Target="../media/image52.svg"/><Relationship Id="rId1" Type="http://schemas.openxmlformats.org/officeDocument/2006/relationships/slideLayout" Target="../slideLayouts/slideLayout12.xml"/><Relationship Id="rId6" Type="http://schemas.openxmlformats.org/officeDocument/2006/relationships/image" Target="../media/image38.png"/><Relationship Id="rId11" Type="http://schemas.openxmlformats.org/officeDocument/2006/relationships/image" Target="../media/image43.svg"/><Relationship Id="rId24" Type="http://schemas.openxmlformats.org/officeDocument/2006/relationships/image" Target="../media/image56.svg"/><Relationship Id="rId5" Type="http://schemas.openxmlformats.org/officeDocument/2006/relationships/image" Target="../media/image37.svg"/><Relationship Id="rId15" Type="http://schemas.openxmlformats.org/officeDocument/2006/relationships/image" Target="../media/image47.svg"/><Relationship Id="rId23" Type="http://schemas.openxmlformats.org/officeDocument/2006/relationships/image" Target="../media/image55.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6.png"/><Relationship Id="rId9" Type="http://schemas.openxmlformats.org/officeDocument/2006/relationships/image" Target="../media/image41.svg"/><Relationship Id="rId14" Type="http://schemas.openxmlformats.org/officeDocument/2006/relationships/image" Target="../media/image46.png"/><Relationship Id="rId22" Type="http://schemas.openxmlformats.org/officeDocument/2006/relationships/image" Target="../media/image54.sv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59.jpg"/><Relationship Id="rId4" Type="http://schemas.openxmlformats.org/officeDocument/2006/relationships/image" Target="../media/image58.svg"/></Relationships>
</file>

<file path=ppt/slides/_rels/slide17.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4.xml"/><Relationship Id="rId16"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svg"/><Relationship Id="rId9" Type="http://schemas.openxmlformats.org/officeDocument/2006/relationships/image" Target="../media/image14.svg"/><Relationship Id="rId1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76.jpeg"/></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7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5" name="Rectangle 2"/>
          <p:cNvSpPr>
            <a:spLocks noGrp="1" noChangeArrowheads="1"/>
          </p:cNvSpPr>
          <p:nvPr>
            <p:ph type="ctrTitle"/>
          </p:nvPr>
        </p:nvSpPr>
        <p:spPr>
          <a:xfrm>
            <a:off x="1991544" y="2626316"/>
            <a:ext cx="8208912" cy="1278653"/>
          </a:xfrm>
        </p:spPr>
        <p:txBody>
          <a:bodyPr anchor="ctr" anchorCtr="0">
            <a:noAutofit/>
          </a:bodyPr>
          <a:lstStyle/>
          <a:p>
            <a:r>
              <a:rPr lang="en-US" sz="3200" dirty="0">
                <a:latin typeface="Calibri" panose="020F0502020204030204" pitchFamily="34" charset="0"/>
                <a:cs typeface="Calibri" panose="020F0502020204030204" pitchFamily="34" charset="0"/>
              </a:rPr>
              <a:t>Introducing Modern Monetary Theory</a:t>
            </a:r>
            <a:endParaRPr lang="en-US" altLang="en-US" sz="3200" dirty="0">
              <a:latin typeface="Calibri" panose="020F0502020204030204" pitchFamily="34" charset="0"/>
              <a:cs typeface="Calibri" panose="020F0502020204030204" pitchFamily="34" charset="0"/>
            </a:endParaRPr>
          </a:p>
        </p:txBody>
      </p:sp>
      <p:sp>
        <p:nvSpPr>
          <p:cNvPr id="3" name="Subtitle 2"/>
          <p:cNvSpPr>
            <a:spLocks noGrp="1"/>
          </p:cNvSpPr>
          <p:nvPr>
            <p:ph type="subTitle" idx="1"/>
          </p:nvPr>
        </p:nvSpPr>
        <p:spPr>
          <a:xfrm>
            <a:off x="3369965" y="4365104"/>
            <a:ext cx="5452070" cy="1610643"/>
          </a:xfrm>
        </p:spPr>
        <p:txBody>
          <a:bodyPr rtlCol="0">
            <a:noAutofit/>
          </a:bodyPr>
          <a:lstStyle/>
          <a:p>
            <a:pPr>
              <a:lnSpc>
                <a:spcPct val="100000"/>
              </a:lnSpc>
              <a:defRPr/>
            </a:pPr>
            <a:r>
              <a:rPr lang="en-AU" sz="2400" kern="0" dirty="0"/>
              <a:t>Professor William Mitchell</a:t>
            </a:r>
          </a:p>
          <a:p>
            <a:pPr>
              <a:lnSpc>
                <a:spcPct val="100000"/>
              </a:lnSpc>
              <a:defRPr/>
            </a:pPr>
            <a:r>
              <a:rPr lang="en-AU" sz="2400" kern="0" dirty="0"/>
              <a:t>University of Newcastle, Australia</a:t>
            </a:r>
          </a:p>
          <a:p>
            <a:pPr>
              <a:lnSpc>
                <a:spcPct val="100000"/>
              </a:lnSpc>
              <a:defRPr/>
            </a:pPr>
            <a:r>
              <a:rPr lang="en-AU" sz="2400" kern="0" dirty="0"/>
              <a:t>University of Helsinki, Finland</a:t>
            </a:r>
          </a:p>
        </p:txBody>
      </p:sp>
      <p:pic>
        <p:nvPicPr>
          <p:cNvPr id="47107" name="Picture 3" descr="coffee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967" y="747888"/>
            <a:ext cx="3064669"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452A753-FA22-564C-8B6C-32C44C84872A}"/>
              </a:ext>
            </a:extLst>
          </p:cNvPr>
          <p:cNvPicPr>
            <a:picLocks noChangeAspect="1"/>
          </p:cNvPicPr>
          <p:nvPr/>
        </p:nvPicPr>
        <p:blipFill>
          <a:blip r:embed="rId4"/>
          <a:stretch>
            <a:fillRect/>
          </a:stretch>
        </p:blipFill>
        <p:spPr>
          <a:xfrm>
            <a:off x="9191179" y="1077969"/>
            <a:ext cx="2018554" cy="841064"/>
          </a:xfrm>
          <a:prstGeom prst="rect">
            <a:avLst/>
          </a:prstGeom>
        </p:spPr>
      </p:pic>
    </p:spTree>
    <p:extLst>
      <p:ext uri="{BB962C8B-B14F-4D97-AF65-F5344CB8AC3E}">
        <p14:creationId xmlns:p14="http://schemas.microsoft.com/office/powerpoint/2010/main" val="22965499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4A15B417-65B5-EF40-867F-C8EE5D89A0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3923"/>
            <a:ext cx="12192000" cy="5225143"/>
          </a:xfrm>
          <a:prstGeom prst="rect">
            <a:avLst/>
          </a:prstGeom>
          <a:solidFill>
            <a:schemeClr val="tx1"/>
          </a:solidFill>
        </p:spPr>
      </p:pic>
      <p:sp>
        <p:nvSpPr>
          <p:cNvPr id="4" name="TextBox 3">
            <a:extLst>
              <a:ext uri="{FF2B5EF4-FFF2-40B4-BE49-F238E27FC236}">
                <a16:creationId xmlns:a16="http://schemas.microsoft.com/office/drawing/2014/main" id="{1348C8CA-8F4D-B844-A322-D0371EAFCD64}"/>
              </a:ext>
            </a:extLst>
          </p:cNvPr>
          <p:cNvSpPr txBox="1"/>
          <p:nvPr/>
        </p:nvSpPr>
        <p:spPr>
          <a:xfrm>
            <a:off x="2855640" y="522258"/>
            <a:ext cx="6480720" cy="923330"/>
          </a:xfrm>
          <a:prstGeom prst="rect">
            <a:avLst/>
          </a:prstGeom>
          <a:noFill/>
        </p:spPr>
        <p:txBody>
          <a:bodyPr wrap="square" rtlCol="0">
            <a:spAutoFit/>
          </a:bodyPr>
          <a:lstStyle/>
          <a:p>
            <a:pPr algn="ctr"/>
            <a:r>
              <a:rPr lang="en-US" sz="5400" dirty="0">
                <a:solidFill>
                  <a:schemeClr val="bg1"/>
                </a:solidFill>
              </a:rPr>
              <a:t>What about policy?</a:t>
            </a:r>
          </a:p>
        </p:txBody>
      </p:sp>
    </p:spTree>
    <p:extLst>
      <p:ext uri="{BB962C8B-B14F-4D97-AF65-F5344CB8AC3E}">
        <p14:creationId xmlns:p14="http://schemas.microsoft.com/office/powerpoint/2010/main" val="425443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212194B6-123A-054A-96D9-9D521DF968EB}"/>
              </a:ext>
            </a:extLst>
          </p:cNvPr>
          <p:cNvSpPr/>
          <p:nvPr/>
        </p:nvSpPr>
        <p:spPr>
          <a:xfrm>
            <a:off x="3972225" y="1247544"/>
            <a:ext cx="4391086" cy="4406685"/>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a:extLst>
              <a:ext uri="{FF2B5EF4-FFF2-40B4-BE49-F238E27FC236}">
                <a16:creationId xmlns:a16="http://schemas.microsoft.com/office/drawing/2014/main" id="{18AE5697-E0CB-A74F-A372-97C2AA3E5F77}"/>
              </a:ext>
            </a:extLst>
          </p:cNvPr>
          <p:cNvCxnSpPr/>
          <p:nvPr/>
        </p:nvCxnSpPr>
        <p:spPr>
          <a:xfrm>
            <a:off x="6096000" y="1269000"/>
            <a:ext cx="0" cy="4320000"/>
          </a:xfrm>
          <a:prstGeom prst="straightConnector1">
            <a:avLst/>
          </a:prstGeom>
          <a:ln w="1016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63CFDECB-5DEA-2E49-8071-119D9AB24374}"/>
              </a:ext>
            </a:extLst>
          </p:cNvPr>
          <p:cNvCxnSpPr>
            <a:cxnSpLocks/>
          </p:cNvCxnSpPr>
          <p:nvPr/>
        </p:nvCxnSpPr>
        <p:spPr>
          <a:xfrm flipH="1">
            <a:off x="4007768" y="3429000"/>
            <a:ext cx="4320000" cy="0"/>
          </a:xfrm>
          <a:prstGeom prst="straightConnector1">
            <a:avLst/>
          </a:prstGeom>
          <a:ln w="1016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35033BC-C805-E840-A67C-EBDE68CF16C7}"/>
              </a:ext>
            </a:extLst>
          </p:cNvPr>
          <p:cNvSpPr txBox="1"/>
          <p:nvPr/>
        </p:nvSpPr>
        <p:spPr>
          <a:xfrm>
            <a:off x="4511824" y="302587"/>
            <a:ext cx="3168352" cy="646331"/>
          </a:xfrm>
          <a:prstGeom prst="rect">
            <a:avLst/>
          </a:prstGeom>
          <a:noFill/>
        </p:spPr>
        <p:txBody>
          <a:bodyPr wrap="square" rtlCol="0">
            <a:spAutoFit/>
          </a:bodyPr>
          <a:lstStyle/>
          <a:p>
            <a:pPr algn="ctr"/>
            <a:r>
              <a:rPr lang="en-US" sz="3600" dirty="0"/>
              <a:t>Collectivism</a:t>
            </a:r>
          </a:p>
        </p:txBody>
      </p:sp>
      <p:sp>
        <p:nvSpPr>
          <p:cNvPr id="7" name="TextBox 6">
            <a:extLst>
              <a:ext uri="{FF2B5EF4-FFF2-40B4-BE49-F238E27FC236}">
                <a16:creationId xmlns:a16="http://schemas.microsoft.com/office/drawing/2014/main" id="{E1755787-D9ED-784E-8471-BC3A5BCC8DB0}"/>
              </a:ext>
            </a:extLst>
          </p:cNvPr>
          <p:cNvSpPr txBox="1"/>
          <p:nvPr/>
        </p:nvSpPr>
        <p:spPr>
          <a:xfrm>
            <a:off x="4490988" y="5909082"/>
            <a:ext cx="3168352" cy="646331"/>
          </a:xfrm>
          <a:prstGeom prst="rect">
            <a:avLst/>
          </a:prstGeom>
          <a:noFill/>
        </p:spPr>
        <p:txBody>
          <a:bodyPr wrap="square" rtlCol="0">
            <a:spAutoFit/>
          </a:bodyPr>
          <a:lstStyle/>
          <a:p>
            <a:pPr algn="ctr"/>
            <a:r>
              <a:rPr lang="en-US" sz="3600" dirty="0"/>
              <a:t>Individualism</a:t>
            </a:r>
          </a:p>
        </p:txBody>
      </p:sp>
      <p:sp>
        <p:nvSpPr>
          <p:cNvPr id="8" name="TextBox 7">
            <a:extLst>
              <a:ext uri="{FF2B5EF4-FFF2-40B4-BE49-F238E27FC236}">
                <a16:creationId xmlns:a16="http://schemas.microsoft.com/office/drawing/2014/main" id="{E2EC04B6-43FC-D24F-A4FA-1B5BC3CD2CF6}"/>
              </a:ext>
            </a:extLst>
          </p:cNvPr>
          <p:cNvSpPr txBox="1"/>
          <p:nvPr/>
        </p:nvSpPr>
        <p:spPr>
          <a:xfrm>
            <a:off x="8327768" y="3105834"/>
            <a:ext cx="2016220" cy="646331"/>
          </a:xfrm>
          <a:prstGeom prst="rect">
            <a:avLst/>
          </a:prstGeom>
          <a:noFill/>
        </p:spPr>
        <p:txBody>
          <a:bodyPr wrap="square" rtlCol="0">
            <a:spAutoFit/>
          </a:bodyPr>
          <a:lstStyle/>
          <a:p>
            <a:pPr algn="ctr"/>
            <a:r>
              <a:rPr lang="en-US" sz="3600" dirty="0"/>
              <a:t>Right</a:t>
            </a:r>
          </a:p>
        </p:txBody>
      </p:sp>
      <p:sp>
        <p:nvSpPr>
          <p:cNvPr id="9" name="TextBox 8">
            <a:extLst>
              <a:ext uri="{FF2B5EF4-FFF2-40B4-BE49-F238E27FC236}">
                <a16:creationId xmlns:a16="http://schemas.microsoft.com/office/drawing/2014/main" id="{C92C6216-BF3F-1D42-A4D5-C1E610A05FA2}"/>
              </a:ext>
            </a:extLst>
          </p:cNvPr>
          <p:cNvSpPr txBox="1"/>
          <p:nvPr/>
        </p:nvSpPr>
        <p:spPr>
          <a:xfrm>
            <a:off x="1990184" y="3105833"/>
            <a:ext cx="2016220" cy="646331"/>
          </a:xfrm>
          <a:prstGeom prst="rect">
            <a:avLst/>
          </a:prstGeom>
          <a:noFill/>
        </p:spPr>
        <p:txBody>
          <a:bodyPr wrap="square" rtlCol="0">
            <a:spAutoFit/>
          </a:bodyPr>
          <a:lstStyle/>
          <a:p>
            <a:pPr algn="ctr"/>
            <a:r>
              <a:rPr lang="en-US" sz="3600" dirty="0"/>
              <a:t>Left</a:t>
            </a:r>
          </a:p>
        </p:txBody>
      </p:sp>
      <p:pic>
        <p:nvPicPr>
          <p:cNvPr id="15" name="Graphic 14" descr="Man outline">
            <a:extLst>
              <a:ext uri="{FF2B5EF4-FFF2-40B4-BE49-F238E27FC236}">
                <a16:creationId xmlns:a16="http://schemas.microsoft.com/office/drawing/2014/main" id="{9387661C-DED8-D44D-AE23-47DCC7923B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67071" y="1945312"/>
            <a:ext cx="914400" cy="914400"/>
          </a:xfrm>
          <a:prstGeom prst="rect">
            <a:avLst/>
          </a:prstGeom>
        </p:spPr>
      </p:pic>
      <p:pic>
        <p:nvPicPr>
          <p:cNvPr id="17" name="Graphic 16" descr="Man outline">
            <a:extLst>
              <a:ext uri="{FF2B5EF4-FFF2-40B4-BE49-F238E27FC236}">
                <a16:creationId xmlns:a16="http://schemas.microsoft.com/office/drawing/2014/main" id="{6A4E457F-7984-9B4F-A397-7AFED557D4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29139" y="3851069"/>
            <a:ext cx="914400" cy="914400"/>
          </a:xfrm>
          <a:prstGeom prst="rect">
            <a:avLst/>
          </a:prstGeom>
        </p:spPr>
      </p:pic>
      <p:sp>
        <p:nvSpPr>
          <p:cNvPr id="2" name="TextBox 1">
            <a:extLst>
              <a:ext uri="{FF2B5EF4-FFF2-40B4-BE49-F238E27FC236}">
                <a16:creationId xmlns:a16="http://schemas.microsoft.com/office/drawing/2014/main" id="{25CD77EF-846C-2646-AEBC-8E98A35B0190}"/>
              </a:ext>
            </a:extLst>
          </p:cNvPr>
          <p:cNvSpPr txBox="1"/>
          <p:nvPr/>
        </p:nvSpPr>
        <p:spPr>
          <a:xfrm rot="16200000">
            <a:off x="5068906" y="4186429"/>
            <a:ext cx="1510766" cy="369332"/>
          </a:xfrm>
          <a:prstGeom prst="rect">
            <a:avLst/>
          </a:prstGeom>
          <a:noFill/>
        </p:spPr>
        <p:txBody>
          <a:bodyPr wrap="square" rtlCol="0">
            <a:spAutoFit/>
          </a:bodyPr>
          <a:lstStyle/>
          <a:p>
            <a:r>
              <a:rPr lang="en-US" dirty="0">
                <a:solidFill>
                  <a:schemeClr val="bg1"/>
                </a:solidFill>
              </a:rPr>
              <a:t>SOCIAL SCALE</a:t>
            </a:r>
          </a:p>
        </p:txBody>
      </p:sp>
      <p:sp>
        <p:nvSpPr>
          <p:cNvPr id="18" name="TextBox 17">
            <a:extLst>
              <a:ext uri="{FF2B5EF4-FFF2-40B4-BE49-F238E27FC236}">
                <a16:creationId xmlns:a16="http://schemas.microsoft.com/office/drawing/2014/main" id="{26C0681E-8B5F-2649-92C5-34C979A996D7}"/>
              </a:ext>
            </a:extLst>
          </p:cNvPr>
          <p:cNvSpPr txBox="1"/>
          <p:nvPr/>
        </p:nvSpPr>
        <p:spPr>
          <a:xfrm>
            <a:off x="6186757" y="2945708"/>
            <a:ext cx="2290922" cy="369332"/>
          </a:xfrm>
          <a:prstGeom prst="rect">
            <a:avLst/>
          </a:prstGeom>
          <a:noFill/>
        </p:spPr>
        <p:txBody>
          <a:bodyPr wrap="square" rtlCol="0">
            <a:spAutoFit/>
          </a:bodyPr>
          <a:lstStyle/>
          <a:p>
            <a:r>
              <a:rPr lang="en-US" dirty="0">
                <a:solidFill>
                  <a:schemeClr val="bg1"/>
                </a:solidFill>
              </a:rPr>
              <a:t>ECONOMIC SCALE</a:t>
            </a:r>
          </a:p>
        </p:txBody>
      </p:sp>
    </p:spTree>
    <p:extLst>
      <p:ext uri="{BB962C8B-B14F-4D97-AF65-F5344CB8AC3E}">
        <p14:creationId xmlns:p14="http://schemas.microsoft.com/office/powerpoint/2010/main" val="283119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2"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4937BC-00CB-A741-A89D-C6A7714FE20C}"/>
              </a:ext>
            </a:extLst>
          </p:cNvPr>
          <p:cNvSpPr txBox="1"/>
          <p:nvPr/>
        </p:nvSpPr>
        <p:spPr>
          <a:xfrm>
            <a:off x="4115781" y="2644170"/>
            <a:ext cx="2376264" cy="1569660"/>
          </a:xfrm>
          <a:prstGeom prst="rect">
            <a:avLst/>
          </a:prstGeom>
          <a:noFill/>
        </p:spPr>
        <p:txBody>
          <a:bodyPr wrap="square" rtlCol="0">
            <a:spAutoFit/>
          </a:bodyPr>
          <a:lstStyle/>
          <a:p>
            <a:pPr algn="ctr"/>
            <a:r>
              <a:rPr lang="en-US" sz="9600" b="1" dirty="0"/>
              <a:t>MM</a:t>
            </a:r>
          </a:p>
        </p:txBody>
      </p:sp>
      <p:sp>
        <p:nvSpPr>
          <p:cNvPr id="4" name="TextBox 3">
            <a:extLst>
              <a:ext uri="{FF2B5EF4-FFF2-40B4-BE49-F238E27FC236}">
                <a16:creationId xmlns:a16="http://schemas.microsoft.com/office/drawing/2014/main" id="{7C2CC47C-A344-EC4B-85DB-D6165E7A7B2A}"/>
              </a:ext>
            </a:extLst>
          </p:cNvPr>
          <p:cNvSpPr txBox="1"/>
          <p:nvPr/>
        </p:nvSpPr>
        <p:spPr>
          <a:xfrm>
            <a:off x="12192000" y="2644170"/>
            <a:ext cx="1044115" cy="1569660"/>
          </a:xfrm>
          <a:prstGeom prst="rect">
            <a:avLst/>
          </a:prstGeom>
          <a:noFill/>
        </p:spPr>
        <p:txBody>
          <a:bodyPr wrap="square" rtlCol="0">
            <a:spAutoFit/>
          </a:bodyPr>
          <a:lstStyle/>
          <a:p>
            <a:pPr algn="ctr"/>
            <a:r>
              <a:rPr lang="en-US" sz="9600" b="1" dirty="0">
                <a:solidFill>
                  <a:schemeClr val="accent1"/>
                </a:solidFill>
              </a:rPr>
              <a:t>T</a:t>
            </a:r>
          </a:p>
        </p:txBody>
      </p:sp>
      <p:pic>
        <p:nvPicPr>
          <p:cNvPr id="5" name="Picture 4" descr="A picture containing grass, tree, outdoor, person&#10;&#10;Description automatically generated">
            <a:extLst>
              <a:ext uri="{FF2B5EF4-FFF2-40B4-BE49-F238E27FC236}">
                <a16:creationId xmlns:a16="http://schemas.microsoft.com/office/drawing/2014/main" id="{A607E4C5-8BFE-1349-8DB9-83398D3039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7608" y="11708"/>
            <a:ext cx="6815404" cy="6858000"/>
          </a:xfrm>
          <a:prstGeom prst="rect">
            <a:avLst/>
          </a:prstGeom>
        </p:spPr>
      </p:pic>
    </p:spTree>
    <p:extLst>
      <p:ext uri="{BB962C8B-B14F-4D97-AF65-F5344CB8AC3E}">
        <p14:creationId xmlns:p14="http://schemas.microsoft.com/office/powerpoint/2010/main" val="269307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52 0 L -0.48815 0 " pathEditMode="relative" ptsTypes="AA">
                                      <p:cBhvr>
                                        <p:cTn id="6" dur="2000" fill="hold"/>
                                        <p:tgtEl>
                                          <p:spTgt spid="4"/>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628FD95-93FF-954D-835C-411A04716DFA}"/>
              </a:ext>
            </a:extLst>
          </p:cNvPr>
          <p:cNvSpPr/>
          <p:nvPr/>
        </p:nvSpPr>
        <p:spPr>
          <a:xfrm>
            <a:off x="2351584" y="548680"/>
            <a:ext cx="1584176"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Money Story</a:t>
            </a:r>
          </a:p>
        </p:txBody>
      </p:sp>
      <p:cxnSp>
        <p:nvCxnSpPr>
          <p:cNvPr id="13" name="Straight Arrow Connector 12">
            <a:extLst>
              <a:ext uri="{FF2B5EF4-FFF2-40B4-BE49-F238E27FC236}">
                <a16:creationId xmlns:a16="http://schemas.microsoft.com/office/drawing/2014/main" id="{C089D042-377E-8046-B367-7994B032BF41}"/>
              </a:ext>
            </a:extLst>
          </p:cNvPr>
          <p:cNvCxnSpPr>
            <a:cxnSpLocks/>
          </p:cNvCxnSpPr>
          <p:nvPr/>
        </p:nvCxnSpPr>
        <p:spPr>
          <a:xfrm>
            <a:off x="3143672" y="1700976"/>
            <a:ext cx="0" cy="97363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E51C32A-660F-5846-A1F4-DEFDF20B55E0}"/>
              </a:ext>
            </a:extLst>
          </p:cNvPr>
          <p:cNvSpPr/>
          <p:nvPr/>
        </p:nvSpPr>
        <p:spPr>
          <a:xfrm>
            <a:off x="5379233" y="548680"/>
            <a:ext cx="1584176"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Banking Story</a:t>
            </a:r>
          </a:p>
        </p:txBody>
      </p:sp>
      <p:sp>
        <p:nvSpPr>
          <p:cNvPr id="15" name="Rectangle 14">
            <a:extLst>
              <a:ext uri="{FF2B5EF4-FFF2-40B4-BE49-F238E27FC236}">
                <a16:creationId xmlns:a16="http://schemas.microsoft.com/office/drawing/2014/main" id="{F6E26C67-EDDB-C040-B39A-C71F17840278}"/>
              </a:ext>
            </a:extLst>
          </p:cNvPr>
          <p:cNvSpPr/>
          <p:nvPr/>
        </p:nvSpPr>
        <p:spPr>
          <a:xfrm>
            <a:off x="8256240" y="548680"/>
            <a:ext cx="1584176"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Capital Markets Story</a:t>
            </a:r>
          </a:p>
        </p:txBody>
      </p:sp>
      <p:sp>
        <p:nvSpPr>
          <p:cNvPr id="16" name="Rectangle 15">
            <a:extLst>
              <a:ext uri="{FF2B5EF4-FFF2-40B4-BE49-F238E27FC236}">
                <a16:creationId xmlns:a16="http://schemas.microsoft.com/office/drawing/2014/main" id="{68D8C876-6A21-DE49-A41C-B3732D09FF66}"/>
              </a:ext>
            </a:extLst>
          </p:cNvPr>
          <p:cNvSpPr/>
          <p:nvPr/>
        </p:nvSpPr>
        <p:spPr>
          <a:xfrm>
            <a:off x="2351584" y="2784581"/>
            <a:ext cx="1584176"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Resource Story</a:t>
            </a:r>
          </a:p>
        </p:txBody>
      </p:sp>
      <p:sp>
        <p:nvSpPr>
          <p:cNvPr id="17" name="Rectangle 16">
            <a:extLst>
              <a:ext uri="{FF2B5EF4-FFF2-40B4-BE49-F238E27FC236}">
                <a16:creationId xmlns:a16="http://schemas.microsoft.com/office/drawing/2014/main" id="{071827BA-07B7-804E-99B4-00D641A6A13A}"/>
              </a:ext>
            </a:extLst>
          </p:cNvPr>
          <p:cNvSpPr/>
          <p:nvPr/>
        </p:nvSpPr>
        <p:spPr>
          <a:xfrm>
            <a:off x="2351584" y="4980384"/>
            <a:ext cx="1584176"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Inflation Story</a:t>
            </a:r>
          </a:p>
        </p:txBody>
      </p:sp>
      <p:cxnSp>
        <p:nvCxnSpPr>
          <p:cNvPr id="18" name="Straight Arrow Connector 17">
            <a:extLst>
              <a:ext uri="{FF2B5EF4-FFF2-40B4-BE49-F238E27FC236}">
                <a16:creationId xmlns:a16="http://schemas.microsoft.com/office/drawing/2014/main" id="{29B14E04-BA3F-894A-B79E-47CE6C75B376}"/>
              </a:ext>
            </a:extLst>
          </p:cNvPr>
          <p:cNvCxnSpPr>
            <a:cxnSpLocks/>
          </p:cNvCxnSpPr>
          <p:nvPr/>
        </p:nvCxnSpPr>
        <p:spPr>
          <a:xfrm>
            <a:off x="3143672" y="4005064"/>
            <a:ext cx="0" cy="83130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593E1B8-346C-A14D-9142-CF44D9FFAB2B}"/>
              </a:ext>
            </a:extLst>
          </p:cNvPr>
          <p:cNvSpPr/>
          <p:nvPr/>
        </p:nvSpPr>
        <p:spPr>
          <a:xfrm>
            <a:off x="5379233" y="2782349"/>
            <a:ext cx="1584176"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Trade Story</a:t>
            </a:r>
          </a:p>
        </p:txBody>
      </p:sp>
      <p:cxnSp>
        <p:nvCxnSpPr>
          <p:cNvPr id="20" name="Straight Arrow Connector 19">
            <a:extLst>
              <a:ext uri="{FF2B5EF4-FFF2-40B4-BE49-F238E27FC236}">
                <a16:creationId xmlns:a16="http://schemas.microsoft.com/office/drawing/2014/main" id="{BCAAF45D-6446-3042-960E-8CAF46650472}"/>
              </a:ext>
            </a:extLst>
          </p:cNvPr>
          <p:cNvCxnSpPr>
            <a:cxnSpLocks/>
          </p:cNvCxnSpPr>
          <p:nvPr/>
        </p:nvCxnSpPr>
        <p:spPr>
          <a:xfrm>
            <a:off x="4295800" y="3286405"/>
            <a:ext cx="864096"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90302A7D-6CC9-844E-8A5D-AEC7FAB7AC72}"/>
              </a:ext>
            </a:extLst>
          </p:cNvPr>
          <p:cNvSpPr/>
          <p:nvPr/>
        </p:nvSpPr>
        <p:spPr>
          <a:xfrm>
            <a:off x="5379233" y="4980384"/>
            <a:ext cx="1584176"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Stability Framework Story</a:t>
            </a:r>
          </a:p>
        </p:txBody>
      </p:sp>
      <p:cxnSp>
        <p:nvCxnSpPr>
          <p:cNvPr id="22" name="Straight Arrow Connector 21">
            <a:extLst>
              <a:ext uri="{FF2B5EF4-FFF2-40B4-BE49-F238E27FC236}">
                <a16:creationId xmlns:a16="http://schemas.microsoft.com/office/drawing/2014/main" id="{6A050A97-10DD-CB46-9507-44FF3DFF851F}"/>
              </a:ext>
            </a:extLst>
          </p:cNvPr>
          <p:cNvCxnSpPr>
            <a:cxnSpLocks/>
          </p:cNvCxnSpPr>
          <p:nvPr/>
        </p:nvCxnSpPr>
        <p:spPr>
          <a:xfrm>
            <a:off x="4223792" y="5445224"/>
            <a:ext cx="864096"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6E46901-9713-7C48-8AF3-9C23614CAD6E}"/>
              </a:ext>
            </a:extLst>
          </p:cNvPr>
          <p:cNvCxnSpPr>
            <a:cxnSpLocks/>
          </p:cNvCxnSpPr>
          <p:nvPr/>
        </p:nvCxnSpPr>
        <p:spPr>
          <a:xfrm>
            <a:off x="4151784" y="1018119"/>
            <a:ext cx="864096"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92710C1-A3BB-FB4F-8CCF-971CC8403E3B}"/>
              </a:ext>
            </a:extLst>
          </p:cNvPr>
          <p:cNvCxnSpPr>
            <a:cxnSpLocks/>
          </p:cNvCxnSpPr>
          <p:nvPr/>
        </p:nvCxnSpPr>
        <p:spPr>
          <a:xfrm>
            <a:off x="7176120" y="1018119"/>
            <a:ext cx="864096"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29">
            <a:extLst>
              <a:ext uri="{FF2B5EF4-FFF2-40B4-BE49-F238E27FC236}">
                <a16:creationId xmlns:a16="http://schemas.microsoft.com/office/drawing/2014/main" id="{941914DA-343B-1946-8A19-ED10FB188053}"/>
              </a:ext>
            </a:extLst>
          </p:cNvPr>
          <p:cNvCxnSpPr>
            <a:cxnSpLocks/>
          </p:cNvCxnSpPr>
          <p:nvPr/>
        </p:nvCxnSpPr>
        <p:spPr>
          <a:xfrm flipV="1">
            <a:off x="7464152" y="1916833"/>
            <a:ext cx="1734818" cy="1369573"/>
          </a:xfrm>
          <a:prstGeom prst="bentConnector3">
            <a:avLst>
              <a:gd name="adj1" fmla="val 101454"/>
            </a:avLst>
          </a:prstGeom>
          <a:ln w="508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23D21C5-D0CC-314C-9B88-F1DE3F8E8EFF}"/>
              </a:ext>
            </a:extLst>
          </p:cNvPr>
          <p:cNvCxnSpPr>
            <a:cxnSpLocks/>
          </p:cNvCxnSpPr>
          <p:nvPr/>
        </p:nvCxnSpPr>
        <p:spPr>
          <a:xfrm>
            <a:off x="6171321" y="1772816"/>
            <a:ext cx="0" cy="901790"/>
          </a:xfrm>
          <a:prstGeom prst="straightConnector1">
            <a:avLst/>
          </a:prstGeom>
          <a:ln w="508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1FEA3325-C15C-0948-BC88-8C4A046E19A0}"/>
              </a:ext>
            </a:extLst>
          </p:cNvPr>
          <p:cNvCxnSpPr>
            <a:cxnSpLocks/>
          </p:cNvCxnSpPr>
          <p:nvPr/>
        </p:nvCxnSpPr>
        <p:spPr>
          <a:xfrm>
            <a:off x="6148671" y="3934578"/>
            <a:ext cx="0" cy="901790"/>
          </a:xfrm>
          <a:prstGeom prst="straightConnector1">
            <a:avLst/>
          </a:prstGeom>
          <a:ln w="5080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9"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20C6B-3B71-6945-8D1C-88B8DC28F5AA}"/>
              </a:ext>
            </a:extLst>
          </p:cNvPr>
          <p:cNvSpPr>
            <a:spLocks noGrp="1"/>
          </p:cNvSpPr>
          <p:nvPr>
            <p:ph type="title"/>
          </p:nvPr>
        </p:nvSpPr>
        <p:spPr>
          <a:xfrm>
            <a:off x="1706961" y="1700809"/>
            <a:ext cx="8778079" cy="792085"/>
          </a:xfrm>
        </p:spPr>
        <p:txBody>
          <a:bodyPr>
            <a:normAutofit/>
          </a:bodyPr>
          <a:lstStyle/>
          <a:p>
            <a:pPr algn="ctr"/>
            <a:r>
              <a:rPr lang="en-US" sz="3600" dirty="0">
                <a:solidFill>
                  <a:schemeClr val="bg1"/>
                </a:solidFill>
              </a:rPr>
              <a:t>The Money Story</a:t>
            </a:r>
          </a:p>
        </p:txBody>
      </p:sp>
    </p:spTree>
    <p:extLst>
      <p:ext uri="{BB962C8B-B14F-4D97-AF65-F5344CB8AC3E}">
        <p14:creationId xmlns:p14="http://schemas.microsoft.com/office/powerpoint/2010/main" val="2194471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3AA2F4-0A37-C644-BBB3-F93FE6786B17}"/>
              </a:ext>
            </a:extLst>
          </p:cNvPr>
          <p:cNvSpPr txBox="1"/>
          <p:nvPr/>
        </p:nvSpPr>
        <p:spPr>
          <a:xfrm>
            <a:off x="2447471" y="1601360"/>
            <a:ext cx="2706087" cy="523220"/>
          </a:xfrm>
          <a:prstGeom prst="rect">
            <a:avLst/>
          </a:prstGeom>
          <a:solidFill>
            <a:schemeClr val="accent1"/>
          </a:solidFill>
        </p:spPr>
        <p:txBody>
          <a:bodyPr wrap="square" rtlCol="0">
            <a:spAutoFit/>
          </a:bodyPr>
          <a:lstStyle/>
          <a:p>
            <a:pPr algn="ctr"/>
            <a:r>
              <a:rPr lang="en-GB" sz="2800" dirty="0">
                <a:solidFill>
                  <a:schemeClr val="bg1"/>
                </a:solidFill>
              </a:rPr>
              <a:t>Government</a:t>
            </a:r>
          </a:p>
        </p:txBody>
      </p:sp>
      <p:sp>
        <p:nvSpPr>
          <p:cNvPr id="30" name="TextBox 29">
            <a:extLst>
              <a:ext uri="{FF2B5EF4-FFF2-40B4-BE49-F238E27FC236}">
                <a16:creationId xmlns:a16="http://schemas.microsoft.com/office/drawing/2014/main" id="{C68B17DF-3B09-DC4E-8CA8-EFBB0EC260EA}"/>
              </a:ext>
            </a:extLst>
          </p:cNvPr>
          <p:cNvSpPr txBox="1"/>
          <p:nvPr/>
        </p:nvSpPr>
        <p:spPr>
          <a:xfrm>
            <a:off x="6763562" y="1609917"/>
            <a:ext cx="3175934" cy="523220"/>
          </a:xfrm>
          <a:prstGeom prst="rect">
            <a:avLst/>
          </a:prstGeom>
          <a:solidFill>
            <a:schemeClr val="accent1"/>
          </a:solidFill>
        </p:spPr>
        <p:txBody>
          <a:bodyPr wrap="square" rtlCol="0">
            <a:spAutoFit/>
          </a:bodyPr>
          <a:lstStyle/>
          <a:p>
            <a:pPr algn="ctr"/>
            <a:r>
              <a:rPr lang="en-GB" sz="2800" dirty="0">
                <a:solidFill>
                  <a:schemeClr val="bg1"/>
                </a:solidFill>
              </a:rPr>
              <a:t>Non-Government</a:t>
            </a:r>
          </a:p>
        </p:txBody>
      </p:sp>
      <p:sp>
        <p:nvSpPr>
          <p:cNvPr id="31" name="TextBox 30">
            <a:extLst>
              <a:ext uri="{FF2B5EF4-FFF2-40B4-BE49-F238E27FC236}">
                <a16:creationId xmlns:a16="http://schemas.microsoft.com/office/drawing/2014/main" id="{83E4F8F0-0364-4640-9D40-52DC05614AF9}"/>
              </a:ext>
            </a:extLst>
          </p:cNvPr>
          <p:cNvSpPr txBox="1"/>
          <p:nvPr/>
        </p:nvSpPr>
        <p:spPr>
          <a:xfrm>
            <a:off x="3071664" y="412072"/>
            <a:ext cx="6048672" cy="584775"/>
          </a:xfrm>
          <a:prstGeom prst="rect">
            <a:avLst/>
          </a:prstGeom>
          <a:solidFill>
            <a:schemeClr val="accent1"/>
          </a:solidFill>
        </p:spPr>
        <p:txBody>
          <a:bodyPr wrap="square" rtlCol="0">
            <a:spAutoFit/>
          </a:bodyPr>
          <a:lstStyle/>
          <a:p>
            <a:pPr algn="ctr"/>
            <a:r>
              <a:rPr lang="en-GB" sz="3200" dirty="0">
                <a:solidFill>
                  <a:schemeClr val="bg1"/>
                </a:solidFill>
              </a:rPr>
              <a:t>The provisioning challenge</a:t>
            </a:r>
          </a:p>
        </p:txBody>
      </p:sp>
      <p:pic>
        <p:nvPicPr>
          <p:cNvPr id="32" name="Graphic 31" descr="Group of men">
            <a:extLst>
              <a:ext uri="{FF2B5EF4-FFF2-40B4-BE49-F238E27FC236}">
                <a16:creationId xmlns:a16="http://schemas.microsoft.com/office/drawing/2014/main" id="{7C3A8AD3-6BCA-DC43-8F66-9955580E1E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21527" y="2724263"/>
            <a:ext cx="685800" cy="685800"/>
          </a:xfrm>
          <a:prstGeom prst="rect">
            <a:avLst/>
          </a:prstGeom>
        </p:spPr>
      </p:pic>
      <p:pic>
        <p:nvPicPr>
          <p:cNvPr id="33" name="Graphic 32" descr="City">
            <a:extLst>
              <a:ext uri="{FF2B5EF4-FFF2-40B4-BE49-F238E27FC236}">
                <a16:creationId xmlns:a16="http://schemas.microsoft.com/office/drawing/2014/main" id="{3B30AB7C-807A-A349-BF19-3536D47F22B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49858" y="3587981"/>
            <a:ext cx="685800" cy="685800"/>
          </a:xfrm>
          <a:prstGeom prst="rect">
            <a:avLst/>
          </a:prstGeom>
        </p:spPr>
      </p:pic>
      <p:pic>
        <p:nvPicPr>
          <p:cNvPr id="36" name="Graphic 35" descr="Classroom">
            <a:extLst>
              <a:ext uri="{FF2B5EF4-FFF2-40B4-BE49-F238E27FC236}">
                <a16:creationId xmlns:a16="http://schemas.microsoft.com/office/drawing/2014/main" id="{A208D6F3-D76D-D541-967C-E87B7E071F3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49858" y="2726603"/>
            <a:ext cx="685800" cy="685800"/>
          </a:xfrm>
          <a:prstGeom prst="rect">
            <a:avLst/>
          </a:prstGeom>
        </p:spPr>
      </p:pic>
      <p:pic>
        <p:nvPicPr>
          <p:cNvPr id="37" name="Graphic 36" descr="Ambulance">
            <a:extLst>
              <a:ext uri="{FF2B5EF4-FFF2-40B4-BE49-F238E27FC236}">
                <a16:creationId xmlns:a16="http://schemas.microsoft.com/office/drawing/2014/main" id="{055983FA-4E81-C14B-BEA3-FE8C1641AAA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21527" y="4707755"/>
            <a:ext cx="685800" cy="685800"/>
          </a:xfrm>
          <a:prstGeom prst="rect">
            <a:avLst/>
          </a:prstGeom>
        </p:spPr>
      </p:pic>
      <p:pic>
        <p:nvPicPr>
          <p:cNvPr id="38" name="Graphic 37" descr="Hospital">
            <a:extLst>
              <a:ext uri="{FF2B5EF4-FFF2-40B4-BE49-F238E27FC236}">
                <a16:creationId xmlns:a16="http://schemas.microsoft.com/office/drawing/2014/main" id="{3E3BD723-1549-F844-BDEE-8868614AA83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623032" y="3613719"/>
            <a:ext cx="685800" cy="685800"/>
          </a:xfrm>
          <a:prstGeom prst="rect">
            <a:avLst/>
          </a:prstGeom>
        </p:spPr>
      </p:pic>
      <p:pic>
        <p:nvPicPr>
          <p:cNvPr id="39" name="Graphic 38" descr="Police">
            <a:extLst>
              <a:ext uri="{FF2B5EF4-FFF2-40B4-BE49-F238E27FC236}">
                <a16:creationId xmlns:a16="http://schemas.microsoft.com/office/drawing/2014/main" id="{2E790A7D-B055-E244-A713-0D24F5460D1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654700" y="2743200"/>
            <a:ext cx="685800" cy="685800"/>
          </a:xfrm>
          <a:prstGeom prst="rect">
            <a:avLst/>
          </a:prstGeom>
        </p:spPr>
      </p:pic>
      <p:pic>
        <p:nvPicPr>
          <p:cNvPr id="43" name="Graphic 42" descr="Cement truck">
            <a:extLst>
              <a:ext uri="{FF2B5EF4-FFF2-40B4-BE49-F238E27FC236}">
                <a16:creationId xmlns:a16="http://schemas.microsoft.com/office/drawing/2014/main" id="{14ED6AA8-466F-5744-AC8C-088CAB375F1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698916" y="3630398"/>
            <a:ext cx="685800" cy="685800"/>
          </a:xfrm>
          <a:prstGeom prst="rect">
            <a:avLst/>
          </a:prstGeom>
        </p:spPr>
      </p:pic>
      <p:pic>
        <p:nvPicPr>
          <p:cNvPr id="45" name="Graphic 44" descr="Crane">
            <a:extLst>
              <a:ext uri="{FF2B5EF4-FFF2-40B4-BE49-F238E27FC236}">
                <a16:creationId xmlns:a16="http://schemas.microsoft.com/office/drawing/2014/main" id="{B6A45460-FF15-354F-BB3D-E425F04B8C1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747974" y="3622565"/>
            <a:ext cx="685800" cy="685800"/>
          </a:xfrm>
          <a:prstGeom prst="rect">
            <a:avLst/>
          </a:prstGeom>
        </p:spPr>
      </p:pic>
      <p:pic>
        <p:nvPicPr>
          <p:cNvPr id="1026" name="Picture 2" descr="Image result for doctor icon">
            <a:extLst>
              <a:ext uri="{FF2B5EF4-FFF2-40B4-BE49-F238E27FC236}">
                <a16:creationId xmlns:a16="http://schemas.microsoft.com/office/drawing/2014/main" id="{B64B8556-03B6-BB47-B7C6-BB9A1267504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26368" y="2724263"/>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9" name="Graphic 48" descr="Telephone">
            <a:extLst>
              <a:ext uri="{FF2B5EF4-FFF2-40B4-BE49-F238E27FC236}">
                <a16:creationId xmlns:a16="http://schemas.microsoft.com/office/drawing/2014/main" id="{C9FA59C6-C666-E54B-BC40-888E88DB0FB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747974" y="4691529"/>
            <a:ext cx="685800" cy="685800"/>
          </a:xfrm>
          <a:prstGeom prst="rect">
            <a:avLst/>
          </a:prstGeom>
        </p:spPr>
      </p:pic>
      <p:pic>
        <p:nvPicPr>
          <p:cNvPr id="51" name="Graphic 50" descr="Train">
            <a:extLst>
              <a:ext uri="{FF2B5EF4-FFF2-40B4-BE49-F238E27FC236}">
                <a16:creationId xmlns:a16="http://schemas.microsoft.com/office/drawing/2014/main" id="{F4D24263-E732-844C-9902-53155C865CDC}"/>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665729" y="4691529"/>
            <a:ext cx="685800" cy="685800"/>
          </a:xfrm>
          <a:prstGeom prst="rect">
            <a:avLst/>
          </a:prstGeom>
        </p:spPr>
      </p:pic>
      <p:pic>
        <p:nvPicPr>
          <p:cNvPr id="53" name="Graphic 52" descr="Cell Tower">
            <a:extLst>
              <a:ext uri="{FF2B5EF4-FFF2-40B4-BE49-F238E27FC236}">
                <a16:creationId xmlns:a16="http://schemas.microsoft.com/office/drawing/2014/main" id="{55A92AC6-D52D-0248-9A39-0A0FF771BBC7}"/>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678332" y="4707755"/>
            <a:ext cx="685800" cy="685800"/>
          </a:xfrm>
          <a:prstGeom prst="rect">
            <a:avLst/>
          </a:prstGeom>
        </p:spPr>
      </p:pic>
      <p:sp>
        <p:nvSpPr>
          <p:cNvPr id="54" name="Rectangle 53">
            <a:extLst>
              <a:ext uri="{FF2B5EF4-FFF2-40B4-BE49-F238E27FC236}">
                <a16:creationId xmlns:a16="http://schemas.microsoft.com/office/drawing/2014/main" id="{56607529-6BE8-4C40-9E3D-AD016BA162F2}"/>
              </a:ext>
            </a:extLst>
          </p:cNvPr>
          <p:cNvSpPr/>
          <p:nvPr/>
        </p:nvSpPr>
        <p:spPr>
          <a:xfrm>
            <a:off x="6366030" y="2510899"/>
            <a:ext cx="4158000" cy="3023999"/>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6" name="Rectangle 55">
            <a:extLst>
              <a:ext uri="{FF2B5EF4-FFF2-40B4-BE49-F238E27FC236}">
                <a16:creationId xmlns:a16="http://schemas.microsoft.com/office/drawing/2014/main" id="{8D2A5CF2-9272-6949-BA87-EDE624874486}"/>
              </a:ext>
            </a:extLst>
          </p:cNvPr>
          <p:cNvSpPr/>
          <p:nvPr/>
        </p:nvSpPr>
        <p:spPr>
          <a:xfrm>
            <a:off x="1721514" y="2511236"/>
            <a:ext cx="4158000" cy="3023999"/>
          </a:xfrm>
          <a:prstGeom prst="rect">
            <a:avLst/>
          </a:prstGeom>
          <a:no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68342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38985 0 " pathEditMode="relative" ptsTypes="AA">
                                      <p:cBhvr>
                                        <p:cTn id="6" dur="2000" fill="hold"/>
                                        <p:tgtEl>
                                          <p:spTgt spid="32"/>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 0 L -0.38985 0 " pathEditMode="relative" ptsTypes="AA">
                                      <p:cBhvr>
                                        <p:cTn id="8" dur="2000" fill="hold"/>
                                        <p:tgtEl>
                                          <p:spTgt spid="33"/>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 0 L -0.38985 0 " pathEditMode="relative" ptsTypes="AA">
                                      <p:cBhvr>
                                        <p:cTn id="10" dur="2000" fill="hold"/>
                                        <p:tgtEl>
                                          <p:spTgt spid="36"/>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0 0 L -0.38985 0 " pathEditMode="relative" ptsTypes="AA">
                                      <p:cBhvr>
                                        <p:cTn id="12" dur="2000" fill="hold"/>
                                        <p:tgtEl>
                                          <p:spTgt spid="37"/>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0 0 L -0.38985 0 " pathEditMode="relative" ptsTypes="AA">
                                      <p:cBhvr>
                                        <p:cTn id="14" dur="2000" fill="hold"/>
                                        <p:tgtEl>
                                          <p:spTgt spid="38"/>
                                        </p:tgtEl>
                                        <p:attrNameLst>
                                          <p:attrName>ppt_x</p:attrName>
                                          <p:attrName>ppt_y</p:attrName>
                                        </p:attrNameLst>
                                      </p:cBhvr>
                                    </p:animMotion>
                                  </p:childTnLst>
                                </p:cTn>
                              </p:par>
                              <p:par>
                                <p:cTn id="15" presetID="0" presetClass="path" presetSubtype="0" accel="50000" decel="50000" fill="hold" nodeType="withEffect">
                                  <p:stCondLst>
                                    <p:cond delay="0"/>
                                  </p:stCondLst>
                                  <p:childTnLst>
                                    <p:animMotion origin="layout" path="M 0 0 L -0.38985 0 " pathEditMode="relative" ptsTypes="AA">
                                      <p:cBhvr>
                                        <p:cTn id="16" dur="2000" fill="hold"/>
                                        <p:tgtEl>
                                          <p:spTgt spid="39"/>
                                        </p:tgtEl>
                                        <p:attrNameLst>
                                          <p:attrName>ppt_x</p:attrName>
                                          <p:attrName>ppt_y</p:attrName>
                                        </p:attrNameLst>
                                      </p:cBhvr>
                                    </p:animMotion>
                                  </p:childTnLst>
                                </p:cTn>
                              </p:par>
                              <p:par>
                                <p:cTn id="17" presetID="0" presetClass="path" presetSubtype="0" accel="50000" decel="50000" fill="hold" nodeType="withEffect">
                                  <p:stCondLst>
                                    <p:cond delay="0"/>
                                  </p:stCondLst>
                                  <p:childTnLst>
                                    <p:animMotion origin="layout" path="M 0 0 L -0.38985 0 " pathEditMode="relative" ptsTypes="AA">
                                      <p:cBhvr>
                                        <p:cTn id="18" dur="2000" fill="hold"/>
                                        <p:tgtEl>
                                          <p:spTgt spid="43"/>
                                        </p:tgtEl>
                                        <p:attrNameLst>
                                          <p:attrName>ppt_x</p:attrName>
                                          <p:attrName>ppt_y</p:attrName>
                                        </p:attrNameLst>
                                      </p:cBhvr>
                                    </p:animMotion>
                                  </p:childTnLst>
                                </p:cTn>
                              </p:par>
                              <p:par>
                                <p:cTn id="19" presetID="0" presetClass="path" presetSubtype="0" accel="50000" decel="50000" fill="hold" nodeType="withEffect">
                                  <p:stCondLst>
                                    <p:cond delay="0"/>
                                  </p:stCondLst>
                                  <p:childTnLst>
                                    <p:animMotion origin="layout" path="M 0 0 L -0.38985 0 " pathEditMode="relative" ptsTypes="AA">
                                      <p:cBhvr>
                                        <p:cTn id="20" dur="2000" fill="hold"/>
                                        <p:tgtEl>
                                          <p:spTgt spid="45"/>
                                        </p:tgtEl>
                                        <p:attrNameLst>
                                          <p:attrName>ppt_x</p:attrName>
                                          <p:attrName>ppt_y</p:attrName>
                                        </p:attrNameLst>
                                      </p:cBhvr>
                                    </p:animMotion>
                                  </p:childTnLst>
                                </p:cTn>
                              </p:par>
                              <p:par>
                                <p:cTn id="21" presetID="0" presetClass="path" presetSubtype="0" accel="50000" decel="50000" fill="hold" nodeType="withEffect">
                                  <p:stCondLst>
                                    <p:cond delay="0"/>
                                  </p:stCondLst>
                                  <p:childTnLst>
                                    <p:animMotion origin="layout" path="M 0 0 L -0.38985 0 " pathEditMode="relative" ptsTypes="AA">
                                      <p:cBhvr>
                                        <p:cTn id="22" dur="2000" fill="hold"/>
                                        <p:tgtEl>
                                          <p:spTgt spid="1026"/>
                                        </p:tgtEl>
                                        <p:attrNameLst>
                                          <p:attrName>ppt_x</p:attrName>
                                          <p:attrName>ppt_y</p:attrName>
                                        </p:attrNameLst>
                                      </p:cBhvr>
                                    </p:animMotion>
                                  </p:childTnLst>
                                </p:cTn>
                              </p:par>
                              <p:par>
                                <p:cTn id="23" presetID="0" presetClass="path" presetSubtype="0" accel="50000" decel="50000" fill="hold" nodeType="withEffect">
                                  <p:stCondLst>
                                    <p:cond delay="0"/>
                                  </p:stCondLst>
                                  <p:childTnLst>
                                    <p:animMotion origin="layout" path="M 0 0 L -0.38985 0 " pathEditMode="relative" ptsTypes="AA">
                                      <p:cBhvr>
                                        <p:cTn id="24" dur="2000" fill="hold"/>
                                        <p:tgtEl>
                                          <p:spTgt spid="49"/>
                                        </p:tgtEl>
                                        <p:attrNameLst>
                                          <p:attrName>ppt_x</p:attrName>
                                          <p:attrName>ppt_y</p:attrName>
                                        </p:attrNameLst>
                                      </p:cBhvr>
                                    </p:animMotion>
                                  </p:childTnLst>
                                </p:cTn>
                              </p:par>
                              <p:par>
                                <p:cTn id="25" presetID="0" presetClass="path" presetSubtype="0" accel="50000" decel="50000" fill="hold" nodeType="withEffect">
                                  <p:stCondLst>
                                    <p:cond delay="0"/>
                                  </p:stCondLst>
                                  <p:childTnLst>
                                    <p:animMotion origin="layout" path="M 0 0 L -0.38985 0 " pathEditMode="relative" ptsTypes="AA">
                                      <p:cBhvr>
                                        <p:cTn id="26" dur="2000" fill="hold"/>
                                        <p:tgtEl>
                                          <p:spTgt spid="51"/>
                                        </p:tgtEl>
                                        <p:attrNameLst>
                                          <p:attrName>ppt_x</p:attrName>
                                          <p:attrName>ppt_y</p:attrName>
                                        </p:attrNameLst>
                                      </p:cBhvr>
                                    </p:animMotion>
                                  </p:childTnLst>
                                </p:cTn>
                              </p:par>
                              <p:par>
                                <p:cTn id="27" presetID="0" presetClass="path" presetSubtype="0" accel="50000" decel="50000" fill="hold" nodeType="withEffect">
                                  <p:stCondLst>
                                    <p:cond delay="0"/>
                                  </p:stCondLst>
                                  <p:childTnLst>
                                    <p:animMotion origin="layout" path="M 0 0 L -0.38985 0 " pathEditMode="relative" ptsTypes="AA">
                                      <p:cBhvr>
                                        <p:cTn id="28" dur="2000" fill="hold"/>
                                        <p:tgtEl>
                                          <p:spTgt spid="5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Graphic 16" descr="Coins">
            <a:extLst>
              <a:ext uri="{FF2B5EF4-FFF2-40B4-BE49-F238E27FC236}">
                <a16:creationId xmlns:a16="http://schemas.microsoft.com/office/drawing/2014/main" id="{9C0D8CA6-4C9B-3C4C-9174-866A9D0A57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52384" y="-884634"/>
            <a:ext cx="685800" cy="685800"/>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F1B3EF39-1BF9-8740-A84B-5F6D7F517A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5449" y="1190406"/>
            <a:ext cx="9481102" cy="4477187"/>
          </a:xfrm>
          <a:prstGeom prst="rect">
            <a:avLst/>
          </a:prstGeom>
        </p:spPr>
      </p:pic>
    </p:spTree>
    <p:extLst>
      <p:ext uri="{BB962C8B-B14F-4D97-AF65-F5344CB8AC3E}">
        <p14:creationId xmlns:p14="http://schemas.microsoft.com/office/powerpoint/2010/main" val="22398474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8374C67-2674-394E-9D26-F39F6172F523}"/>
              </a:ext>
            </a:extLst>
          </p:cNvPr>
          <p:cNvGrpSpPr/>
          <p:nvPr/>
        </p:nvGrpSpPr>
        <p:grpSpPr>
          <a:xfrm>
            <a:off x="3163770" y="2132856"/>
            <a:ext cx="5864460" cy="1676400"/>
            <a:chOff x="2279576" y="3854613"/>
            <a:chExt cx="7819280" cy="2235200"/>
          </a:xfrm>
        </p:grpSpPr>
        <p:pic>
          <p:nvPicPr>
            <p:cNvPr id="4" name="Picture 3">
              <a:extLst>
                <a:ext uri="{FF2B5EF4-FFF2-40B4-BE49-F238E27FC236}">
                  <a16:creationId xmlns:a16="http://schemas.microsoft.com/office/drawing/2014/main" id="{C759475A-FEA9-BB45-80C1-46CFF30C5703}"/>
                </a:ext>
              </a:extLst>
            </p:cNvPr>
            <p:cNvPicPr>
              <a:picLocks noChangeAspect="1"/>
            </p:cNvPicPr>
            <p:nvPr/>
          </p:nvPicPr>
          <p:blipFill>
            <a:blip r:embed="rId3"/>
            <a:stretch>
              <a:fillRect/>
            </a:stretch>
          </p:blipFill>
          <p:spPr>
            <a:xfrm>
              <a:off x="2279576" y="3854613"/>
              <a:ext cx="2235200" cy="2235200"/>
            </a:xfrm>
            <a:prstGeom prst="rect">
              <a:avLst/>
            </a:prstGeom>
          </p:spPr>
        </p:pic>
        <p:sp>
          <p:nvSpPr>
            <p:cNvPr id="3" name="Equal 2">
              <a:extLst>
                <a:ext uri="{FF2B5EF4-FFF2-40B4-BE49-F238E27FC236}">
                  <a16:creationId xmlns:a16="http://schemas.microsoft.com/office/drawing/2014/main" id="{1CDFCFB1-5BE8-4B47-8676-4B81D4C7C6A1}"/>
                </a:ext>
              </a:extLst>
            </p:cNvPr>
            <p:cNvSpPr/>
            <p:nvPr/>
          </p:nvSpPr>
          <p:spPr>
            <a:xfrm>
              <a:off x="5447928" y="4578649"/>
              <a:ext cx="1296144" cy="787128"/>
            </a:xfrm>
            <a:prstGeom prst="mathEqual">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5" name="TextBox 4">
              <a:extLst>
                <a:ext uri="{FF2B5EF4-FFF2-40B4-BE49-F238E27FC236}">
                  <a16:creationId xmlns:a16="http://schemas.microsoft.com/office/drawing/2014/main" id="{FB452431-69C8-0B47-A212-7224F9884B00}"/>
                </a:ext>
              </a:extLst>
            </p:cNvPr>
            <p:cNvSpPr txBox="1"/>
            <p:nvPr/>
          </p:nvSpPr>
          <p:spPr>
            <a:xfrm>
              <a:off x="8400256" y="4464381"/>
              <a:ext cx="1698600" cy="1046440"/>
            </a:xfrm>
            <a:prstGeom prst="rect">
              <a:avLst/>
            </a:prstGeom>
            <a:noFill/>
          </p:spPr>
          <p:txBody>
            <a:bodyPr wrap="square" rtlCol="0">
              <a:spAutoFit/>
            </a:bodyPr>
            <a:lstStyle/>
            <a:p>
              <a:pPr algn="ctr"/>
              <a:r>
                <a:rPr lang="en-GB" sz="4500" b="1" dirty="0">
                  <a:latin typeface="Calibri" panose="020F0502020204030204" pitchFamily="34" charset="0"/>
                  <a:cs typeface="Calibri" panose="020F0502020204030204" pitchFamily="34" charset="0"/>
                </a:rPr>
                <a:t>100</a:t>
              </a:r>
            </a:p>
          </p:txBody>
        </p:sp>
        <p:grpSp>
          <p:nvGrpSpPr>
            <p:cNvPr id="15" name="Group 14">
              <a:extLst>
                <a:ext uri="{FF2B5EF4-FFF2-40B4-BE49-F238E27FC236}">
                  <a16:creationId xmlns:a16="http://schemas.microsoft.com/office/drawing/2014/main" id="{7A92680F-AA29-9E45-9AC0-37532ABA55DB}"/>
                </a:ext>
              </a:extLst>
            </p:cNvPr>
            <p:cNvGrpSpPr/>
            <p:nvPr/>
          </p:nvGrpSpPr>
          <p:grpSpPr>
            <a:xfrm>
              <a:off x="7375141" y="4464381"/>
              <a:ext cx="1872208" cy="1046439"/>
              <a:chOff x="7680176" y="620688"/>
              <a:chExt cx="1872208" cy="1046439"/>
            </a:xfrm>
          </p:grpSpPr>
          <p:sp>
            <p:nvSpPr>
              <p:cNvPr id="12" name="TextBox 11">
                <a:extLst>
                  <a:ext uri="{FF2B5EF4-FFF2-40B4-BE49-F238E27FC236}">
                    <a16:creationId xmlns:a16="http://schemas.microsoft.com/office/drawing/2014/main" id="{40DAA668-4FD1-DC44-B271-44A14382FC36}"/>
                  </a:ext>
                </a:extLst>
              </p:cNvPr>
              <p:cNvSpPr txBox="1"/>
              <p:nvPr/>
            </p:nvSpPr>
            <p:spPr>
              <a:xfrm>
                <a:off x="7680176" y="620688"/>
                <a:ext cx="1872208" cy="1046439"/>
              </a:xfrm>
              <a:prstGeom prst="rect">
                <a:avLst/>
              </a:prstGeom>
              <a:noFill/>
            </p:spPr>
            <p:txBody>
              <a:bodyPr wrap="square" rtlCol="0">
                <a:spAutoFit/>
              </a:bodyPr>
              <a:lstStyle/>
              <a:p>
                <a:pPr algn="ctr"/>
                <a:r>
                  <a:rPr lang="en-GB" sz="4500" b="1" dirty="0"/>
                  <a:t>B</a:t>
                </a:r>
              </a:p>
            </p:txBody>
          </p:sp>
          <p:cxnSp>
            <p:nvCxnSpPr>
              <p:cNvPr id="14" name="Straight Connector 13">
                <a:extLst>
                  <a:ext uri="{FF2B5EF4-FFF2-40B4-BE49-F238E27FC236}">
                    <a16:creationId xmlns:a16="http://schemas.microsoft.com/office/drawing/2014/main" id="{3F009E6B-3DAF-E947-AB94-09F4D32B69A4}"/>
                  </a:ext>
                </a:extLst>
              </p:cNvPr>
              <p:cNvCxnSpPr/>
              <p:nvPr/>
            </p:nvCxnSpPr>
            <p:spPr>
              <a:xfrm>
                <a:off x="8256240" y="1125185"/>
                <a:ext cx="72008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37784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F3760F55-0A71-6145-8428-A9B8F447D655}"/>
              </a:ext>
            </a:extLst>
          </p:cNvPr>
          <p:cNvGrpSpPr/>
          <p:nvPr/>
        </p:nvGrpSpPr>
        <p:grpSpPr>
          <a:xfrm>
            <a:off x="2312502" y="1772816"/>
            <a:ext cx="7566997" cy="2546524"/>
            <a:chOff x="1460693" y="2884214"/>
            <a:chExt cx="9585273" cy="2719487"/>
          </a:xfrm>
        </p:grpSpPr>
        <p:grpSp>
          <p:nvGrpSpPr>
            <p:cNvPr id="8" name="Group 7">
              <a:extLst>
                <a:ext uri="{FF2B5EF4-FFF2-40B4-BE49-F238E27FC236}">
                  <a16:creationId xmlns:a16="http://schemas.microsoft.com/office/drawing/2014/main" id="{F1C27B98-FCDF-2F47-BD2E-8114DFE30B81}"/>
                </a:ext>
              </a:extLst>
            </p:cNvPr>
            <p:cNvGrpSpPr/>
            <p:nvPr/>
          </p:nvGrpSpPr>
          <p:grpSpPr>
            <a:xfrm>
              <a:off x="1460693" y="2884214"/>
              <a:ext cx="1685726" cy="2001114"/>
              <a:chOff x="5038826" y="620688"/>
              <a:chExt cx="1685726" cy="2001114"/>
            </a:xfrm>
          </p:grpSpPr>
          <p:sp>
            <p:nvSpPr>
              <p:cNvPr id="9" name="TextBox 8">
                <a:extLst>
                  <a:ext uri="{FF2B5EF4-FFF2-40B4-BE49-F238E27FC236}">
                    <a16:creationId xmlns:a16="http://schemas.microsoft.com/office/drawing/2014/main" id="{9E112802-DBFB-E24F-AE47-DBBBC8F5719F}"/>
                  </a:ext>
                </a:extLst>
              </p:cNvPr>
              <p:cNvSpPr txBox="1"/>
              <p:nvPr/>
            </p:nvSpPr>
            <p:spPr>
              <a:xfrm>
                <a:off x="5068553" y="2276687"/>
                <a:ext cx="1655999" cy="345115"/>
              </a:xfrm>
              <a:prstGeom prst="rect">
                <a:avLst/>
              </a:prstGeom>
              <a:solidFill>
                <a:schemeClr val="accent1">
                  <a:lumMod val="75000"/>
                </a:schemeClr>
              </a:solidFill>
            </p:spPr>
            <p:txBody>
              <a:bodyPr wrap="square" rtlCol="0">
                <a:spAutoFit/>
              </a:bodyPr>
              <a:lstStyle/>
              <a:p>
                <a:pPr algn="ctr"/>
                <a:r>
                  <a:rPr lang="en-GB" sz="1500" dirty="0">
                    <a:solidFill>
                      <a:schemeClr val="bg1"/>
                    </a:solidFill>
                  </a:rPr>
                  <a:t>Government</a:t>
                </a:r>
              </a:p>
            </p:txBody>
          </p:sp>
          <p:pic>
            <p:nvPicPr>
              <p:cNvPr id="10" name="Picture 2" descr="Image result for icons government">
                <a:extLst>
                  <a:ext uri="{FF2B5EF4-FFF2-40B4-BE49-F238E27FC236}">
                    <a16:creationId xmlns:a16="http://schemas.microsoft.com/office/drawing/2014/main" id="{7A1C49C2-DC82-8541-802B-F927944723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8826" y="620688"/>
                <a:ext cx="1655999" cy="16559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0F6F79F6-D9D2-D147-A631-EA7BE8D7D590}"/>
                </a:ext>
              </a:extLst>
            </p:cNvPr>
            <p:cNvGrpSpPr/>
            <p:nvPr/>
          </p:nvGrpSpPr>
          <p:grpSpPr>
            <a:xfrm>
              <a:off x="8688288" y="2884214"/>
              <a:ext cx="2357678" cy="2001114"/>
              <a:chOff x="4895844" y="4149265"/>
              <a:chExt cx="2357678" cy="2001114"/>
            </a:xfrm>
          </p:grpSpPr>
          <p:sp>
            <p:nvSpPr>
              <p:cNvPr id="12" name="TextBox 11">
                <a:extLst>
                  <a:ext uri="{FF2B5EF4-FFF2-40B4-BE49-F238E27FC236}">
                    <a16:creationId xmlns:a16="http://schemas.microsoft.com/office/drawing/2014/main" id="{11A48637-026E-3D4A-B3DF-FE84F7B28A25}"/>
                  </a:ext>
                </a:extLst>
              </p:cNvPr>
              <p:cNvSpPr txBox="1">
                <a:spLocks/>
              </p:cNvSpPr>
              <p:nvPr/>
            </p:nvSpPr>
            <p:spPr>
              <a:xfrm>
                <a:off x="4895844" y="5805264"/>
                <a:ext cx="2357678" cy="345115"/>
              </a:xfrm>
              <a:prstGeom prst="rect">
                <a:avLst/>
              </a:prstGeom>
              <a:solidFill>
                <a:schemeClr val="accent1">
                  <a:lumMod val="75000"/>
                </a:schemeClr>
              </a:solidFill>
            </p:spPr>
            <p:txBody>
              <a:bodyPr wrap="square" rtlCol="0">
                <a:spAutoFit/>
              </a:bodyPr>
              <a:lstStyle/>
              <a:p>
                <a:pPr algn="ctr"/>
                <a:r>
                  <a:rPr lang="en-GB" sz="1500" dirty="0">
                    <a:solidFill>
                      <a:schemeClr val="bg1"/>
                    </a:solidFill>
                  </a:rPr>
                  <a:t>Non-government</a:t>
                </a:r>
              </a:p>
            </p:txBody>
          </p:sp>
          <p:pic>
            <p:nvPicPr>
              <p:cNvPr id="13" name="Picture 12">
                <a:extLst>
                  <a:ext uri="{FF2B5EF4-FFF2-40B4-BE49-F238E27FC236}">
                    <a16:creationId xmlns:a16="http://schemas.microsoft.com/office/drawing/2014/main" id="{FA284A7F-9C8B-4A43-B452-E3FBA75AB6ED}"/>
                  </a:ext>
                </a:extLst>
              </p:cNvPr>
              <p:cNvPicPr>
                <a:picLocks noChangeAspect="1"/>
              </p:cNvPicPr>
              <p:nvPr/>
            </p:nvPicPr>
            <p:blipFill>
              <a:blip r:embed="rId4"/>
              <a:stretch>
                <a:fillRect/>
              </a:stretch>
            </p:blipFill>
            <p:spPr>
              <a:xfrm>
                <a:off x="5282864" y="4149265"/>
                <a:ext cx="1655999" cy="1655999"/>
              </a:xfrm>
              <a:prstGeom prst="rect">
                <a:avLst/>
              </a:prstGeom>
            </p:spPr>
          </p:pic>
        </p:grpSp>
        <p:sp>
          <p:nvSpPr>
            <p:cNvPr id="16" name="Right Arrow 15">
              <a:extLst>
                <a:ext uri="{FF2B5EF4-FFF2-40B4-BE49-F238E27FC236}">
                  <a16:creationId xmlns:a16="http://schemas.microsoft.com/office/drawing/2014/main" id="{CF33EB81-A902-E647-AF2F-75DD8341A3C1}"/>
                </a:ext>
              </a:extLst>
            </p:cNvPr>
            <p:cNvSpPr/>
            <p:nvPr/>
          </p:nvSpPr>
          <p:spPr>
            <a:xfrm>
              <a:off x="4710196" y="3493773"/>
              <a:ext cx="3086268" cy="10464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spends</a:t>
              </a:r>
            </a:p>
          </p:txBody>
        </p:sp>
        <p:sp>
          <p:nvSpPr>
            <p:cNvPr id="17" name="TextBox 16">
              <a:extLst>
                <a:ext uri="{FF2B5EF4-FFF2-40B4-BE49-F238E27FC236}">
                  <a16:creationId xmlns:a16="http://schemas.microsoft.com/office/drawing/2014/main" id="{A695AA0E-C218-1B4F-98CF-40130551D909}"/>
                </a:ext>
              </a:extLst>
            </p:cNvPr>
            <p:cNvSpPr txBox="1"/>
            <p:nvPr/>
          </p:nvSpPr>
          <p:spPr>
            <a:xfrm>
              <a:off x="5615260" y="4755656"/>
              <a:ext cx="1698600" cy="838137"/>
            </a:xfrm>
            <a:prstGeom prst="rect">
              <a:avLst/>
            </a:prstGeom>
            <a:noFill/>
          </p:spPr>
          <p:txBody>
            <a:bodyPr wrap="square" rtlCol="0">
              <a:spAutoFit/>
            </a:bodyPr>
            <a:lstStyle/>
            <a:p>
              <a:pPr algn="ctr"/>
              <a:r>
                <a:rPr lang="en-GB" sz="4500" b="1" dirty="0">
                  <a:latin typeface="Calibri" panose="020F0502020204030204" pitchFamily="34" charset="0"/>
                  <a:cs typeface="Calibri" panose="020F0502020204030204" pitchFamily="34" charset="0"/>
                </a:rPr>
                <a:t>100</a:t>
              </a:r>
            </a:p>
          </p:txBody>
        </p:sp>
        <p:grpSp>
          <p:nvGrpSpPr>
            <p:cNvPr id="18" name="Group 17">
              <a:extLst>
                <a:ext uri="{FF2B5EF4-FFF2-40B4-BE49-F238E27FC236}">
                  <a16:creationId xmlns:a16="http://schemas.microsoft.com/office/drawing/2014/main" id="{3F669252-457C-9440-B3CD-0F677E4AA848}"/>
                </a:ext>
              </a:extLst>
            </p:cNvPr>
            <p:cNvGrpSpPr/>
            <p:nvPr/>
          </p:nvGrpSpPr>
          <p:grpSpPr>
            <a:xfrm>
              <a:off x="4511824" y="4765564"/>
              <a:ext cx="1872208" cy="838137"/>
              <a:chOff x="7680176" y="706084"/>
              <a:chExt cx="1872208" cy="838137"/>
            </a:xfrm>
          </p:grpSpPr>
          <p:sp>
            <p:nvSpPr>
              <p:cNvPr id="19" name="TextBox 18">
                <a:extLst>
                  <a:ext uri="{FF2B5EF4-FFF2-40B4-BE49-F238E27FC236}">
                    <a16:creationId xmlns:a16="http://schemas.microsoft.com/office/drawing/2014/main" id="{117BECA9-8A5B-EB4D-BFA9-F993D7C9E24E}"/>
                  </a:ext>
                </a:extLst>
              </p:cNvPr>
              <p:cNvSpPr txBox="1"/>
              <p:nvPr/>
            </p:nvSpPr>
            <p:spPr>
              <a:xfrm>
                <a:off x="7680176" y="706084"/>
                <a:ext cx="1872208" cy="838137"/>
              </a:xfrm>
              <a:prstGeom prst="rect">
                <a:avLst/>
              </a:prstGeom>
              <a:noFill/>
            </p:spPr>
            <p:txBody>
              <a:bodyPr wrap="square" rtlCol="0">
                <a:spAutoFit/>
              </a:bodyPr>
              <a:lstStyle/>
              <a:p>
                <a:pPr algn="ctr"/>
                <a:r>
                  <a:rPr lang="en-GB" sz="4500" b="1" dirty="0"/>
                  <a:t>B</a:t>
                </a:r>
              </a:p>
            </p:txBody>
          </p:sp>
          <p:cxnSp>
            <p:nvCxnSpPr>
              <p:cNvPr id="20" name="Straight Connector 19">
                <a:extLst>
                  <a:ext uri="{FF2B5EF4-FFF2-40B4-BE49-F238E27FC236}">
                    <a16:creationId xmlns:a16="http://schemas.microsoft.com/office/drawing/2014/main" id="{BE5F2A5C-F07C-8648-9E45-D02FCC761196}"/>
                  </a:ext>
                </a:extLst>
              </p:cNvPr>
              <p:cNvCxnSpPr/>
              <p:nvPr/>
            </p:nvCxnSpPr>
            <p:spPr>
              <a:xfrm>
                <a:off x="8256240" y="1125185"/>
                <a:ext cx="72008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339222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6EA05CC8-6E65-F142-89B3-6C910CC649F4}"/>
              </a:ext>
            </a:extLst>
          </p:cNvPr>
          <p:cNvGraphicFramePr/>
          <p:nvPr/>
        </p:nvGraphicFramePr>
        <p:xfrm>
          <a:off x="2495600" y="476672"/>
          <a:ext cx="7200800"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0510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DF3008-0556-E845-843A-0D2F979501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76" y="332656"/>
            <a:ext cx="4536504" cy="6142059"/>
          </a:xfrm>
          <a:prstGeom prst="rect">
            <a:avLst/>
          </a:prstGeom>
        </p:spPr>
      </p:pic>
      <p:sp>
        <p:nvSpPr>
          <p:cNvPr id="2" name="TextBox 1">
            <a:extLst>
              <a:ext uri="{FF2B5EF4-FFF2-40B4-BE49-F238E27FC236}">
                <a16:creationId xmlns:a16="http://schemas.microsoft.com/office/drawing/2014/main" id="{0C7397C2-4EF3-A849-AB86-A661E023EAD7}"/>
              </a:ext>
            </a:extLst>
          </p:cNvPr>
          <p:cNvSpPr txBox="1"/>
          <p:nvPr/>
        </p:nvSpPr>
        <p:spPr>
          <a:xfrm>
            <a:off x="6384032" y="332656"/>
            <a:ext cx="4536504" cy="523220"/>
          </a:xfrm>
          <a:prstGeom prst="rect">
            <a:avLst/>
          </a:prstGeom>
          <a:noFill/>
        </p:spPr>
        <p:txBody>
          <a:bodyPr wrap="square" rtlCol="0">
            <a:spAutoFit/>
          </a:bodyPr>
          <a:lstStyle/>
          <a:p>
            <a:r>
              <a:rPr lang="en-AU" sz="2800" dirty="0"/>
              <a:t>Chapters 9, 10, 20-24 and 31</a:t>
            </a:r>
          </a:p>
        </p:txBody>
      </p:sp>
    </p:spTree>
    <p:extLst>
      <p:ext uri="{BB962C8B-B14F-4D97-AF65-F5344CB8AC3E}">
        <p14:creationId xmlns:p14="http://schemas.microsoft.com/office/powerpoint/2010/main" val="20907733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6" name="Table 35">
            <a:extLst>
              <a:ext uri="{FF2B5EF4-FFF2-40B4-BE49-F238E27FC236}">
                <a16:creationId xmlns:a16="http://schemas.microsoft.com/office/drawing/2014/main" id="{03364407-01FB-3144-8F3F-A36F883E7A5A}"/>
              </a:ext>
            </a:extLst>
          </p:cNvPr>
          <p:cNvGraphicFramePr>
            <a:graphicFrameLocks noGrp="1"/>
          </p:cNvGraphicFramePr>
          <p:nvPr/>
        </p:nvGraphicFramePr>
        <p:xfrm>
          <a:off x="1695486" y="1808821"/>
          <a:ext cx="8775000" cy="4055045"/>
        </p:xfrm>
        <a:graphic>
          <a:graphicData uri="http://schemas.openxmlformats.org/drawingml/2006/table">
            <a:tbl>
              <a:tblPr>
                <a:tableStyleId>{2D5ABB26-0587-4C30-8999-92F81FD0307C}</a:tableStyleId>
              </a:tblPr>
              <a:tblGrid>
                <a:gridCol w="3051000">
                  <a:extLst>
                    <a:ext uri="{9D8B030D-6E8A-4147-A177-3AD203B41FA5}">
                      <a16:colId xmlns:a16="http://schemas.microsoft.com/office/drawing/2014/main" val="1273573978"/>
                    </a:ext>
                  </a:extLst>
                </a:gridCol>
                <a:gridCol w="1188000">
                  <a:extLst>
                    <a:ext uri="{9D8B030D-6E8A-4147-A177-3AD203B41FA5}">
                      <a16:colId xmlns:a16="http://schemas.microsoft.com/office/drawing/2014/main" val="1897943525"/>
                    </a:ext>
                  </a:extLst>
                </a:gridCol>
                <a:gridCol w="297000">
                  <a:extLst>
                    <a:ext uri="{9D8B030D-6E8A-4147-A177-3AD203B41FA5}">
                      <a16:colId xmlns:a16="http://schemas.microsoft.com/office/drawing/2014/main" val="3122769446"/>
                    </a:ext>
                  </a:extLst>
                </a:gridCol>
                <a:gridCol w="3051000">
                  <a:extLst>
                    <a:ext uri="{9D8B030D-6E8A-4147-A177-3AD203B41FA5}">
                      <a16:colId xmlns:a16="http://schemas.microsoft.com/office/drawing/2014/main" val="3440270405"/>
                    </a:ext>
                  </a:extLst>
                </a:gridCol>
                <a:gridCol w="1188000">
                  <a:extLst>
                    <a:ext uri="{9D8B030D-6E8A-4147-A177-3AD203B41FA5}">
                      <a16:colId xmlns:a16="http://schemas.microsoft.com/office/drawing/2014/main" val="3532550437"/>
                    </a:ext>
                  </a:extLst>
                </a:gridCol>
              </a:tblGrid>
              <a:tr h="486000">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Spending</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T w="12700" cap="flat" cmpd="sng" algn="ctr">
                      <a:solidFill>
                        <a:schemeClr val="tx1"/>
                      </a:solidFill>
                      <a:prstDash val="solid"/>
                      <a:round/>
                      <a:headEnd type="none" w="med" len="med"/>
                      <a:tailEnd type="none" w="med" len="med"/>
                    </a:lnT>
                  </a:tcPr>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100</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lnT w="12700" cap="flat" cmpd="sng" algn="ctr">
                      <a:solidFill>
                        <a:schemeClr val="tx1"/>
                      </a:solidFill>
                      <a:prstDash val="solid"/>
                      <a:round/>
                      <a:headEnd type="none" w="med" len="med"/>
                      <a:tailEnd type="none" w="med" len="med"/>
                    </a:lnT>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b="1" u="none" strike="noStrike" kern="1200" cap="none" normalizeH="0" baseline="0" dirty="0">
                          <a:ln>
                            <a:noFill/>
                          </a:ln>
                          <a:effectLst/>
                          <a:latin typeface="Calibri" panose="020F0502020204030204" pitchFamily="34" charset="0"/>
                          <a:cs typeface="Calibri" panose="020F0502020204030204" pitchFamily="34" charset="0"/>
                        </a:rPr>
                        <a:t>Income</a:t>
                      </a:r>
                      <a:endParaRPr kumimoji="0" lang="en-US" altLang="en-US" sz="27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51125665"/>
                  </a:ext>
                </a:extLst>
              </a:tr>
              <a:tr h="388800">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361950" algn="l" defTabSz="914400" rtl="0" eaLnBrk="1" fontAlgn="b" latinLnBrk="0" hangingPunct="1">
                        <a:lnSpc>
                          <a:spcPct val="100000"/>
                        </a:lnSpc>
                        <a:spcBef>
                          <a:spcPct val="0"/>
                        </a:spcBef>
                        <a:spcAft>
                          <a:spcPct val="0"/>
                        </a:spcAft>
                        <a:buClrTx/>
                        <a:buSzTx/>
                        <a:buFontTx/>
                        <a:buNone/>
                        <a:tabLst/>
                      </a:pPr>
                      <a:r>
                        <a:rPr kumimoji="0" lang="en-US" altLang="en-US" sz="2100" u="none" strike="noStrike" cap="none" normalizeH="0" baseline="0" dirty="0">
                          <a:ln>
                            <a:noFill/>
                          </a:ln>
                          <a:effectLst/>
                          <a:latin typeface="Calibri" panose="020F0502020204030204" pitchFamily="34" charset="0"/>
                          <a:cs typeface="Calibri" panose="020F0502020204030204" pitchFamily="34" charset="0"/>
                        </a:rPr>
                        <a:t>  Wages</a:t>
                      </a: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100" u="none" strike="noStrike" cap="none" normalizeH="0" baseline="0" dirty="0">
                          <a:ln>
                            <a:noFill/>
                          </a:ln>
                          <a:effectLst/>
                          <a:latin typeface="Calibri" panose="020F0502020204030204" pitchFamily="34" charset="0"/>
                          <a:cs typeface="Calibri" panose="020F0502020204030204" pitchFamily="34" charset="0"/>
                        </a:rPr>
                        <a:t>100</a:t>
                      </a: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542925" algn="l"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effectLst/>
                          <a:latin typeface="Calibri" panose="020F0502020204030204" pitchFamily="34" charset="0"/>
                          <a:cs typeface="Calibri" panose="020F0502020204030204" pitchFamily="34" charset="0"/>
                        </a:rPr>
                        <a:t>Wages</a:t>
                      </a:r>
                      <a:endParaRPr kumimoji="0" lang="en-US" altLang="en-US" sz="2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tcPr>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extLst>
                  <a:ext uri="{0D108BD9-81ED-4DB2-BD59-A6C34878D82A}">
                    <a16:rowId xmlns:a16="http://schemas.microsoft.com/office/drawing/2014/main" val="958329444"/>
                  </a:ext>
                </a:extLst>
              </a:tr>
              <a:tr h="388620">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361950" algn="l" defTabSz="914400" rtl="0" eaLnBrk="1" fontAlgn="b" latinLnBrk="0" hangingPunct="1">
                        <a:lnSpc>
                          <a:spcPct val="100000"/>
                        </a:lnSpc>
                        <a:spcBef>
                          <a:spcPct val="0"/>
                        </a:spcBef>
                        <a:spcAft>
                          <a:spcPct val="0"/>
                        </a:spcAft>
                        <a:buClrTx/>
                        <a:buSzTx/>
                        <a:buFontTx/>
                        <a:buNone/>
                        <a:tabLst/>
                      </a:pPr>
                      <a:r>
                        <a:rPr kumimoji="0" lang="en-US" altLang="en-US" sz="2100" u="none" strike="noStrike" cap="none" normalizeH="0" baseline="0" dirty="0">
                          <a:ln>
                            <a:noFill/>
                          </a:ln>
                          <a:effectLst/>
                          <a:latin typeface="Calibri" panose="020F0502020204030204" pitchFamily="34" charset="0"/>
                          <a:cs typeface="Calibri" panose="020F0502020204030204" pitchFamily="34" charset="0"/>
                        </a:rPr>
                        <a:t>  Interest payments</a:t>
                      </a: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100" u="none" strike="noStrike" cap="none" normalizeH="0" baseline="0" dirty="0">
                          <a:ln>
                            <a:noFill/>
                          </a:ln>
                          <a:effectLst/>
                          <a:latin typeface="Calibri" panose="020F0502020204030204" pitchFamily="34" charset="0"/>
                          <a:cs typeface="Calibri" panose="020F0502020204030204" pitchFamily="34" charset="0"/>
                        </a:rPr>
                        <a:t>0</a:t>
                      </a: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501650" algn="l"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effectLst/>
                          <a:latin typeface="Calibri" panose="020F0502020204030204" pitchFamily="34" charset="0"/>
                          <a:cs typeface="Calibri" panose="020F0502020204030204" pitchFamily="34" charset="0"/>
                        </a:rPr>
                        <a:t>Interest received</a:t>
                      </a:r>
                      <a:endParaRPr kumimoji="0" lang="en-US" altLang="en-US" sz="2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tcPr>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extLst>
                  <a:ext uri="{0D108BD9-81ED-4DB2-BD59-A6C34878D82A}">
                    <a16:rowId xmlns:a16="http://schemas.microsoft.com/office/drawing/2014/main" val="1264027564"/>
                  </a:ext>
                </a:extLst>
              </a:tr>
              <a:tr h="205740">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9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9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9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9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extLst>
                  <a:ext uri="{0D108BD9-81ED-4DB2-BD59-A6C34878D82A}">
                    <a16:rowId xmlns:a16="http://schemas.microsoft.com/office/drawing/2014/main" val="1281439901"/>
                  </a:ext>
                </a:extLst>
              </a:tr>
              <a:tr h="567000">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Taxes</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b="1" u="none" strike="noStrike" kern="1200" cap="none" normalizeH="0" baseline="0" dirty="0">
                          <a:ln>
                            <a:noFill/>
                          </a:ln>
                          <a:effectLst/>
                          <a:latin typeface="Calibri" panose="020F0502020204030204" pitchFamily="34" charset="0"/>
                          <a:cs typeface="Calibri" panose="020F0502020204030204" pitchFamily="34" charset="0"/>
                        </a:rPr>
                        <a:t>Taxes paid</a:t>
                      </a:r>
                      <a:endParaRPr kumimoji="0" lang="en-US" altLang="en-US" sz="27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tcPr>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extLst>
                  <a:ext uri="{0D108BD9-81ED-4DB2-BD59-A6C34878D82A}">
                    <a16:rowId xmlns:a16="http://schemas.microsoft.com/office/drawing/2014/main" val="2133630279"/>
                  </a:ext>
                </a:extLst>
              </a:tr>
              <a:tr h="486000">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u="none" strike="noStrike" cap="none" normalizeH="0" baseline="0" dirty="0">
                          <a:ln>
                            <a:noFill/>
                          </a:ln>
                          <a:effectLst/>
                          <a:latin typeface="Calibri" panose="020F0502020204030204" pitchFamily="34" charset="0"/>
                          <a:cs typeface="Calibri" panose="020F0502020204030204" pitchFamily="34" charset="0"/>
                        </a:rPr>
                        <a:t>Fiscal injection</a:t>
                      </a:r>
                      <a:endParaRPr kumimoji="0" lang="en-US" altLang="en-US" sz="27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solidFill>
                      <a:schemeClr val="bg1">
                        <a:lumMod val="95000"/>
                      </a:schemeClr>
                    </a:solidFill>
                  </a:tcPr>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7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solidFill>
                      <a:schemeClr val="bg1">
                        <a:lumMod val="95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7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u="none" strike="noStrike" kern="1200" cap="none" normalizeH="0" baseline="0" dirty="0">
                          <a:ln>
                            <a:noFill/>
                          </a:ln>
                          <a:effectLst/>
                          <a:latin typeface="Calibri" panose="020F0502020204030204" pitchFamily="34" charset="0"/>
                          <a:cs typeface="Calibri" panose="020F0502020204030204" pitchFamily="34" charset="0"/>
                        </a:rPr>
                        <a:t>Overall saving</a:t>
                      </a:r>
                      <a:endParaRPr kumimoji="0" lang="en-US" altLang="en-US" sz="27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solidFill>
                      <a:schemeClr val="bg1">
                        <a:lumMod val="95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7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solidFill>
                      <a:schemeClr val="bg1">
                        <a:lumMod val="95000"/>
                      </a:schemeClr>
                    </a:solidFill>
                  </a:tcPr>
                </a:tc>
                <a:extLst>
                  <a:ext uri="{0D108BD9-81ED-4DB2-BD59-A6C34878D82A}">
                    <a16:rowId xmlns:a16="http://schemas.microsoft.com/office/drawing/2014/main" val="574235452"/>
                  </a:ext>
                </a:extLst>
              </a:tr>
              <a:tr h="229500">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R>
                      <a:noFill/>
                    </a:lnR>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tc>
                <a:extLst>
                  <a:ext uri="{0D108BD9-81ED-4DB2-BD59-A6C34878D82A}">
                    <a16:rowId xmlns:a16="http://schemas.microsoft.com/office/drawing/2014/main" val="1063730320"/>
                  </a:ext>
                </a:extLst>
              </a:tr>
              <a:tr h="519065">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Bonds outstanding</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0</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7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700" b="1"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Financial Wealth</a:t>
                      </a:r>
                    </a:p>
                  </a:txBody>
                  <a:tcPr marL="68580" marR="68580" marT="34290" marB="34290" anchor="ctr" horzOverflow="overflow">
                    <a:lnL w="12700" cap="flat" cmpd="sng" algn="ctr">
                      <a:noFill/>
                      <a:prstDash val="solid"/>
                      <a:round/>
                      <a:headEnd type="none" w="med" len="med"/>
                      <a:tailEnd type="none" w="med" len="med"/>
                    </a:ln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GB" sz="2700" b="1"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0</a:t>
                      </a:r>
                    </a:p>
                  </a:txBody>
                  <a:tcPr marL="68580" marR="68580" marT="34290" marB="34290" anchor="ctr" horzOverflow="overflow"/>
                </a:tc>
                <a:extLst>
                  <a:ext uri="{0D108BD9-81ED-4DB2-BD59-A6C34878D82A}">
                    <a16:rowId xmlns:a16="http://schemas.microsoft.com/office/drawing/2014/main" val="3118463823"/>
                  </a:ext>
                </a:extLst>
              </a:tr>
              <a:tr h="388800">
                <a:tc>
                  <a:txBody>
                    <a:bodyPr/>
                    <a:lstStyle/>
                    <a:p>
                      <a:endParaRPr lang="en-GB" sz="2100" dirty="0">
                        <a:latin typeface="Calibri" panose="020F0502020204030204" pitchFamily="34" charset="0"/>
                        <a:cs typeface="Calibri" panose="020F0502020204030204" pitchFamily="34" charset="0"/>
                      </a:endParaRPr>
                    </a:p>
                  </a:txBody>
                  <a:tcPr marL="68580" marR="68580" marT="34290" marB="34290" anchor="ctr" horzOverflow="overflow"/>
                </a:tc>
                <a:tc>
                  <a:txBody>
                    <a:bodyPr/>
                    <a:lstStyle/>
                    <a:p>
                      <a:endParaRPr lang="en-GB" sz="2100" dirty="0">
                        <a:latin typeface="Calibri" panose="020F0502020204030204" pitchFamily="34" charset="0"/>
                        <a:cs typeface="Calibri" panose="020F0502020204030204" pitchFamily="34" charset="0"/>
                      </a:endParaRPr>
                    </a:p>
                  </a:txBody>
                  <a:tcPr marL="68580" marR="68580" marT="34290" marB="34290" anchor="ctr" horzOverflow="overflow">
                    <a:lnR>
                      <a:noFill/>
                    </a:lnR>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501650" algn="l"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Cash</a:t>
                      </a:r>
                    </a:p>
                  </a:txBody>
                  <a:tcPr marL="68580" marR="68580" marT="34290" marB="34290" anchor="ctr" horzOverflow="overflow">
                    <a:lnL w="12700" cap="flat" cmpd="sng" algn="ctr">
                      <a:noFill/>
                      <a:prstDash val="solid"/>
                      <a:round/>
                      <a:headEnd type="none" w="med" len="med"/>
                      <a:tailEnd type="none" w="med" len="med"/>
                    </a:lnL>
                  </a:tcPr>
                </a:tc>
                <a:tc>
                  <a:txBody>
                    <a:bodyPr/>
                    <a:lstStyle/>
                    <a:p>
                      <a:pPr marL="0" marR="0" lvl="0" indent="501650" algn="r"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0</a:t>
                      </a:r>
                    </a:p>
                  </a:txBody>
                  <a:tcPr marL="68580" marR="68580" marT="34290" marB="34290" anchor="ctr" horzOverflow="overflow"/>
                </a:tc>
                <a:extLst>
                  <a:ext uri="{0D108BD9-81ED-4DB2-BD59-A6C34878D82A}">
                    <a16:rowId xmlns:a16="http://schemas.microsoft.com/office/drawing/2014/main" val="2626356184"/>
                  </a:ext>
                </a:extLst>
              </a:tr>
              <a:tr h="388800">
                <a:tc>
                  <a:txBody>
                    <a:bodyPr/>
                    <a:lstStyle/>
                    <a:p>
                      <a:endParaRPr lang="en-GB" sz="2100" dirty="0">
                        <a:latin typeface="Calibri" panose="020F0502020204030204" pitchFamily="34" charset="0"/>
                        <a:cs typeface="Calibri" panose="020F0502020204030204" pitchFamily="34" charset="0"/>
                      </a:endParaRPr>
                    </a:p>
                  </a:txBody>
                  <a:tcPr marL="68580" marR="68580" marT="34290" marB="34290" anchor="ctr" horzOverflow="overflow">
                    <a:lnB w="12700" cap="flat" cmpd="sng" algn="ctr">
                      <a:solidFill>
                        <a:schemeClr val="tx1"/>
                      </a:solidFill>
                      <a:prstDash val="solid"/>
                      <a:round/>
                      <a:headEnd type="none" w="med" len="med"/>
                      <a:tailEnd type="none" w="med" len="med"/>
                    </a:lnB>
                  </a:tcPr>
                </a:tc>
                <a:tc>
                  <a:txBody>
                    <a:bodyPr/>
                    <a:lstStyle/>
                    <a:p>
                      <a:endParaRPr lang="en-GB" sz="2100" dirty="0">
                        <a:latin typeface="Calibri" panose="020F0502020204030204" pitchFamily="34" charset="0"/>
                        <a:cs typeface="Calibri" panose="020F0502020204030204" pitchFamily="34" charset="0"/>
                      </a:endParaRPr>
                    </a:p>
                  </a:txBody>
                  <a:tcPr marL="68580" marR="68580" marT="34290" marB="34290" anchor="ctr" horzOverflow="overflow">
                    <a:lnR>
                      <a:noFill/>
                    </a:lnR>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501650" algn="l"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Bonds held</a:t>
                      </a:r>
                    </a:p>
                  </a:txBody>
                  <a:tcPr marL="68580" marR="68580" marT="34290" marB="34290" anchor="ctr" horzOverflow="overflow">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501650" algn="r"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0</a:t>
                      </a:r>
                    </a:p>
                  </a:txBody>
                  <a:tcPr marL="68580" marR="68580" marT="34290" marB="34290" anchor="ctr"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7283312"/>
                  </a:ext>
                </a:extLst>
              </a:tr>
            </a:tbl>
          </a:graphicData>
        </a:graphic>
      </p:graphicFrame>
      <p:sp>
        <p:nvSpPr>
          <p:cNvPr id="62" name="Rectangle 61">
            <a:extLst>
              <a:ext uri="{FF2B5EF4-FFF2-40B4-BE49-F238E27FC236}">
                <a16:creationId xmlns:a16="http://schemas.microsoft.com/office/drawing/2014/main" id="{38206E9A-71E1-954D-938B-01657631CC09}"/>
              </a:ext>
            </a:extLst>
          </p:cNvPr>
          <p:cNvSpPr/>
          <p:nvPr/>
        </p:nvSpPr>
        <p:spPr>
          <a:xfrm>
            <a:off x="5231904" y="1854988"/>
            <a:ext cx="810090" cy="871935"/>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TextBox 8">
            <a:extLst>
              <a:ext uri="{FF2B5EF4-FFF2-40B4-BE49-F238E27FC236}">
                <a16:creationId xmlns:a16="http://schemas.microsoft.com/office/drawing/2014/main" id="{ED76D91A-E33B-F346-95CF-4BB313AA4809}"/>
              </a:ext>
            </a:extLst>
          </p:cNvPr>
          <p:cNvSpPr txBox="1"/>
          <p:nvPr/>
        </p:nvSpPr>
        <p:spPr>
          <a:xfrm>
            <a:off x="6764270" y="853160"/>
            <a:ext cx="2808312" cy="461665"/>
          </a:xfrm>
          <a:prstGeom prst="rect">
            <a:avLst/>
          </a:prstGeom>
          <a:solidFill>
            <a:schemeClr val="accent1"/>
          </a:solidFill>
        </p:spPr>
        <p:txBody>
          <a:bodyPr wrap="square" rtlCol="0">
            <a:spAutoFit/>
          </a:bodyPr>
          <a:lstStyle/>
          <a:p>
            <a:pPr algn="ctr"/>
            <a:r>
              <a:rPr lang="en-GB" sz="2400" dirty="0">
                <a:solidFill>
                  <a:schemeClr val="bg1"/>
                </a:solidFill>
                <a:latin typeface="Calibri" panose="020F0502020204030204" pitchFamily="34" charset="0"/>
                <a:cs typeface="Calibri" panose="020F0502020204030204" pitchFamily="34" charset="0"/>
              </a:rPr>
              <a:t>Non-government</a:t>
            </a:r>
          </a:p>
        </p:txBody>
      </p:sp>
      <p:sp>
        <p:nvSpPr>
          <p:cNvPr id="10" name="TextBox 9">
            <a:extLst>
              <a:ext uri="{FF2B5EF4-FFF2-40B4-BE49-F238E27FC236}">
                <a16:creationId xmlns:a16="http://schemas.microsoft.com/office/drawing/2014/main" id="{0B7F725A-C071-4B42-A6A1-4CC9F5698407}"/>
              </a:ext>
            </a:extLst>
          </p:cNvPr>
          <p:cNvSpPr txBox="1"/>
          <p:nvPr/>
        </p:nvSpPr>
        <p:spPr>
          <a:xfrm>
            <a:off x="2598111" y="845685"/>
            <a:ext cx="2808312" cy="461665"/>
          </a:xfrm>
          <a:prstGeom prst="rect">
            <a:avLst/>
          </a:prstGeom>
          <a:solidFill>
            <a:schemeClr val="accent1"/>
          </a:solidFill>
        </p:spPr>
        <p:txBody>
          <a:bodyPr wrap="square" rtlCol="0">
            <a:spAutoFit/>
          </a:bodyPr>
          <a:lstStyle/>
          <a:p>
            <a:pPr algn="ctr"/>
            <a:r>
              <a:rPr lang="en-GB" sz="2400" dirty="0">
                <a:solidFill>
                  <a:schemeClr val="bg1"/>
                </a:solidFill>
                <a:latin typeface="Calibri" panose="020F0502020204030204" pitchFamily="34" charset="0"/>
                <a:cs typeface="Calibri" panose="020F0502020204030204" pitchFamily="34" charset="0"/>
              </a:rPr>
              <a:t>Government</a:t>
            </a:r>
          </a:p>
        </p:txBody>
      </p:sp>
      <p:pic>
        <p:nvPicPr>
          <p:cNvPr id="11" name="Picture 10">
            <a:extLst>
              <a:ext uri="{FF2B5EF4-FFF2-40B4-BE49-F238E27FC236}">
                <a16:creationId xmlns:a16="http://schemas.microsoft.com/office/drawing/2014/main" id="{007BDC10-F6D7-464C-B936-6F6F1E760749}"/>
              </a:ext>
            </a:extLst>
          </p:cNvPr>
          <p:cNvPicPr>
            <a:picLocks noChangeAspect="1"/>
          </p:cNvPicPr>
          <p:nvPr/>
        </p:nvPicPr>
        <p:blipFill>
          <a:blip r:embed="rId3"/>
          <a:stretch>
            <a:fillRect/>
          </a:stretch>
        </p:blipFill>
        <p:spPr>
          <a:xfrm>
            <a:off x="9598943" y="671516"/>
            <a:ext cx="810000" cy="810000"/>
          </a:xfrm>
          <a:prstGeom prst="rect">
            <a:avLst/>
          </a:prstGeom>
        </p:spPr>
      </p:pic>
      <p:pic>
        <p:nvPicPr>
          <p:cNvPr id="12" name="Picture 2" descr="Image result for icons government">
            <a:extLst>
              <a:ext uri="{FF2B5EF4-FFF2-40B4-BE49-F238E27FC236}">
                <a16:creationId xmlns:a16="http://schemas.microsoft.com/office/drawing/2014/main" id="{069A6E3A-37FB-8541-800D-8941349F24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8111" y="670679"/>
            <a:ext cx="810000" cy="810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38D00A4-F833-0746-B034-7BFF59B98838}"/>
              </a:ext>
            </a:extLst>
          </p:cNvPr>
          <p:cNvSpPr txBox="1"/>
          <p:nvPr/>
        </p:nvSpPr>
        <p:spPr>
          <a:xfrm>
            <a:off x="5565518" y="902349"/>
            <a:ext cx="1030531" cy="369332"/>
          </a:xfrm>
          <a:prstGeom prst="rect">
            <a:avLst/>
          </a:prstGeom>
          <a:noFill/>
        </p:spPr>
        <p:txBody>
          <a:bodyPr wrap="square" rtlCol="0">
            <a:spAutoFit/>
          </a:bodyPr>
          <a:lstStyle/>
          <a:p>
            <a:pPr algn="ctr"/>
            <a:r>
              <a:rPr lang="en-GB" b="1" dirty="0"/>
              <a:t>Year 1</a:t>
            </a:r>
          </a:p>
        </p:txBody>
      </p:sp>
    </p:spTree>
    <p:extLst>
      <p:ext uri="{BB962C8B-B14F-4D97-AF65-F5344CB8AC3E}">
        <p14:creationId xmlns:p14="http://schemas.microsoft.com/office/powerpoint/2010/main" val="330276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dissolve">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6" name="Table 35">
            <a:extLst>
              <a:ext uri="{FF2B5EF4-FFF2-40B4-BE49-F238E27FC236}">
                <a16:creationId xmlns:a16="http://schemas.microsoft.com/office/drawing/2014/main" id="{03364407-01FB-3144-8F3F-A36F883E7A5A}"/>
              </a:ext>
            </a:extLst>
          </p:cNvPr>
          <p:cNvGraphicFramePr>
            <a:graphicFrameLocks noGrp="1"/>
          </p:cNvGraphicFramePr>
          <p:nvPr/>
        </p:nvGraphicFramePr>
        <p:xfrm>
          <a:off x="1695486" y="1808821"/>
          <a:ext cx="8775000" cy="4055045"/>
        </p:xfrm>
        <a:graphic>
          <a:graphicData uri="http://schemas.openxmlformats.org/drawingml/2006/table">
            <a:tbl>
              <a:tblPr>
                <a:tableStyleId>{2D5ABB26-0587-4C30-8999-92F81FD0307C}</a:tableStyleId>
              </a:tblPr>
              <a:tblGrid>
                <a:gridCol w="3051000">
                  <a:extLst>
                    <a:ext uri="{9D8B030D-6E8A-4147-A177-3AD203B41FA5}">
                      <a16:colId xmlns:a16="http://schemas.microsoft.com/office/drawing/2014/main" val="1273573978"/>
                    </a:ext>
                  </a:extLst>
                </a:gridCol>
                <a:gridCol w="1188000">
                  <a:extLst>
                    <a:ext uri="{9D8B030D-6E8A-4147-A177-3AD203B41FA5}">
                      <a16:colId xmlns:a16="http://schemas.microsoft.com/office/drawing/2014/main" val="1897943525"/>
                    </a:ext>
                  </a:extLst>
                </a:gridCol>
                <a:gridCol w="297000">
                  <a:extLst>
                    <a:ext uri="{9D8B030D-6E8A-4147-A177-3AD203B41FA5}">
                      <a16:colId xmlns:a16="http://schemas.microsoft.com/office/drawing/2014/main" val="3122769446"/>
                    </a:ext>
                  </a:extLst>
                </a:gridCol>
                <a:gridCol w="3051000">
                  <a:extLst>
                    <a:ext uri="{9D8B030D-6E8A-4147-A177-3AD203B41FA5}">
                      <a16:colId xmlns:a16="http://schemas.microsoft.com/office/drawing/2014/main" val="3440270405"/>
                    </a:ext>
                  </a:extLst>
                </a:gridCol>
                <a:gridCol w="1188000">
                  <a:extLst>
                    <a:ext uri="{9D8B030D-6E8A-4147-A177-3AD203B41FA5}">
                      <a16:colId xmlns:a16="http://schemas.microsoft.com/office/drawing/2014/main" val="3532550437"/>
                    </a:ext>
                  </a:extLst>
                </a:gridCol>
              </a:tblGrid>
              <a:tr h="486000">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Spending</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T w="12700" cap="flat" cmpd="sng" algn="ctr">
                      <a:solidFill>
                        <a:schemeClr val="tx1"/>
                      </a:solidFill>
                      <a:prstDash val="solid"/>
                      <a:round/>
                      <a:headEnd type="none" w="med" len="med"/>
                      <a:tailEnd type="none" w="med" len="med"/>
                    </a:lnT>
                  </a:tcPr>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100</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lnT w="12700" cap="flat" cmpd="sng" algn="ctr">
                      <a:solidFill>
                        <a:schemeClr val="tx1"/>
                      </a:solidFill>
                      <a:prstDash val="solid"/>
                      <a:round/>
                      <a:headEnd type="none" w="med" len="med"/>
                      <a:tailEnd type="none" w="med" len="med"/>
                    </a:lnT>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b="1" u="none" strike="noStrike" kern="1200" cap="none" normalizeH="0" baseline="0" dirty="0">
                          <a:ln>
                            <a:noFill/>
                          </a:ln>
                          <a:effectLst/>
                          <a:latin typeface="Calibri" panose="020F0502020204030204" pitchFamily="34" charset="0"/>
                          <a:cs typeface="Calibri" panose="020F0502020204030204" pitchFamily="34" charset="0"/>
                        </a:rPr>
                        <a:t>Income</a:t>
                      </a:r>
                      <a:endParaRPr kumimoji="0" lang="en-US" altLang="en-US" sz="27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7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100</a:t>
                      </a:r>
                    </a:p>
                  </a:txBody>
                  <a:tcPr marL="68580" marR="68580" marT="34290" marB="34290" anchor="ctr" horzOverflow="overflow">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51125665"/>
                  </a:ext>
                </a:extLst>
              </a:tr>
              <a:tr h="388800">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361950" algn="l" defTabSz="914400" rtl="0" eaLnBrk="1" fontAlgn="b" latinLnBrk="0" hangingPunct="1">
                        <a:lnSpc>
                          <a:spcPct val="100000"/>
                        </a:lnSpc>
                        <a:spcBef>
                          <a:spcPct val="0"/>
                        </a:spcBef>
                        <a:spcAft>
                          <a:spcPct val="0"/>
                        </a:spcAft>
                        <a:buClrTx/>
                        <a:buSzTx/>
                        <a:buFontTx/>
                        <a:buNone/>
                        <a:tabLst/>
                      </a:pPr>
                      <a:r>
                        <a:rPr kumimoji="0" lang="en-US" altLang="en-US" sz="2100" u="none" strike="noStrike" cap="none" normalizeH="0" baseline="0" dirty="0">
                          <a:ln>
                            <a:noFill/>
                          </a:ln>
                          <a:effectLst/>
                          <a:latin typeface="Calibri" panose="020F0502020204030204" pitchFamily="34" charset="0"/>
                          <a:cs typeface="Calibri" panose="020F0502020204030204" pitchFamily="34" charset="0"/>
                        </a:rPr>
                        <a:t>  Wages</a:t>
                      </a: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100" u="none" strike="noStrike" cap="none" normalizeH="0" baseline="0" dirty="0">
                          <a:ln>
                            <a:noFill/>
                          </a:ln>
                          <a:effectLst/>
                          <a:latin typeface="Calibri" panose="020F0502020204030204" pitchFamily="34" charset="0"/>
                          <a:cs typeface="Calibri" panose="020F0502020204030204" pitchFamily="34" charset="0"/>
                        </a:rPr>
                        <a:t>100</a:t>
                      </a: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542925" algn="l"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effectLst/>
                          <a:latin typeface="Calibri" panose="020F0502020204030204" pitchFamily="34" charset="0"/>
                          <a:cs typeface="Calibri" panose="020F0502020204030204" pitchFamily="34" charset="0"/>
                        </a:rPr>
                        <a:t>Wages</a:t>
                      </a:r>
                      <a:endParaRPr kumimoji="0" lang="en-US" altLang="en-US" sz="2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tcPr>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100" b="0"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100</a:t>
                      </a:r>
                    </a:p>
                  </a:txBody>
                  <a:tcPr marL="68580" marR="68580" marT="34290" marB="34290" anchor="ctr" horzOverflow="overflow"/>
                </a:tc>
                <a:extLst>
                  <a:ext uri="{0D108BD9-81ED-4DB2-BD59-A6C34878D82A}">
                    <a16:rowId xmlns:a16="http://schemas.microsoft.com/office/drawing/2014/main" val="958329444"/>
                  </a:ext>
                </a:extLst>
              </a:tr>
              <a:tr h="388620">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361950" algn="l" defTabSz="914400" rtl="0" eaLnBrk="1" fontAlgn="b" latinLnBrk="0" hangingPunct="1">
                        <a:lnSpc>
                          <a:spcPct val="100000"/>
                        </a:lnSpc>
                        <a:spcBef>
                          <a:spcPct val="0"/>
                        </a:spcBef>
                        <a:spcAft>
                          <a:spcPct val="0"/>
                        </a:spcAft>
                        <a:buClrTx/>
                        <a:buSzTx/>
                        <a:buFontTx/>
                        <a:buNone/>
                        <a:tabLst/>
                      </a:pPr>
                      <a:r>
                        <a:rPr kumimoji="0" lang="en-US" altLang="en-US" sz="2100" u="none" strike="noStrike" cap="none" normalizeH="0" baseline="0" dirty="0">
                          <a:ln>
                            <a:noFill/>
                          </a:ln>
                          <a:effectLst/>
                          <a:latin typeface="Calibri" panose="020F0502020204030204" pitchFamily="34" charset="0"/>
                          <a:cs typeface="Calibri" panose="020F0502020204030204" pitchFamily="34" charset="0"/>
                        </a:rPr>
                        <a:t>  Interest payments</a:t>
                      </a: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100" u="none" strike="noStrike" cap="none" normalizeH="0" baseline="0" dirty="0">
                          <a:ln>
                            <a:noFill/>
                          </a:ln>
                          <a:effectLst/>
                          <a:latin typeface="Calibri" panose="020F0502020204030204" pitchFamily="34" charset="0"/>
                          <a:cs typeface="Calibri" panose="020F0502020204030204" pitchFamily="34" charset="0"/>
                        </a:rPr>
                        <a:t>0</a:t>
                      </a: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501650" algn="l"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effectLst/>
                          <a:latin typeface="Calibri" panose="020F0502020204030204" pitchFamily="34" charset="0"/>
                          <a:cs typeface="Calibri" panose="020F0502020204030204" pitchFamily="34" charset="0"/>
                        </a:rPr>
                        <a:t>Interest received</a:t>
                      </a:r>
                      <a:endParaRPr kumimoji="0" lang="en-US" altLang="en-US" sz="2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tcPr>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0</a:t>
                      </a:r>
                    </a:p>
                  </a:txBody>
                  <a:tcPr marL="68580" marR="68580" marT="34290" marB="34290" anchor="ctr" horzOverflow="overflow"/>
                </a:tc>
                <a:extLst>
                  <a:ext uri="{0D108BD9-81ED-4DB2-BD59-A6C34878D82A}">
                    <a16:rowId xmlns:a16="http://schemas.microsoft.com/office/drawing/2014/main" val="1264027564"/>
                  </a:ext>
                </a:extLst>
              </a:tr>
              <a:tr h="205740">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9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9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9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9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extLst>
                  <a:ext uri="{0D108BD9-81ED-4DB2-BD59-A6C34878D82A}">
                    <a16:rowId xmlns:a16="http://schemas.microsoft.com/office/drawing/2014/main" val="1281439901"/>
                  </a:ext>
                </a:extLst>
              </a:tr>
              <a:tr h="567000">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Taxes</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b="1" u="none" strike="noStrike" kern="1200" cap="none" normalizeH="0" baseline="0" dirty="0">
                          <a:ln>
                            <a:noFill/>
                          </a:ln>
                          <a:effectLst/>
                          <a:latin typeface="Calibri" panose="020F0502020204030204" pitchFamily="34" charset="0"/>
                          <a:cs typeface="Calibri" panose="020F0502020204030204" pitchFamily="34" charset="0"/>
                        </a:rPr>
                        <a:t>Taxes paid</a:t>
                      </a:r>
                      <a:endParaRPr kumimoji="0" lang="en-US" altLang="en-US" sz="27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tcPr>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extLst>
                  <a:ext uri="{0D108BD9-81ED-4DB2-BD59-A6C34878D82A}">
                    <a16:rowId xmlns:a16="http://schemas.microsoft.com/office/drawing/2014/main" val="2133630279"/>
                  </a:ext>
                </a:extLst>
              </a:tr>
              <a:tr h="486000">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u="none" strike="noStrike" cap="none" normalizeH="0" baseline="0" dirty="0">
                          <a:ln>
                            <a:noFill/>
                          </a:ln>
                          <a:effectLst/>
                          <a:latin typeface="Calibri" panose="020F0502020204030204" pitchFamily="34" charset="0"/>
                          <a:cs typeface="Calibri" panose="020F0502020204030204" pitchFamily="34" charset="0"/>
                        </a:rPr>
                        <a:t>Fiscal injection</a:t>
                      </a:r>
                      <a:endParaRPr kumimoji="0" lang="en-US" altLang="en-US" sz="27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solidFill>
                      <a:schemeClr val="bg1">
                        <a:lumMod val="95000"/>
                      </a:schemeClr>
                    </a:solidFill>
                  </a:tcPr>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7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solidFill>
                      <a:schemeClr val="bg1">
                        <a:lumMod val="95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7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u="none" strike="noStrike" kern="1200" cap="none" normalizeH="0" baseline="0" dirty="0">
                          <a:ln>
                            <a:noFill/>
                          </a:ln>
                          <a:effectLst/>
                          <a:latin typeface="Calibri" panose="020F0502020204030204" pitchFamily="34" charset="0"/>
                          <a:cs typeface="Calibri" panose="020F0502020204030204" pitchFamily="34" charset="0"/>
                        </a:rPr>
                        <a:t>Overall saving</a:t>
                      </a:r>
                      <a:endParaRPr kumimoji="0" lang="en-US" altLang="en-US" sz="27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solidFill>
                      <a:schemeClr val="bg1">
                        <a:lumMod val="95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7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solidFill>
                      <a:schemeClr val="bg1">
                        <a:lumMod val="95000"/>
                      </a:schemeClr>
                    </a:solidFill>
                  </a:tcPr>
                </a:tc>
                <a:extLst>
                  <a:ext uri="{0D108BD9-81ED-4DB2-BD59-A6C34878D82A}">
                    <a16:rowId xmlns:a16="http://schemas.microsoft.com/office/drawing/2014/main" val="574235452"/>
                  </a:ext>
                </a:extLst>
              </a:tr>
              <a:tr h="229500">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R>
                      <a:noFill/>
                    </a:lnR>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tc>
                <a:extLst>
                  <a:ext uri="{0D108BD9-81ED-4DB2-BD59-A6C34878D82A}">
                    <a16:rowId xmlns:a16="http://schemas.microsoft.com/office/drawing/2014/main" val="1063730320"/>
                  </a:ext>
                </a:extLst>
              </a:tr>
              <a:tr h="519065">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Bonds outstanding</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0</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7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700" b="1"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Financial Wealth</a:t>
                      </a:r>
                    </a:p>
                  </a:txBody>
                  <a:tcPr marL="68580" marR="68580" marT="34290" marB="34290" anchor="ctr" horzOverflow="overflow">
                    <a:lnL w="12700" cap="flat" cmpd="sng" algn="ctr">
                      <a:noFill/>
                      <a:prstDash val="solid"/>
                      <a:round/>
                      <a:headEnd type="none" w="med" len="med"/>
                      <a:tailEnd type="none" w="med" len="med"/>
                    </a:ln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GB" sz="2700" b="1"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0</a:t>
                      </a:r>
                    </a:p>
                  </a:txBody>
                  <a:tcPr marL="68580" marR="68580" marT="34290" marB="34290" anchor="ctr" horzOverflow="overflow"/>
                </a:tc>
                <a:extLst>
                  <a:ext uri="{0D108BD9-81ED-4DB2-BD59-A6C34878D82A}">
                    <a16:rowId xmlns:a16="http://schemas.microsoft.com/office/drawing/2014/main" val="3118463823"/>
                  </a:ext>
                </a:extLst>
              </a:tr>
              <a:tr h="388800">
                <a:tc>
                  <a:txBody>
                    <a:bodyPr/>
                    <a:lstStyle/>
                    <a:p>
                      <a:endParaRPr lang="en-GB" sz="2100" dirty="0">
                        <a:latin typeface="Calibri" panose="020F0502020204030204" pitchFamily="34" charset="0"/>
                        <a:cs typeface="Calibri" panose="020F0502020204030204" pitchFamily="34" charset="0"/>
                      </a:endParaRPr>
                    </a:p>
                  </a:txBody>
                  <a:tcPr marL="68580" marR="68580" marT="34290" marB="34290" anchor="ctr" horzOverflow="overflow"/>
                </a:tc>
                <a:tc>
                  <a:txBody>
                    <a:bodyPr/>
                    <a:lstStyle/>
                    <a:p>
                      <a:endParaRPr lang="en-GB" sz="2100" dirty="0">
                        <a:latin typeface="Calibri" panose="020F0502020204030204" pitchFamily="34" charset="0"/>
                        <a:cs typeface="Calibri" panose="020F0502020204030204" pitchFamily="34" charset="0"/>
                      </a:endParaRPr>
                    </a:p>
                  </a:txBody>
                  <a:tcPr marL="68580" marR="68580" marT="34290" marB="34290" anchor="ctr" horzOverflow="overflow">
                    <a:lnR>
                      <a:noFill/>
                    </a:lnR>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501650" algn="l"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Cash</a:t>
                      </a:r>
                    </a:p>
                  </a:txBody>
                  <a:tcPr marL="68580" marR="68580" marT="34290" marB="34290" anchor="ctr" horzOverflow="overflow">
                    <a:lnL w="12700" cap="flat" cmpd="sng" algn="ctr">
                      <a:noFill/>
                      <a:prstDash val="solid"/>
                      <a:round/>
                      <a:headEnd type="none" w="med" len="med"/>
                      <a:tailEnd type="none" w="med" len="med"/>
                    </a:lnL>
                  </a:tcPr>
                </a:tc>
                <a:tc>
                  <a:txBody>
                    <a:bodyPr/>
                    <a:lstStyle/>
                    <a:p>
                      <a:pPr marL="0" marR="0" lvl="0" indent="501650" algn="r"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0</a:t>
                      </a:r>
                    </a:p>
                  </a:txBody>
                  <a:tcPr marL="68580" marR="68580" marT="34290" marB="34290" anchor="ctr" horzOverflow="overflow"/>
                </a:tc>
                <a:extLst>
                  <a:ext uri="{0D108BD9-81ED-4DB2-BD59-A6C34878D82A}">
                    <a16:rowId xmlns:a16="http://schemas.microsoft.com/office/drawing/2014/main" val="2626356184"/>
                  </a:ext>
                </a:extLst>
              </a:tr>
              <a:tr h="388800">
                <a:tc>
                  <a:txBody>
                    <a:bodyPr/>
                    <a:lstStyle/>
                    <a:p>
                      <a:endParaRPr lang="en-GB" sz="2100" dirty="0">
                        <a:latin typeface="Calibri" panose="020F0502020204030204" pitchFamily="34" charset="0"/>
                        <a:cs typeface="Calibri" panose="020F0502020204030204" pitchFamily="34" charset="0"/>
                      </a:endParaRPr>
                    </a:p>
                  </a:txBody>
                  <a:tcPr marL="68580" marR="68580" marT="34290" marB="34290" anchor="ctr" horzOverflow="overflow">
                    <a:lnB w="12700" cap="flat" cmpd="sng" algn="ctr">
                      <a:solidFill>
                        <a:schemeClr val="tx1"/>
                      </a:solidFill>
                      <a:prstDash val="solid"/>
                      <a:round/>
                      <a:headEnd type="none" w="med" len="med"/>
                      <a:tailEnd type="none" w="med" len="med"/>
                    </a:lnB>
                  </a:tcPr>
                </a:tc>
                <a:tc>
                  <a:txBody>
                    <a:bodyPr/>
                    <a:lstStyle/>
                    <a:p>
                      <a:endParaRPr lang="en-GB" sz="2100" dirty="0">
                        <a:latin typeface="Calibri" panose="020F0502020204030204" pitchFamily="34" charset="0"/>
                        <a:cs typeface="Calibri" panose="020F0502020204030204" pitchFamily="34" charset="0"/>
                      </a:endParaRPr>
                    </a:p>
                  </a:txBody>
                  <a:tcPr marL="68580" marR="68580" marT="34290" marB="34290" anchor="ctr" horzOverflow="overflow">
                    <a:lnR>
                      <a:noFill/>
                    </a:lnR>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501650" algn="l"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Bonds held</a:t>
                      </a:r>
                    </a:p>
                  </a:txBody>
                  <a:tcPr marL="68580" marR="68580" marT="34290" marB="34290" anchor="ctr" horzOverflow="overflow">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501650" algn="r"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0</a:t>
                      </a:r>
                    </a:p>
                  </a:txBody>
                  <a:tcPr marL="68580" marR="68580" marT="34290" marB="34290" anchor="ctr"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7283312"/>
                  </a:ext>
                </a:extLst>
              </a:tr>
            </a:tbl>
          </a:graphicData>
        </a:graphic>
      </p:graphicFrame>
      <p:sp>
        <p:nvSpPr>
          <p:cNvPr id="8" name="TextBox 7">
            <a:extLst>
              <a:ext uri="{FF2B5EF4-FFF2-40B4-BE49-F238E27FC236}">
                <a16:creationId xmlns:a16="http://schemas.microsoft.com/office/drawing/2014/main" id="{667BBCCF-59FA-9348-BFAD-F285A9016142}"/>
              </a:ext>
            </a:extLst>
          </p:cNvPr>
          <p:cNvSpPr txBox="1"/>
          <p:nvPr/>
        </p:nvSpPr>
        <p:spPr>
          <a:xfrm>
            <a:off x="6764270" y="853160"/>
            <a:ext cx="2808312" cy="461665"/>
          </a:xfrm>
          <a:prstGeom prst="rect">
            <a:avLst/>
          </a:prstGeom>
          <a:solidFill>
            <a:schemeClr val="accent1"/>
          </a:solidFill>
        </p:spPr>
        <p:txBody>
          <a:bodyPr wrap="square" rtlCol="0">
            <a:spAutoFit/>
          </a:bodyPr>
          <a:lstStyle/>
          <a:p>
            <a:pPr algn="ctr"/>
            <a:r>
              <a:rPr lang="en-GB" sz="2400" dirty="0">
                <a:solidFill>
                  <a:schemeClr val="bg1"/>
                </a:solidFill>
                <a:latin typeface="Calibri" panose="020F0502020204030204" pitchFamily="34" charset="0"/>
                <a:cs typeface="Calibri" panose="020F0502020204030204" pitchFamily="34" charset="0"/>
              </a:rPr>
              <a:t>Non-government</a:t>
            </a:r>
          </a:p>
        </p:txBody>
      </p:sp>
      <p:sp>
        <p:nvSpPr>
          <p:cNvPr id="9" name="TextBox 8">
            <a:extLst>
              <a:ext uri="{FF2B5EF4-FFF2-40B4-BE49-F238E27FC236}">
                <a16:creationId xmlns:a16="http://schemas.microsoft.com/office/drawing/2014/main" id="{E874D6FF-59E0-A141-93F0-10F28ADDC0DD}"/>
              </a:ext>
            </a:extLst>
          </p:cNvPr>
          <p:cNvSpPr txBox="1"/>
          <p:nvPr/>
        </p:nvSpPr>
        <p:spPr>
          <a:xfrm>
            <a:off x="2598111" y="845685"/>
            <a:ext cx="2808312" cy="461665"/>
          </a:xfrm>
          <a:prstGeom prst="rect">
            <a:avLst/>
          </a:prstGeom>
          <a:solidFill>
            <a:schemeClr val="accent1"/>
          </a:solidFill>
        </p:spPr>
        <p:txBody>
          <a:bodyPr wrap="square" rtlCol="0">
            <a:spAutoFit/>
          </a:bodyPr>
          <a:lstStyle/>
          <a:p>
            <a:pPr algn="ctr"/>
            <a:r>
              <a:rPr lang="en-GB" sz="2400" dirty="0">
                <a:solidFill>
                  <a:schemeClr val="bg1"/>
                </a:solidFill>
                <a:latin typeface="Calibri" panose="020F0502020204030204" pitchFamily="34" charset="0"/>
                <a:cs typeface="Calibri" panose="020F0502020204030204" pitchFamily="34" charset="0"/>
              </a:rPr>
              <a:t>Government</a:t>
            </a:r>
          </a:p>
        </p:txBody>
      </p:sp>
      <p:pic>
        <p:nvPicPr>
          <p:cNvPr id="10" name="Picture 9">
            <a:extLst>
              <a:ext uri="{FF2B5EF4-FFF2-40B4-BE49-F238E27FC236}">
                <a16:creationId xmlns:a16="http://schemas.microsoft.com/office/drawing/2014/main" id="{90805B72-D358-B341-984D-D790B304257E}"/>
              </a:ext>
            </a:extLst>
          </p:cNvPr>
          <p:cNvPicPr>
            <a:picLocks noChangeAspect="1"/>
          </p:cNvPicPr>
          <p:nvPr/>
        </p:nvPicPr>
        <p:blipFill>
          <a:blip r:embed="rId3"/>
          <a:stretch>
            <a:fillRect/>
          </a:stretch>
        </p:blipFill>
        <p:spPr>
          <a:xfrm>
            <a:off x="9598943" y="671516"/>
            <a:ext cx="810000" cy="810000"/>
          </a:xfrm>
          <a:prstGeom prst="rect">
            <a:avLst/>
          </a:prstGeom>
        </p:spPr>
      </p:pic>
      <p:pic>
        <p:nvPicPr>
          <p:cNvPr id="11" name="Picture 2" descr="Image result for icons government">
            <a:extLst>
              <a:ext uri="{FF2B5EF4-FFF2-40B4-BE49-F238E27FC236}">
                <a16:creationId xmlns:a16="http://schemas.microsoft.com/office/drawing/2014/main" id="{12C59929-073C-0B4A-8F74-B7D720A692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8111" y="670679"/>
            <a:ext cx="810000" cy="810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3D5229C-2B34-734D-AA3A-92D720DA1083}"/>
              </a:ext>
            </a:extLst>
          </p:cNvPr>
          <p:cNvSpPr txBox="1"/>
          <p:nvPr/>
        </p:nvSpPr>
        <p:spPr>
          <a:xfrm>
            <a:off x="5565518" y="902349"/>
            <a:ext cx="1030531" cy="369332"/>
          </a:xfrm>
          <a:prstGeom prst="rect">
            <a:avLst/>
          </a:prstGeom>
          <a:noFill/>
        </p:spPr>
        <p:txBody>
          <a:bodyPr wrap="square" rtlCol="0">
            <a:spAutoFit/>
          </a:bodyPr>
          <a:lstStyle/>
          <a:p>
            <a:pPr algn="ctr"/>
            <a:r>
              <a:rPr lang="en-GB" b="1" dirty="0"/>
              <a:t>Year 1</a:t>
            </a:r>
          </a:p>
        </p:txBody>
      </p:sp>
    </p:spTree>
    <p:extLst>
      <p:ext uri="{BB962C8B-B14F-4D97-AF65-F5344CB8AC3E}">
        <p14:creationId xmlns:p14="http://schemas.microsoft.com/office/powerpoint/2010/main" val="1510489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6" name="Table 35">
            <a:extLst>
              <a:ext uri="{FF2B5EF4-FFF2-40B4-BE49-F238E27FC236}">
                <a16:creationId xmlns:a16="http://schemas.microsoft.com/office/drawing/2014/main" id="{03364407-01FB-3144-8F3F-A36F883E7A5A}"/>
              </a:ext>
            </a:extLst>
          </p:cNvPr>
          <p:cNvGraphicFramePr>
            <a:graphicFrameLocks noGrp="1"/>
          </p:cNvGraphicFramePr>
          <p:nvPr/>
        </p:nvGraphicFramePr>
        <p:xfrm>
          <a:off x="1695486" y="1808821"/>
          <a:ext cx="8775000" cy="4055045"/>
        </p:xfrm>
        <a:graphic>
          <a:graphicData uri="http://schemas.openxmlformats.org/drawingml/2006/table">
            <a:tbl>
              <a:tblPr>
                <a:tableStyleId>{2D5ABB26-0587-4C30-8999-92F81FD0307C}</a:tableStyleId>
              </a:tblPr>
              <a:tblGrid>
                <a:gridCol w="3051000">
                  <a:extLst>
                    <a:ext uri="{9D8B030D-6E8A-4147-A177-3AD203B41FA5}">
                      <a16:colId xmlns:a16="http://schemas.microsoft.com/office/drawing/2014/main" val="1273573978"/>
                    </a:ext>
                  </a:extLst>
                </a:gridCol>
                <a:gridCol w="1188000">
                  <a:extLst>
                    <a:ext uri="{9D8B030D-6E8A-4147-A177-3AD203B41FA5}">
                      <a16:colId xmlns:a16="http://schemas.microsoft.com/office/drawing/2014/main" val="1897943525"/>
                    </a:ext>
                  </a:extLst>
                </a:gridCol>
                <a:gridCol w="297000">
                  <a:extLst>
                    <a:ext uri="{9D8B030D-6E8A-4147-A177-3AD203B41FA5}">
                      <a16:colId xmlns:a16="http://schemas.microsoft.com/office/drawing/2014/main" val="3122769446"/>
                    </a:ext>
                  </a:extLst>
                </a:gridCol>
                <a:gridCol w="3051000">
                  <a:extLst>
                    <a:ext uri="{9D8B030D-6E8A-4147-A177-3AD203B41FA5}">
                      <a16:colId xmlns:a16="http://schemas.microsoft.com/office/drawing/2014/main" val="3440270405"/>
                    </a:ext>
                  </a:extLst>
                </a:gridCol>
                <a:gridCol w="1188000">
                  <a:extLst>
                    <a:ext uri="{9D8B030D-6E8A-4147-A177-3AD203B41FA5}">
                      <a16:colId xmlns:a16="http://schemas.microsoft.com/office/drawing/2014/main" val="3532550437"/>
                    </a:ext>
                  </a:extLst>
                </a:gridCol>
              </a:tblGrid>
              <a:tr h="486000">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Spending</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T w="12700" cap="flat" cmpd="sng" algn="ctr">
                      <a:solidFill>
                        <a:schemeClr val="tx1"/>
                      </a:solidFill>
                      <a:prstDash val="solid"/>
                      <a:round/>
                      <a:headEnd type="none" w="med" len="med"/>
                      <a:tailEnd type="none" w="med" len="med"/>
                    </a:lnT>
                  </a:tcPr>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100</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lnT w="12700" cap="flat" cmpd="sng" algn="ctr">
                      <a:solidFill>
                        <a:schemeClr val="tx1"/>
                      </a:solidFill>
                      <a:prstDash val="solid"/>
                      <a:round/>
                      <a:headEnd type="none" w="med" len="med"/>
                      <a:tailEnd type="none" w="med" len="med"/>
                    </a:lnT>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b="1" u="none" strike="noStrike" kern="1200" cap="none" normalizeH="0" baseline="0" dirty="0">
                          <a:ln>
                            <a:noFill/>
                          </a:ln>
                          <a:effectLst/>
                          <a:latin typeface="Calibri" panose="020F0502020204030204" pitchFamily="34" charset="0"/>
                          <a:cs typeface="Calibri" panose="020F0502020204030204" pitchFamily="34" charset="0"/>
                        </a:rPr>
                        <a:t>Income</a:t>
                      </a:r>
                      <a:endParaRPr kumimoji="0" lang="en-US" altLang="en-US" sz="27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100</a:t>
                      </a:r>
                    </a:p>
                  </a:txBody>
                  <a:tcPr marL="68580" marR="68580" marT="34290" marB="34290" anchor="ctr" horzOverflow="overflow">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51125665"/>
                  </a:ext>
                </a:extLst>
              </a:tr>
              <a:tr h="388800">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361950" algn="l" defTabSz="914400" rtl="0" eaLnBrk="1" fontAlgn="b" latinLnBrk="0" hangingPunct="1">
                        <a:lnSpc>
                          <a:spcPct val="100000"/>
                        </a:lnSpc>
                        <a:spcBef>
                          <a:spcPct val="0"/>
                        </a:spcBef>
                        <a:spcAft>
                          <a:spcPct val="0"/>
                        </a:spcAft>
                        <a:buClrTx/>
                        <a:buSzTx/>
                        <a:buFontTx/>
                        <a:buNone/>
                        <a:tabLst/>
                      </a:pPr>
                      <a:r>
                        <a:rPr kumimoji="0" lang="en-US" altLang="en-US" sz="2100" u="none" strike="noStrike" cap="none" normalizeH="0" baseline="0" dirty="0">
                          <a:ln>
                            <a:noFill/>
                          </a:ln>
                          <a:effectLst/>
                          <a:latin typeface="Calibri" panose="020F0502020204030204" pitchFamily="34" charset="0"/>
                          <a:cs typeface="Calibri" panose="020F0502020204030204" pitchFamily="34" charset="0"/>
                        </a:rPr>
                        <a:t>  Wages</a:t>
                      </a: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100" u="none" strike="noStrike" cap="none" normalizeH="0" baseline="0" dirty="0">
                          <a:ln>
                            <a:noFill/>
                          </a:ln>
                          <a:effectLst/>
                          <a:latin typeface="Calibri" panose="020F0502020204030204" pitchFamily="34" charset="0"/>
                          <a:cs typeface="Calibri" panose="020F0502020204030204" pitchFamily="34" charset="0"/>
                        </a:rPr>
                        <a:t>100</a:t>
                      </a: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542925" algn="l"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effectLst/>
                          <a:latin typeface="Calibri" panose="020F0502020204030204" pitchFamily="34" charset="0"/>
                          <a:cs typeface="Calibri" panose="020F0502020204030204" pitchFamily="34" charset="0"/>
                        </a:rPr>
                        <a:t>Wages</a:t>
                      </a:r>
                      <a:endParaRPr kumimoji="0" lang="en-US" altLang="en-US" sz="2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tcPr>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100</a:t>
                      </a:r>
                    </a:p>
                  </a:txBody>
                  <a:tcPr marL="68580" marR="68580" marT="34290" marB="34290" anchor="ctr" horzOverflow="overflow"/>
                </a:tc>
                <a:extLst>
                  <a:ext uri="{0D108BD9-81ED-4DB2-BD59-A6C34878D82A}">
                    <a16:rowId xmlns:a16="http://schemas.microsoft.com/office/drawing/2014/main" val="958329444"/>
                  </a:ext>
                </a:extLst>
              </a:tr>
              <a:tr h="388620">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361950" algn="l" defTabSz="914400" rtl="0" eaLnBrk="1" fontAlgn="b" latinLnBrk="0" hangingPunct="1">
                        <a:lnSpc>
                          <a:spcPct val="100000"/>
                        </a:lnSpc>
                        <a:spcBef>
                          <a:spcPct val="0"/>
                        </a:spcBef>
                        <a:spcAft>
                          <a:spcPct val="0"/>
                        </a:spcAft>
                        <a:buClrTx/>
                        <a:buSzTx/>
                        <a:buFontTx/>
                        <a:buNone/>
                        <a:tabLst/>
                      </a:pPr>
                      <a:r>
                        <a:rPr kumimoji="0" lang="en-US" altLang="en-US" sz="2100" u="none" strike="noStrike" cap="none" normalizeH="0" baseline="0" dirty="0">
                          <a:ln>
                            <a:noFill/>
                          </a:ln>
                          <a:effectLst/>
                          <a:latin typeface="Calibri" panose="020F0502020204030204" pitchFamily="34" charset="0"/>
                          <a:cs typeface="Calibri" panose="020F0502020204030204" pitchFamily="34" charset="0"/>
                        </a:rPr>
                        <a:t>  Interest payments</a:t>
                      </a: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100" u="none" strike="noStrike" cap="none" normalizeH="0" baseline="0" dirty="0">
                          <a:ln>
                            <a:noFill/>
                          </a:ln>
                          <a:effectLst/>
                          <a:latin typeface="Calibri" panose="020F0502020204030204" pitchFamily="34" charset="0"/>
                          <a:cs typeface="Calibri" panose="020F0502020204030204" pitchFamily="34" charset="0"/>
                        </a:rPr>
                        <a:t>0</a:t>
                      </a: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501650" algn="l"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effectLst/>
                          <a:latin typeface="Calibri" panose="020F0502020204030204" pitchFamily="34" charset="0"/>
                          <a:cs typeface="Calibri" panose="020F0502020204030204" pitchFamily="34" charset="0"/>
                        </a:rPr>
                        <a:t>Interest received</a:t>
                      </a:r>
                      <a:endParaRPr kumimoji="0" lang="en-US" altLang="en-US" sz="2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tcPr>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0</a:t>
                      </a:r>
                    </a:p>
                  </a:txBody>
                  <a:tcPr marL="68580" marR="68580" marT="34290" marB="34290" anchor="ctr" horzOverflow="overflow"/>
                </a:tc>
                <a:extLst>
                  <a:ext uri="{0D108BD9-81ED-4DB2-BD59-A6C34878D82A}">
                    <a16:rowId xmlns:a16="http://schemas.microsoft.com/office/drawing/2014/main" val="1264027564"/>
                  </a:ext>
                </a:extLst>
              </a:tr>
              <a:tr h="205740">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9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9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9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9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extLst>
                  <a:ext uri="{0D108BD9-81ED-4DB2-BD59-A6C34878D82A}">
                    <a16:rowId xmlns:a16="http://schemas.microsoft.com/office/drawing/2014/main" val="1281439901"/>
                  </a:ext>
                </a:extLst>
              </a:tr>
              <a:tr h="567000">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Taxes</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100</a:t>
                      </a:r>
                    </a:p>
                  </a:txBody>
                  <a:tcPr marL="68580" marR="68580" marT="34290" marB="34290" anchor="ctr" horzOverflow="overflow">
                    <a:lnR>
                      <a:noFill/>
                    </a:lnR>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b="1" u="none" strike="noStrike" kern="1200" cap="none" normalizeH="0" baseline="0" dirty="0">
                          <a:ln>
                            <a:noFill/>
                          </a:ln>
                          <a:effectLst/>
                          <a:latin typeface="Calibri" panose="020F0502020204030204" pitchFamily="34" charset="0"/>
                          <a:cs typeface="Calibri" panose="020F0502020204030204" pitchFamily="34" charset="0"/>
                        </a:rPr>
                        <a:t>Taxes paid</a:t>
                      </a:r>
                      <a:endParaRPr kumimoji="0" lang="en-US" altLang="en-US" sz="27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tcPr>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100</a:t>
                      </a:r>
                    </a:p>
                  </a:txBody>
                  <a:tcPr marL="68580" marR="68580" marT="34290" marB="34290" anchor="ctr" horzOverflow="overflow"/>
                </a:tc>
                <a:extLst>
                  <a:ext uri="{0D108BD9-81ED-4DB2-BD59-A6C34878D82A}">
                    <a16:rowId xmlns:a16="http://schemas.microsoft.com/office/drawing/2014/main" val="2133630279"/>
                  </a:ext>
                </a:extLst>
              </a:tr>
              <a:tr h="486000">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u="none" strike="noStrike" cap="none" normalizeH="0" baseline="0" dirty="0">
                          <a:ln>
                            <a:noFill/>
                          </a:ln>
                          <a:effectLst/>
                          <a:latin typeface="Calibri" panose="020F0502020204030204" pitchFamily="34" charset="0"/>
                          <a:cs typeface="Calibri" panose="020F0502020204030204" pitchFamily="34" charset="0"/>
                        </a:rPr>
                        <a:t>Fiscal injection</a:t>
                      </a:r>
                      <a:endParaRPr kumimoji="0" lang="en-US" altLang="en-US" sz="27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solidFill>
                      <a:schemeClr val="bg1">
                        <a:lumMod val="95000"/>
                      </a:schemeClr>
                    </a:solidFill>
                  </a:tcPr>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7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solidFill>
                      <a:schemeClr val="bg1">
                        <a:lumMod val="95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7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u="none" strike="noStrike" kern="1200" cap="none" normalizeH="0" baseline="0" dirty="0">
                          <a:ln>
                            <a:noFill/>
                          </a:ln>
                          <a:effectLst/>
                          <a:latin typeface="Calibri" panose="020F0502020204030204" pitchFamily="34" charset="0"/>
                          <a:cs typeface="Calibri" panose="020F0502020204030204" pitchFamily="34" charset="0"/>
                        </a:rPr>
                        <a:t>Overall saving</a:t>
                      </a:r>
                      <a:endParaRPr kumimoji="0" lang="en-US" altLang="en-US" sz="27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solidFill>
                      <a:schemeClr val="bg1">
                        <a:lumMod val="95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7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solidFill>
                      <a:schemeClr val="bg1">
                        <a:lumMod val="95000"/>
                      </a:schemeClr>
                    </a:solidFill>
                  </a:tcPr>
                </a:tc>
                <a:extLst>
                  <a:ext uri="{0D108BD9-81ED-4DB2-BD59-A6C34878D82A}">
                    <a16:rowId xmlns:a16="http://schemas.microsoft.com/office/drawing/2014/main" val="574235452"/>
                  </a:ext>
                </a:extLst>
              </a:tr>
              <a:tr h="229500">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R>
                      <a:noFill/>
                    </a:lnR>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tc>
                <a:extLst>
                  <a:ext uri="{0D108BD9-81ED-4DB2-BD59-A6C34878D82A}">
                    <a16:rowId xmlns:a16="http://schemas.microsoft.com/office/drawing/2014/main" val="1063730320"/>
                  </a:ext>
                </a:extLst>
              </a:tr>
              <a:tr h="519065">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Bonds outstanding</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0</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7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700" b="1"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Financial Wealth</a:t>
                      </a:r>
                    </a:p>
                  </a:txBody>
                  <a:tcPr marL="68580" marR="68580" marT="34290" marB="34290" anchor="ctr" horzOverflow="overflow">
                    <a:lnL w="12700" cap="flat" cmpd="sng" algn="ctr">
                      <a:noFill/>
                      <a:prstDash val="solid"/>
                      <a:round/>
                      <a:headEnd type="none" w="med" len="med"/>
                      <a:tailEnd type="none" w="med" len="med"/>
                    </a:ln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GB" sz="2700" b="1"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0</a:t>
                      </a:r>
                    </a:p>
                  </a:txBody>
                  <a:tcPr marL="68580" marR="68580" marT="34290" marB="34290" anchor="ctr" horzOverflow="overflow"/>
                </a:tc>
                <a:extLst>
                  <a:ext uri="{0D108BD9-81ED-4DB2-BD59-A6C34878D82A}">
                    <a16:rowId xmlns:a16="http://schemas.microsoft.com/office/drawing/2014/main" val="3118463823"/>
                  </a:ext>
                </a:extLst>
              </a:tr>
              <a:tr h="388800">
                <a:tc>
                  <a:txBody>
                    <a:bodyPr/>
                    <a:lstStyle/>
                    <a:p>
                      <a:endParaRPr lang="en-GB" sz="2100" dirty="0">
                        <a:latin typeface="Calibri" panose="020F0502020204030204" pitchFamily="34" charset="0"/>
                        <a:cs typeface="Calibri" panose="020F0502020204030204" pitchFamily="34" charset="0"/>
                      </a:endParaRPr>
                    </a:p>
                  </a:txBody>
                  <a:tcPr marL="68580" marR="68580" marT="34290" marB="34290" anchor="ctr" horzOverflow="overflow"/>
                </a:tc>
                <a:tc>
                  <a:txBody>
                    <a:bodyPr/>
                    <a:lstStyle/>
                    <a:p>
                      <a:endParaRPr lang="en-GB" sz="2100" dirty="0">
                        <a:latin typeface="Calibri" panose="020F0502020204030204" pitchFamily="34" charset="0"/>
                        <a:cs typeface="Calibri" panose="020F0502020204030204" pitchFamily="34" charset="0"/>
                      </a:endParaRPr>
                    </a:p>
                  </a:txBody>
                  <a:tcPr marL="68580" marR="68580" marT="34290" marB="34290" anchor="ctr" horzOverflow="overflow">
                    <a:lnR>
                      <a:noFill/>
                    </a:lnR>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501650" algn="l"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Cash</a:t>
                      </a:r>
                    </a:p>
                  </a:txBody>
                  <a:tcPr marL="68580" marR="68580" marT="34290" marB="34290" anchor="ctr" horzOverflow="overflow">
                    <a:lnL w="12700" cap="flat" cmpd="sng" algn="ctr">
                      <a:noFill/>
                      <a:prstDash val="solid"/>
                      <a:round/>
                      <a:headEnd type="none" w="med" len="med"/>
                      <a:tailEnd type="none" w="med" len="med"/>
                    </a:lnL>
                  </a:tcPr>
                </a:tc>
                <a:tc>
                  <a:txBody>
                    <a:bodyPr/>
                    <a:lstStyle/>
                    <a:p>
                      <a:pPr marL="0" marR="0" lvl="0" indent="501650" algn="r"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0</a:t>
                      </a:r>
                    </a:p>
                  </a:txBody>
                  <a:tcPr marL="68580" marR="68580" marT="34290" marB="34290" anchor="ctr" horzOverflow="overflow"/>
                </a:tc>
                <a:extLst>
                  <a:ext uri="{0D108BD9-81ED-4DB2-BD59-A6C34878D82A}">
                    <a16:rowId xmlns:a16="http://schemas.microsoft.com/office/drawing/2014/main" val="2626356184"/>
                  </a:ext>
                </a:extLst>
              </a:tr>
              <a:tr h="388800">
                <a:tc>
                  <a:txBody>
                    <a:bodyPr/>
                    <a:lstStyle/>
                    <a:p>
                      <a:endParaRPr lang="en-GB" sz="2100" dirty="0">
                        <a:latin typeface="Calibri" panose="020F0502020204030204" pitchFamily="34" charset="0"/>
                        <a:cs typeface="Calibri" panose="020F0502020204030204" pitchFamily="34" charset="0"/>
                      </a:endParaRPr>
                    </a:p>
                  </a:txBody>
                  <a:tcPr marL="68580" marR="68580" marT="34290" marB="34290" anchor="ctr" horzOverflow="overflow">
                    <a:lnB w="12700" cap="flat" cmpd="sng" algn="ctr">
                      <a:solidFill>
                        <a:schemeClr val="tx1"/>
                      </a:solidFill>
                      <a:prstDash val="solid"/>
                      <a:round/>
                      <a:headEnd type="none" w="med" len="med"/>
                      <a:tailEnd type="none" w="med" len="med"/>
                    </a:lnB>
                  </a:tcPr>
                </a:tc>
                <a:tc>
                  <a:txBody>
                    <a:bodyPr/>
                    <a:lstStyle/>
                    <a:p>
                      <a:endParaRPr lang="en-GB" sz="2100" dirty="0">
                        <a:latin typeface="Calibri" panose="020F0502020204030204" pitchFamily="34" charset="0"/>
                        <a:cs typeface="Calibri" panose="020F0502020204030204" pitchFamily="34" charset="0"/>
                      </a:endParaRPr>
                    </a:p>
                  </a:txBody>
                  <a:tcPr marL="68580" marR="68580" marT="34290" marB="34290" anchor="ctr" horzOverflow="overflow">
                    <a:lnR>
                      <a:noFill/>
                    </a:lnR>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501650" algn="l"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Bonds held</a:t>
                      </a:r>
                    </a:p>
                  </a:txBody>
                  <a:tcPr marL="68580" marR="68580" marT="34290" marB="34290" anchor="ctr" horzOverflow="overflow">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501650" algn="r"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0</a:t>
                      </a:r>
                    </a:p>
                  </a:txBody>
                  <a:tcPr marL="68580" marR="68580" marT="34290" marB="34290" anchor="ctr"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7283312"/>
                  </a:ext>
                </a:extLst>
              </a:tr>
            </a:tbl>
          </a:graphicData>
        </a:graphic>
      </p:graphicFrame>
      <p:cxnSp>
        <p:nvCxnSpPr>
          <p:cNvPr id="3" name="Straight Arrow Connector 2">
            <a:extLst>
              <a:ext uri="{FF2B5EF4-FFF2-40B4-BE49-F238E27FC236}">
                <a16:creationId xmlns:a16="http://schemas.microsoft.com/office/drawing/2014/main" id="{AA5C1E51-FD46-7F40-A818-6D190BDDF61B}"/>
              </a:ext>
            </a:extLst>
          </p:cNvPr>
          <p:cNvCxnSpPr/>
          <p:nvPr/>
        </p:nvCxnSpPr>
        <p:spPr>
          <a:xfrm>
            <a:off x="5933982" y="2078850"/>
            <a:ext cx="3780420" cy="0"/>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D8B919B-FE88-364D-856A-A29426D897A0}"/>
              </a:ext>
            </a:extLst>
          </p:cNvPr>
          <p:cNvCxnSpPr>
            <a:cxnSpLocks/>
          </p:cNvCxnSpPr>
          <p:nvPr/>
        </p:nvCxnSpPr>
        <p:spPr>
          <a:xfrm>
            <a:off x="10146450" y="2240868"/>
            <a:ext cx="0" cy="1188132"/>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4893C14-4C87-C843-B3A9-5172CE6851A5}"/>
              </a:ext>
            </a:extLst>
          </p:cNvPr>
          <p:cNvCxnSpPr>
            <a:cxnSpLocks/>
          </p:cNvCxnSpPr>
          <p:nvPr/>
        </p:nvCxnSpPr>
        <p:spPr>
          <a:xfrm flipH="1">
            <a:off x="5933982" y="3591018"/>
            <a:ext cx="3780420" cy="0"/>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D0B602B-3053-5148-8F18-72530FF47235}"/>
              </a:ext>
            </a:extLst>
          </p:cNvPr>
          <p:cNvSpPr txBox="1"/>
          <p:nvPr/>
        </p:nvSpPr>
        <p:spPr>
          <a:xfrm>
            <a:off x="6764270" y="853160"/>
            <a:ext cx="2808312" cy="461665"/>
          </a:xfrm>
          <a:prstGeom prst="rect">
            <a:avLst/>
          </a:prstGeom>
          <a:solidFill>
            <a:schemeClr val="accent1"/>
          </a:solidFill>
        </p:spPr>
        <p:txBody>
          <a:bodyPr wrap="square" rtlCol="0">
            <a:spAutoFit/>
          </a:bodyPr>
          <a:lstStyle/>
          <a:p>
            <a:pPr algn="ctr"/>
            <a:r>
              <a:rPr lang="en-GB" sz="2400" dirty="0">
                <a:solidFill>
                  <a:schemeClr val="bg1"/>
                </a:solidFill>
                <a:latin typeface="Calibri" panose="020F0502020204030204" pitchFamily="34" charset="0"/>
                <a:cs typeface="Calibri" panose="020F0502020204030204" pitchFamily="34" charset="0"/>
              </a:rPr>
              <a:t>Non-government</a:t>
            </a:r>
          </a:p>
        </p:txBody>
      </p:sp>
      <p:sp>
        <p:nvSpPr>
          <p:cNvPr id="13" name="TextBox 12">
            <a:extLst>
              <a:ext uri="{FF2B5EF4-FFF2-40B4-BE49-F238E27FC236}">
                <a16:creationId xmlns:a16="http://schemas.microsoft.com/office/drawing/2014/main" id="{DC9441F7-53A2-3A49-87DF-E29130403E1A}"/>
              </a:ext>
            </a:extLst>
          </p:cNvPr>
          <p:cNvSpPr txBox="1"/>
          <p:nvPr/>
        </p:nvSpPr>
        <p:spPr>
          <a:xfrm>
            <a:off x="2598111" y="845685"/>
            <a:ext cx="2808312" cy="461665"/>
          </a:xfrm>
          <a:prstGeom prst="rect">
            <a:avLst/>
          </a:prstGeom>
          <a:solidFill>
            <a:schemeClr val="accent1"/>
          </a:solidFill>
        </p:spPr>
        <p:txBody>
          <a:bodyPr wrap="square" rtlCol="0">
            <a:spAutoFit/>
          </a:bodyPr>
          <a:lstStyle/>
          <a:p>
            <a:pPr algn="ctr"/>
            <a:r>
              <a:rPr lang="en-GB" sz="2400" dirty="0">
                <a:solidFill>
                  <a:schemeClr val="bg1"/>
                </a:solidFill>
                <a:latin typeface="Calibri" panose="020F0502020204030204" pitchFamily="34" charset="0"/>
                <a:cs typeface="Calibri" panose="020F0502020204030204" pitchFamily="34" charset="0"/>
              </a:rPr>
              <a:t>Government</a:t>
            </a:r>
          </a:p>
        </p:txBody>
      </p:sp>
      <p:pic>
        <p:nvPicPr>
          <p:cNvPr id="14" name="Picture 13">
            <a:extLst>
              <a:ext uri="{FF2B5EF4-FFF2-40B4-BE49-F238E27FC236}">
                <a16:creationId xmlns:a16="http://schemas.microsoft.com/office/drawing/2014/main" id="{4FE18556-7CDE-B748-AB1F-20167D3C4026}"/>
              </a:ext>
            </a:extLst>
          </p:cNvPr>
          <p:cNvPicPr>
            <a:picLocks noChangeAspect="1"/>
          </p:cNvPicPr>
          <p:nvPr/>
        </p:nvPicPr>
        <p:blipFill>
          <a:blip r:embed="rId3"/>
          <a:stretch>
            <a:fillRect/>
          </a:stretch>
        </p:blipFill>
        <p:spPr>
          <a:xfrm>
            <a:off x="9598943" y="671516"/>
            <a:ext cx="810000" cy="810000"/>
          </a:xfrm>
          <a:prstGeom prst="rect">
            <a:avLst/>
          </a:prstGeom>
        </p:spPr>
      </p:pic>
      <p:pic>
        <p:nvPicPr>
          <p:cNvPr id="15" name="Picture 2" descr="Image result for icons government">
            <a:extLst>
              <a:ext uri="{FF2B5EF4-FFF2-40B4-BE49-F238E27FC236}">
                <a16:creationId xmlns:a16="http://schemas.microsoft.com/office/drawing/2014/main" id="{E60B33A7-B3CB-D840-AF68-237B9C162D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8111" y="670679"/>
            <a:ext cx="810000" cy="810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56EC74C-65D8-BC43-992B-8F49CCDEAB0E}"/>
              </a:ext>
            </a:extLst>
          </p:cNvPr>
          <p:cNvSpPr txBox="1"/>
          <p:nvPr/>
        </p:nvSpPr>
        <p:spPr>
          <a:xfrm>
            <a:off x="5565518" y="902349"/>
            <a:ext cx="1030531" cy="369332"/>
          </a:xfrm>
          <a:prstGeom prst="rect">
            <a:avLst/>
          </a:prstGeom>
          <a:noFill/>
        </p:spPr>
        <p:txBody>
          <a:bodyPr wrap="square" rtlCol="0">
            <a:spAutoFit/>
          </a:bodyPr>
          <a:lstStyle/>
          <a:p>
            <a:pPr algn="ctr"/>
            <a:r>
              <a:rPr lang="en-GB" b="1" dirty="0"/>
              <a:t>Year 1</a:t>
            </a:r>
          </a:p>
        </p:txBody>
      </p:sp>
    </p:spTree>
    <p:extLst>
      <p:ext uri="{BB962C8B-B14F-4D97-AF65-F5344CB8AC3E}">
        <p14:creationId xmlns:p14="http://schemas.microsoft.com/office/powerpoint/2010/main" val="429092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D01584-2B47-EA4B-8A6A-17F5C2BAE38F}"/>
              </a:ext>
            </a:extLst>
          </p:cNvPr>
          <p:cNvSpPr/>
          <p:nvPr/>
        </p:nvSpPr>
        <p:spPr>
          <a:xfrm>
            <a:off x="1631504" y="3789040"/>
            <a:ext cx="8928992" cy="612066"/>
          </a:xfrm>
          <a:prstGeom prst="rect">
            <a:avLst/>
          </a:prstGeom>
          <a:solidFill>
            <a:schemeClr val="bg1"/>
          </a:solid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aphicFrame>
        <p:nvGraphicFramePr>
          <p:cNvPr id="36" name="Table 35">
            <a:extLst>
              <a:ext uri="{FF2B5EF4-FFF2-40B4-BE49-F238E27FC236}">
                <a16:creationId xmlns:a16="http://schemas.microsoft.com/office/drawing/2014/main" id="{03364407-01FB-3144-8F3F-A36F883E7A5A}"/>
              </a:ext>
            </a:extLst>
          </p:cNvPr>
          <p:cNvGraphicFramePr>
            <a:graphicFrameLocks noGrp="1"/>
          </p:cNvGraphicFramePr>
          <p:nvPr/>
        </p:nvGraphicFramePr>
        <p:xfrm>
          <a:off x="1708500" y="1808821"/>
          <a:ext cx="8775000" cy="4055045"/>
        </p:xfrm>
        <a:graphic>
          <a:graphicData uri="http://schemas.openxmlformats.org/drawingml/2006/table">
            <a:tbl>
              <a:tblPr>
                <a:tableStyleId>{2D5ABB26-0587-4C30-8999-92F81FD0307C}</a:tableStyleId>
              </a:tblPr>
              <a:tblGrid>
                <a:gridCol w="3051000">
                  <a:extLst>
                    <a:ext uri="{9D8B030D-6E8A-4147-A177-3AD203B41FA5}">
                      <a16:colId xmlns:a16="http://schemas.microsoft.com/office/drawing/2014/main" val="1273573978"/>
                    </a:ext>
                  </a:extLst>
                </a:gridCol>
                <a:gridCol w="1188000">
                  <a:extLst>
                    <a:ext uri="{9D8B030D-6E8A-4147-A177-3AD203B41FA5}">
                      <a16:colId xmlns:a16="http://schemas.microsoft.com/office/drawing/2014/main" val="1897943525"/>
                    </a:ext>
                  </a:extLst>
                </a:gridCol>
                <a:gridCol w="297000">
                  <a:extLst>
                    <a:ext uri="{9D8B030D-6E8A-4147-A177-3AD203B41FA5}">
                      <a16:colId xmlns:a16="http://schemas.microsoft.com/office/drawing/2014/main" val="3122769446"/>
                    </a:ext>
                  </a:extLst>
                </a:gridCol>
                <a:gridCol w="3051000">
                  <a:extLst>
                    <a:ext uri="{9D8B030D-6E8A-4147-A177-3AD203B41FA5}">
                      <a16:colId xmlns:a16="http://schemas.microsoft.com/office/drawing/2014/main" val="3440270405"/>
                    </a:ext>
                  </a:extLst>
                </a:gridCol>
                <a:gridCol w="1188000">
                  <a:extLst>
                    <a:ext uri="{9D8B030D-6E8A-4147-A177-3AD203B41FA5}">
                      <a16:colId xmlns:a16="http://schemas.microsoft.com/office/drawing/2014/main" val="3532550437"/>
                    </a:ext>
                  </a:extLst>
                </a:gridCol>
              </a:tblGrid>
              <a:tr h="486000">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Spending</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T w="12700" cap="flat" cmpd="sng" algn="ctr">
                      <a:solidFill>
                        <a:schemeClr val="tx1"/>
                      </a:solidFill>
                      <a:prstDash val="solid"/>
                      <a:round/>
                      <a:headEnd type="none" w="med" len="med"/>
                      <a:tailEnd type="none" w="med" len="med"/>
                    </a:lnT>
                  </a:tcPr>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100</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lnT w="12700" cap="flat" cmpd="sng" algn="ctr">
                      <a:solidFill>
                        <a:schemeClr val="tx1"/>
                      </a:solidFill>
                      <a:prstDash val="solid"/>
                      <a:round/>
                      <a:headEnd type="none" w="med" len="med"/>
                      <a:tailEnd type="none" w="med" len="med"/>
                    </a:lnT>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b="1" u="none" strike="noStrike" kern="1200" cap="none" normalizeH="0" baseline="0" dirty="0">
                          <a:ln>
                            <a:noFill/>
                          </a:ln>
                          <a:effectLst/>
                          <a:latin typeface="Calibri" panose="020F0502020204030204" pitchFamily="34" charset="0"/>
                          <a:cs typeface="Calibri" panose="020F0502020204030204" pitchFamily="34" charset="0"/>
                        </a:rPr>
                        <a:t>Income</a:t>
                      </a:r>
                      <a:endParaRPr kumimoji="0" lang="en-US" altLang="en-US" sz="27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100</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51125665"/>
                  </a:ext>
                </a:extLst>
              </a:tr>
              <a:tr h="388800">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361950" algn="l" defTabSz="914400" rtl="0" eaLnBrk="1" fontAlgn="b" latinLnBrk="0" hangingPunct="1">
                        <a:lnSpc>
                          <a:spcPct val="100000"/>
                        </a:lnSpc>
                        <a:spcBef>
                          <a:spcPct val="0"/>
                        </a:spcBef>
                        <a:spcAft>
                          <a:spcPct val="0"/>
                        </a:spcAft>
                        <a:buClrTx/>
                        <a:buSzTx/>
                        <a:buFontTx/>
                        <a:buNone/>
                        <a:tabLst/>
                      </a:pPr>
                      <a:r>
                        <a:rPr kumimoji="0" lang="en-US" altLang="en-US" sz="2100" u="none" strike="noStrike" cap="none" normalizeH="0" baseline="0" dirty="0">
                          <a:ln>
                            <a:noFill/>
                          </a:ln>
                          <a:effectLst/>
                          <a:latin typeface="Calibri" panose="020F0502020204030204" pitchFamily="34" charset="0"/>
                          <a:cs typeface="Calibri" panose="020F0502020204030204" pitchFamily="34" charset="0"/>
                        </a:rPr>
                        <a:t>  Wages</a:t>
                      </a: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100" u="none" strike="noStrike" cap="none" normalizeH="0" baseline="0" dirty="0">
                          <a:ln>
                            <a:noFill/>
                          </a:ln>
                          <a:effectLst/>
                          <a:latin typeface="Calibri" panose="020F0502020204030204" pitchFamily="34" charset="0"/>
                          <a:cs typeface="Calibri" panose="020F0502020204030204" pitchFamily="34" charset="0"/>
                        </a:rPr>
                        <a:t>100</a:t>
                      </a: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542925" algn="l"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effectLst/>
                          <a:latin typeface="Calibri" panose="020F0502020204030204" pitchFamily="34" charset="0"/>
                          <a:cs typeface="Calibri" panose="020F0502020204030204" pitchFamily="34" charset="0"/>
                        </a:rPr>
                        <a:t>Wages</a:t>
                      </a:r>
                      <a:endParaRPr kumimoji="0" lang="en-US" altLang="en-US" sz="2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effectLst/>
                          <a:latin typeface="Calibri" panose="020F0502020204030204" pitchFamily="34" charset="0"/>
                          <a:cs typeface="Calibri" panose="020F0502020204030204" pitchFamily="34" charset="0"/>
                        </a:rPr>
                        <a:t>100</a:t>
                      </a:r>
                      <a:endParaRPr kumimoji="0" lang="en-US" altLang="en-US" sz="2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tc>
                <a:extLst>
                  <a:ext uri="{0D108BD9-81ED-4DB2-BD59-A6C34878D82A}">
                    <a16:rowId xmlns:a16="http://schemas.microsoft.com/office/drawing/2014/main" val="958329444"/>
                  </a:ext>
                </a:extLst>
              </a:tr>
              <a:tr h="388620">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361950" algn="l" defTabSz="914400" rtl="0" eaLnBrk="1" fontAlgn="b" latinLnBrk="0" hangingPunct="1">
                        <a:lnSpc>
                          <a:spcPct val="100000"/>
                        </a:lnSpc>
                        <a:spcBef>
                          <a:spcPct val="0"/>
                        </a:spcBef>
                        <a:spcAft>
                          <a:spcPct val="0"/>
                        </a:spcAft>
                        <a:buClrTx/>
                        <a:buSzTx/>
                        <a:buFontTx/>
                        <a:buNone/>
                        <a:tabLst/>
                      </a:pPr>
                      <a:r>
                        <a:rPr kumimoji="0" lang="en-US" altLang="en-US" sz="2100" u="none" strike="noStrike" cap="none" normalizeH="0" baseline="0" dirty="0">
                          <a:ln>
                            <a:noFill/>
                          </a:ln>
                          <a:effectLst/>
                          <a:latin typeface="Calibri" panose="020F0502020204030204" pitchFamily="34" charset="0"/>
                          <a:cs typeface="Calibri" panose="020F0502020204030204" pitchFamily="34" charset="0"/>
                        </a:rPr>
                        <a:t>  Interest payments</a:t>
                      </a: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100" u="none" strike="noStrike" cap="none" normalizeH="0" baseline="0" dirty="0">
                          <a:ln>
                            <a:noFill/>
                          </a:ln>
                          <a:effectLst/>
                          <a:latin typeface="Calibri" panose="020F0502020204030204" pitchFamily="34" charset="0"/>
                          <a:cs typeface="Calibri" panose="020F0502020204030204" pitchFamily="34" charset="0"/>
                        </a:rPr>
                        <a:t>0</a:t>
                      </a: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501650" algn="l"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effectLst/>
                          <a:latin typeface="Calibri" panose="020F0502020204030204" pitchFamily="34" charset="0"/>
                          <a:cs typeface="Calibri" panose="020F0502020204030204" pitchFamily="34" charset="0"/>
                        </a:rPr>
                        <a:t>Interest received</a:t>
                      </a:r>
                      <a:endParaRPr kumimoji="0" lang="en-US" altLang="en-US" sz="2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effectLst/>
                          <a:latin typeface="Calibri" panose="020F0502020204030204" pitchFamily="34" charset="0"/>
                          <a:cs typeface="Calibri" panose="020F0502020204030204" pitchFamily="34" charset="0"/>
                        </a:rPr>
                        <a:t>0</a:t>
                      </a:r>
                      <a:endParaRPr kumimoji="0" lang="en-US" altLang="en-US" sz="2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tc>
                <a:extLst>
                  <a:ext uri="{0D108BD9-81ED-4DB2-BD59-A6C34878D82A}">
                    <a16:rowId xmlns:a16="http://schemas.microsoft.com/office/drawing/2014/main" val="1264027564"/>
                  </a:ext>
                </a:extLst>
              </a:tr>
              <a:tr h="205740">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9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9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9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9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extLst>
                  <a:ext uri="{0D108BD9-81ED-4DB2-BD59-A6C34878D82A}">
                    <a16:rowId xmlns:a16="http://schemas.microsoft.com/office/drawing/2014/main" val="1281439901"/>
                  </a:ext>
                </a:extLst>
              </a:tr>
              <a:tr h="567000">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Taxes</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100</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b="1" u="none" strike="noStrike" kern="1200" cap="none" normalizeH="0" baseline="0" dirty="0">
                          <a:ln>
                            <a:noFill/>
                          </a:ln>
                          <a:effectLst/>
                          <a:latin typeface="Calibri" panose="020F0502020204030204" pitchFamily="34" charset="0"/>
                          <a:cs typeface="Calibri" panose="020F0502020204030204" pitchFamily="34" charset="0"/>
                        </a:rPr>
                        <a:t>Taxes paid</a:t>
                      </a:r>
                      <a:endParaRPr kumimoji="0" lang="en-US" altLang="en-US" sz="27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100</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extLst>
                  <a:ext uri="{0D108BD9-81ED-4DB2-BD59-A6C34878D82A}">
                    <a16:rowId xmlns:a16="http://schemas.microsoft.com/office/drawing/2014/main" val="2133630279"/>
                  </a:ext>
                </a:extLst>
              </a:tr>
              <a:tr h="486000">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u="none" strike="noStrike" cap="none" normalizeH="0" baseline="0" dirty="0">
                          <a:ln>
                            <a:noFill/>
                          </a:ln>
                          <a:solidFill>
                            <a:srgbClr val="0070C0"/>
                          </a:solidFill>
                          <a:effectLst/>
                          <a:latin typeface="Calibri" panose="020F0502020204030204" pitchFamily="34" charset="0"/>
                          <a:cs typeface="Calibri" panose="020F0502020204030204" pitchFamily="34" charset="0"/>
                        </a:rPr>
                        <a:t>Fiscal injection</a:t>
                      </a:r>
                      <a:endParaRPr kumimoji="0" lang="en-US" altLang="en-US" sz="2700" b="0" i="0" u="none" strike="noStrike" cap="none" normalizeH="0" baseline="0" dirty="0">
                        <a:ln>
                          <a:noFill/>
                        </a:ln>
                        <a:solidFill>
                          <a:srgbClr val="0070C0"/>
                        </a:solidFill>
                        <a:effectLst/>
                        <a:latin typeface="Calibri" panose="020F0502020204030204" pitchFamily="34" charset="0"/>
                        <a:cs typeface="Calibri" panose="020F0502020204030204" pitchFamily="34" charset="0"/>
                      </a:endParaRPr>
                    </a:p>
                  </a:txBody>
                  <a:tcPr marL="68580" marR="68580" marT="34290" marB="34290" anchor="ctr" horzOverflow="overflow">
                    <a:solidFill>
                      <a:schemeClr val="bg1">
                        <a:lumMod val="95000"/>
                      </a:schemeClr>
                    </a:solidFill>
                  </a:tcPr>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solidFill>
                            <a:srgbClr val="0070C0"/>
                          </a:solidFill>
                          <a:effectLst/>
                          <a:latin typeface="Calibri" panose="020F0502020204030204" pitchFamily="34" charset="0"/>
                          <a:cs typeface="Calibri" panose="020F0502020204030204" pitchFamily="34" charset="0"/>
                        </a:rPr>
                        <a:t>0</a:t>
                      </a:r>
                      <a:endParaRPr kumimoji="0" lang="en-US" altLang="en-US" sz="2700" b="1" i="0" u="none" strike="noStrike" cap="none" normalizeH="0" baseline="0" dirty="0">
                        <a:ln>
                          <a:noFill/>
                        </a:ln>
                        <a:solidFill>
                          <a:srgbClr val="0070C0"/>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solidFill>
                      <a:schemeClr val="bg1">
                        <a:lumMod val="95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700" b="0"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u="none" strike="noStrike" kern="1200" cap="none" normalizeH="0" baseline="0" dirty="0">
                          <a:ln>
                            <a:noFill/>
                          </a:ln>
                          <a:solidFill>
                            <a:srgbClr val="0070C0"/>
                          </a:solidFill>
                          <a:effectLst/>
                          <a:latin typeface="Calibri" panose="020F0502020204030204" pitchFamily="34" charset="0"/>
                          <a:cs typeface="Calibri" panose="020F0502020204030204" pitchFamily="34" charset="0"/>
                        </a:rPr>
                        <a:t>Overall saving</a:t>
                      </a:r>
                      <a:endParaRPr kumimoji="0" lang="en-US" altLang="en-US" sz="2700" b="0" i="0" u="none" strike="noStrike" kern="1200" cap="none" normalizeH="0" baseline="0" dirty="0">
                        <a:ln>
                          <a:noFill/>
                        </a:ln>
                        <a:solidFill>
                          <a:srgbClr val="0070C0"/>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solidFill>
                      <a:schemeClr val="bg1">
                        <a:lumMod val="95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solidFill>
                            <a:srgbClr val="0070C0"/>
                          </a:solidFill>
                          <a:effectLst/>
                          <a:latin typeface="Calibri" panose="020F0502020204030204" pitchFamily="34" charset="0"/>
                          <a:cs typeface="Calibri" panose="020F0502020204030204" pitchFamily="34" charset="0"/>
                        </a:rPr>
                        <a:t>0</a:t>
                      </a:r>
                      <a:endParaRPr kumimoji="0" lang="en-US" altLang="en-US" sz="2700" b="1" i="0" u="none" strike="noStrike" cap="none" normalizeH="0" baseline="0" dirty="0">
                        <a:ln>
                          <a:noFill/>
                        </a:ln>
                        <a:solidFill>
                          <a:srgbClr val="0070C0"/>
                        </a:solidFill>
                        <a:effectLst/>
                        <a:latin typeface="Calibri" panose="020F0502020204030204" pitchFamily="34" charset="0"/>
                        <a:cs typeface="Calibri" panose="020F0502020204030204" pitchFamily="34" charset="0"/>
                      </a:endParaRPr>
                    </a:p>
                  </a:txBody>
                  <a:tcPr marL="68580" marR="68580" marT="34290" marB="34290" anchor="ctr" horzOverflow="overflow">
                    <a:solidFill>
                      <a:schemeClr val="bg1">
                        <a:lumMod val="95000"/>
                      </a:schemeClr>
                    </a:solidFill>
                  </a:tcPr>
                </a:tc>
                <a:extLst>
                  <a:ext uri="{0D108BD9-81ED-4DB2-BD59-A6C34878D82A}">
                    <a16:rowId xmlns:a16="http://schemas.microsoft.com/office/drawing/2014/main" val="574235452"/>
                  </a:ext>
                </a:extLst>
              </a:tr>
              <a:tr h="229500">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R>
                      <a:noFill/>
                    </a:lnR>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tc>
                <a:extLst>
                  <a:ext uri="{0D108BD9-81ED-4DB2-BD59-A6C34878D82A}">
                    <a16:rowId xmlns:a16="http://schemas.microsoft.com/office/drawing/2014/main" val="1063730320"/>
                  </a:ext>
                </a:extLst>
              </a:tr>
              <a:tr h="519065">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Bonds outstanding</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0</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7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700" b="1"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Financial Wealth</a:t>
                      </a:r>
                    </a:p>
                  </a:txBody>
                  <a:tcPr marL="68580" marR="68580" marT="34290" marB="34290" anchor="ctr" horzOverflow="overflow">
                    <a:lnL w="12700" cap="flat" cmpd="sng" algn="ctr">
                      <a:noFill/>
                      <a:prstDash val="solid"/>
                      <a:round/>
                      <a:headEnd type="none" w="med" len="med"/>
                      <a:tailEnd type="none" w="med" len="med"/>
                    </a:ln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GB" sz="2700" b="1"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0</a:t>
                      </a:r>
                    </a:p>
                  </a:txBody>
                  <a:tcPr marL="68580" marR="68580" marT="34290" marB="34290" anchor="ctr" horzOverflow="overflow"/>
                </a:tc>
                <a:extLst>
                  <a:ext uri="{0D108BD9-81ED-4DB2-BD59-A6C34878D82A}">
                    <a16:rowId xmlns:a16="http://schemas.microsoft.com/office/drawing/2014/main" val="3118463823"/>
                  </a:ext>
                </a:extLst>
              </a:tr>
              <a:tr h="388800">
                <a:tc>
                  <a:txBody>
                    <a:bodyPr/>
                    <a:lstStyle/>
                    <a:p>
                      <a:endParaRPr lang="en-GB" sz="2100" dirty="0">
                        <a:latin typeface="Calibri" panose="020F0502020204030204" pitchFamily="34" charset="0"/>
                        <a:cs typeface="Calibri" panose="020F0502020204030204" pitchFamily="34" charset="0"/>
                      </a:endParaRPr>
                    </a:p>
                  </a:txBody>
                  <a:tcPr marL="68580" marR="68580" marT="34290" marB="34290" anchor="ctr" horzOverflow="overflow"/>
                </a:tc>
                <a:tc>
                  <a:txBody>
                    <a:bodyPr/>
                    <a:lstStyle/>
                    <a:p>
                      <a:endParaRPr lang="en-GB" sz="2100" dirty="0">
                        <a:latin typeface="Calibri" panose="020F0502020204030204" pitchFamily="34" charset="0"/>
                        <a:cs typeface="Calibri" panose="020F0502020204030204" pitchFamily="34" charset="0"/>
                      </a:endParaRPr>
                    </a:p>
                  </a:txBody>
                  <a:tcPr marL="68580" marR="68580" marT="34290" marB="34290" anchor="ctr" horzOverflow="overflow">
                    <a:lnR>
                      <a:noFill/>
                    </a:lnR>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501650" algn="l"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Cash</a:t>
                      </a:r>
                    </a:p>
                  </a:txBody>
                  <a:tcPr marL="68580" marR="68580" marT="34290" marB="34290" anchor="ctr" horzOverflow="overflow">
                    <a:lnL w="12700" cap="flat" cmpd="sng" algn="ctr">
                      <a:noFill/>
                      <a:prstDash val="solid"/>
                      <a:round/>
                      <a:headEnd type="none" w="med" len="med"/>
                      <a:tailEnd type="none" w="med" len="med"/>
                    </a:lnL>
                  </a:tcPr>
                </a:tc>
                <a:tc>
                  <a:txBody>
                    <a:bodyPr/>
                    <a:lstStyle/>
                    <a:p>
                      <a:pPr marL="0" marR="0" lvl="0" indent="501650" algn="r"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0</a:t>
                      </a:r>
                    </a:p>
                  </a:txBody>
                  <a:tcPr marL="68580" marR="68580" marT="34290" marB="34290" anchor="ctr" horzOverflow="overflow"/>
                </a:tc>
                <a:extLst>
                  <a:ext uri="{0D108BD9-81ED-4DB2-BD59-A6C34878D82A}">
                    <a16:rowId xmlns:a16="http://schemas.microsoft.com/office/drawing/2014/main" val="2626356184"/>
                  </a:ext>
                </a:extLst>
              </a:tr>
              <a:tr h="388800">
                <a:tc>
                  <a:txBody>
                    <a:bodyPr/>
                    <a:lstStyle/>
                    <a:p>
                      <a:endParaRPr lang="en-GB" sz="2100" dirty="0">
                        <a:latin typeface="Calibri" panose="020F0502020204030204" pitchFamily="34" charset="0"/>
                        <a:cs typeface="Calibri" panose="020F0502020204030204" pitchFamily="34" charset="0"/>
                      </a:endParaRPr>
                    </a:p>
                  </a:txBody>
                  <a:tcPr marL="68580" marR="68580" marT="34290" marB="34290" anchor="ctr" horzOverflow="overflow">
                    <a:lnB w="12700" cap="flat" cmpd="sng" algn="ctr">
                      <a:solidFill>
                        <a:schemeClr val="tx1"/>
                      </a:solidFill>
                      <a:prstDash val="solid"/>
                      <a:round/>
                      <a:headEnd type="none" w="med" len="med"/>
                      <a:tailEnd type="none" w="med" len="med"/>
                    </a:lnB>
                  </a:tcPr>
                </a:tc>
                <a:tc>
                  <a:txBody>
                    <a:bodyPr/>
                    <a:lstStyle/>
                    <a:p>
                      <a:endParaRPr lang="en-GB" sz="2100" dirty="0">
                        <a:latin typeface="Calibri" panose="020F0502020204030204" pitchFamily="34" charset="0"/>
                        <a:cs typeface="Calibri" panose="020F0502020204030204" pitchFamily="34" charset="0"/>
                      </a:endParaRPr>
                    </a:p>
                  </a:txBody>
                  <a:tcPr marL="68580" marR="68580" marT="34290" marB="34290" anchor="ctr" horzOverflow="overflow">
                    <a:lnR>
                      <a:noFill/>
                    </a:lnR>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501650" algn="l"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Bonds held</a:t>
                      </a:r>
                    </a:p>
                  </a:txBody>
                  <a:tcPr marL="68580" marR="68580" marT="34290" marB="34290" anchor="ctr" horzOverflow="overflow">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501650" algn="r"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0</a:t>
                      </a:r>
                    </a:p>
                  </a:txBody>
                  <a:tcPr marL="68580" marR="68580" marT="34290" marB="34290" anchor="ctr"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7283312"/>
                  </a:ext>
                </a:extLst>
              </a:tr>
            </a:tbl>
          </a:graphicData>
        </a:graphic>
      </p:graphicFrame>
      <p:sp>
        <p:nvSpPr>
          <p:cNvPr id="10" name="TextBox 9">
            <a:extLst>
              <a:ext uri="{FF2B5EF4-FFF2-40B4-BE49-F238E27FC236}">
                <a16:creationId xmlns:a16="http://schemas.microsoft.com/office/drawing/2014/main" id="{89F73B4A-8913-A24D-A9A2-82E346946503}"/>
              </a:ext>
            </a:extLst>
          </p:cNvPr>
          <p:cNvSpPr txBox="1"/>
          <p:nvPr/>
        </p:nvSpPr>
        <p:spPr>
          <a:xfrm>
            <a:off x="6764270" y="853160"/>
            <a:ext cx="2808312" cy="461665"/>
          </a:xfrm>
          <a:prstGeom prst="rect">
            <a:avLst/>
          </a:prstGeom>
          <a:solidFill>
            <a:schemeClr val="accent1"/>
          </a:solidFill>
        </p:spPr>
        <p:txBody>
          <a:bodyPr wrap="square" rtlCol="0">
            <a:spAutoFit/>
          </a:bodyPr>
          <a:lstStyle/>
          <a:p>
            <a:pPr algn="ctr"/>
            <a:r>
              <a:rPr lang="en-GB" sz="2400" dirty="0">
                <a:solidFill>
                  <a:schemeClr val="bg1"/>
                </a:solidFill>
                <a:latin typeface="Calibri" panose="020F0502020204030204" pitchFamily="34" charset="0"/>
                <a:cs typeface="Calibri" panose="020F0502020204030204" pitchFamily="34" charset="0"/>
              </a:rPr>
              <a:t>Non-government</a:t>
            </a:r>
          </a:p>
        </p:txBody>
      </p:sp>
      <p:sp>
        <p:nvSpPr>
          <p:cNvPr id="11" name="TextBox 10">
            <a:extLst>
              <a:ext uri="{FF2B5EF4-FFF2-40B4-BE49-F238E27FC236}">
                <a16:creationId xmlns:a16="http://schemas.microsoft.com/office/drawing/2014/main" id="{F83FB865-7105-1B46-AC52-4CF00B935CAD}"/>
              </a:ext>
            </a:extLst>
          </p:cNvPr>
          <p:cNvSpPr txBox="1"/>
          <p:nvPr/>
        </p:nvSpPr>
        <p:spPr>
          <a:xfrm>
            <a:off x="2598111" y="845685"/>
            <a:ext cx="2808312" cy="461665"/>
          </a:xfrm>
          <a:prstGeom prst="rect">
            <a:avLst/>
          </a:prstGeom>
          <a:solidFill>
            <a:schemeClr val="accent1"/>
          </a:solidFill>
        </p:spPr>
        <p:txBody>
          <a:bodyPr wrap="square" rtlCol="0">
            <a:spAutoFit/>
          </a:bodyPr>
          <a:lstStyle/>
          <a:p>
            <a:pPr algn="ctr"/>
            <a:r>
              <a:rPr lang="en-GB" sz="2400" dirty="0">
                <a:solidFill>
                  <a:schemeClr val="bg1"/>
                </a:solidFill>
                <a:latin typeface="Calibri" panose="020F0502020204030204" pitchFamily="34" charset="0"/>
                <a:cs typeface="Calibri" panose="020F0502020204030204" pitchFamily="34" charset="0"/>
              </a:rPr>
              <a:t>Government</a:t>
            </a:r>
          </a:p>
        </p:txBody>
      </p:sp>
      <p:pic>
        <p:nvPicPr>
          <p:cNvPr id="12" name="Picture 11">
            <a:extLst>
              <a:ext uri="{FF2B5EF4-FFF2-40B4-BE49-F238E27FC236}">
                <a16:creationId xmlns:a16="http://schemas.microsoft.com/office/drawing/2014/main" id="{825879AC-4ABE-5142-A6F7-391D9376DC47}"/>
              </a:ext>
            </a:extLst>
          </p:cNvPr>
          <p:cNvPicPr>
            <a:picLocks noChangeAspect="1"/>
          </p:cNvPicPr>
          <p:nvPr/>
        </p:nvPicPr>
        <p:blipFill>
          <a:blip r:embed="rId2"/>
          <a:stretch>
            <a:fillRect/>
          </a:stretch>
        </p:blipFill>
        <p:spPr>
          <a:xfrm>
            <a:off x="9598943" y="671516"/>
            <a:ext cx="810000" cy="810000"/>
          </a:xfrm>
          <a:prstGeom prst="rect">
            <a:avLst/>
          </a:prstGeom>
        </p:spPr>
      </p:pic>
      <p:pic>
        <p:nvPicPr>
          <p:cNvPr id="13" name="Picture 2" descr="Image result for icons government">
            <a:extLst>
              <a:ext uri="{FF2B5EF4-FFF2-40B4-BE49-F238E27FC236}">
                <a16:creationId xmlns:a16="http://schemas.microsoft.com/office/drawing/2014/main" id="{581E2AA6-4BEE-684B-862B-C4E41EC2BA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8111" y="670679"/>
            <a:ext cx="810000" cy="810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B867F7F-06CA-BF45-9A70-20C4CB0A26C3}"/>
              </a:ext>
            </a:extLst>
          </p:cNvPr>
          <p:cNvSpPr txBox="1"/>
          <p:nvPr/>
        </p:nvSpPr>
        <p:spPr>
          <a:xfrm>
            <a:off x="5565518" y="902349"/>
            <a:ext cx="1030531" cy="369332"/>
          </a:xfrm>
          <a:prstGeom prst="rect">
            <a:avLst/>
          </a:prstGeom>
          <a:noFill/>
        </p:spPr>
        <p:txBody>
          <a:bodyPr wrap="square" rtlCol="0">
            <a:spAutoFit/>
          </a:bodyPr>
          <a:lstStyle/>
          <a:p>
            <a:pPr algn="ctr"/>
            <a:r>
              <a:rPr lang="en-GB" b="1" dirty="0"/>
              <a:t>Year 1</a:t>
            </a:r>
          </a:p>
        </p:txBody>
      </p:sp>
    </p:spTree>
    <p:extLst>
      <p:ext uri="{BB962C8B-B14F-4D97-AF65-F5344CB8AC3E}">
        <p14:creationId xmlns:p14="http://schemas.microsoft.com/office/powerpoint/2010/main" val="2862075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6" name="Table 35">
            <a:extLst>
              <a:ext uri="{FF2B5EF4-FFF2-40B4-BE49-F238E27FC236}">
                <a16:creationId xmlns:a16="http://schemas.microsoft.com/office/drawing/2014/main" id="{03364407-01FB-3144-8F3F-A36F883E7A5A}"/>
              </a:ext>
            </a:extLst>
          </p:cNvPr>
          <p:cNvGraphicFramePr>
            <a:graphicFrameLocks noGrp="1"/>
          </p:cNvGraphicFramePr>
          <p:nvPr/>
        </p:nvGraphicFramePr>
        <p:xfrm>
          <a:off x="1695486" y="1808821"/>
          <a:ext cx="8775000" cy="4055045"/>
        </p:xfrm>
        <a:graphic>
          <a:graphicData uri="http://schemas.openxmlformats.org/drawingml/2006/table">
            <a:tbl>
              <a:tblPr>
                <a:tableStyleId>{2D5ABB26-0587-4C30-8999-92F81FD0307C}</a:tableStyleId>
              </a:tblPr>
              <a:tblGrid>
                <a:gridCol w="3051000">
                  <a:extLst>
                    <a:ext uri="{9D8B030D-6E8A-4147-A177-3AD203B41FA5}">
                      <a16:colId xmlns:a16="http://schemas.microsoft.com/office/drawing/2014/main" val="1273573978"/>
                    </a:ext>
                  </a:extLst>
                </a:gridCol>
                <a:gridCol w="1188000">
                  <a:extLst>
                    <a:ext uri="{9D8B030D-6E8A-4147-A177-3AD203B41FA5}">
                      <a16:colId xmlns:a16="http://schemas.microsoft.com/office/drawing/2014/main" val="1897943525"/>
                    </a:ext>
                  </a:extLst>
                </a:gridCol>
                <a:gridCol w="297000">
                  <a:extLst>
                    <a:ext uri="{9D8B030D-6E8A-4147-A177-3AD203B41FA5}">
                      <a16:colId xmlns:a16="http://schemas.microsoft.com/office/drawing/2014/main" val="3122769446"/>
                    </a:ext>
                  </a:extLst>
                </a:gridCol>
                <a:gridCol w="3051000">
                  <a:extLst>
                    <a:ext uri="{9D8B030D-6E8A-4147-A177-3AD203B41FA5}">
                      <a16:colId xmlns:a16="http://schemas.microsoft.com/office/drawing/2014/main" val="3440270405"/>
                    </a:ext>
                  </a:extLst>
                </a:gridCol>
                <a:gridCol w="1188000">
                  <a:extLst>
                    <a:ext uri="{9D8B030D-6E8A-4147-A177-3AD203B41FA5}">
                      <a16:colId xmlns:a16="http://schemas.microsoft.com/office/drawing/2014/main" val="3532550437"/>
                    </a:ext>
                  </a:extLst>
                </a:gridCol>
              </a:tblGrid>
              <a:tr h="486000">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Spending</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T w="12700" cap="flat" cmpd="sng" algn="ctr">
                      <a:solidFill>
                        <a:schemeClr val="tx1"/>
                      </a:solidFill>
                      <a:prstDash val="solid"/>
                      <a:round/>
                      <a:headEnd type="none" w="med" len="med"/>
                      <a:tailEnd type="none" w="med" len="med"/>
                    </a:lnT>
                  </a:tcPr>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120</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lnT w="12700" cap="flat" cmpd="sng" algn="ctr">
                      <a:solidFill>
                        <a:schemeClr val="tx1"/>
                      </a:solidFill>
                      <a:prstDash val="solid"/>
                      <a:round/>
                      <a:headEnd type="none" w="med" len="med"/>
                      <a:tailEnd type="none" w="med" len="med"/>
                    </a:lnT>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b="1" u="none" strike="noStrike" kern="1200" cap="none" normalizeH="0" baseline="0" dirty="0">
                          <a:ln>
                            <a:noFill/>
                          </a:ln>
                          <a:effectLst/>
                          <a:latin typeface="Calibri" panose="020F0502020204030204" pitchFamily="34" charset="0"/>
                          <a:cs typeface="Calibri" panose="020F0502020204030204" pitchFamily="34" charset="0"/>
                        </a:rPr>
                        <a:t>Income</a:t>
                      </a:r>
                      <a:endParaRPr kumimoji="0" lang="en-US" altLang="en-US" sz="27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120</a:t>
                      </a:r>
                    </a:p>
                  </a:txBody>
                  <a:tcPr marL="68580" marR="68580" marT="34290" marB="34290" anchor="ctr" horzOverflow="overflow">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51125665"/>
                  </a:ext>
                </a:extLst>
              </a:tr>
              <a:tr h="388800">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361950" algn="l" defTabSz="914400" rtl="0" eaLnBrk="1" fontAlgn="b" latinLnBrk="0" hangingPunct="1">
                        <a:lnSpc>
                          <a:spcPct val="100000"/>
                        </a:lnSpc>
                        <a:spcBef>
                          <a:spcPct val="0"/>
                        </a:spcBef>
                        <a:spcAft>
                          <a:spcPct val="0"/>
                        </a:spcAft>
                        <a:buClrTx/>
                        <a:buSzTx/>
                        <a:buFontTx/>
                        <a:buNone/>
                        <a:tabLst/>
                      </a:pPr>
                      <a:r>
                        <a:rPr kumimoji="0" lang="en-US" altLang="en-US" sz="2100" u="none" strike="noStrike" cap="none" normalizeH="0" baseline="0" dirty="0">
                          <a:ln>
                            <a:noFill/>
                          </a:ln>
                          <a:effectLst/>
                          <a:latin typeface="Calibri" panose="020F0502020204030204" pitchFamily="34" charset="0"/>
                          <a:cs typeface="Calibri" panose="020F0502020204030204" pitchFamily="34" charset="0"/>
                        </a:rPr>
                        <a:t>  Wages</a:t>
                      </a: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100" u="none" strike="noStrike" cap="none" normalizeH="0" baseline="0" dirty="0">
                          <a:ln>
                            <a:noFill/>
                          </a:ln>
                          <a:effectLst/>
                          <a:latin typeface="Calibri" panose="020F0502020204030204" pitchFamily="34" charset="0"/>
                          <a:cs typeface="Calibri" panose="020F0502020204030204" pitchFamily="34" charset="0"/>
                        </a:rPr>
                        <a:t>120</a:t>
                      </a: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542925" algn="l"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effectLst/>
                          <a:latin typeface="Calibri" panose="020F0502020204030204" pitchFamily="34" charset="0"/>
                          <a:cs typeface="Calibri" panose="020F0502020204030204" pitchFamily="34" charset="0"/>
                        </a:rPr>
                        <a:t>Wages</a:t>
                      </a:r>
                      <a:endParaRPr kumimoji="0" lang="en-US" altLang="en-US" sz="2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tcPr>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120</a:t>
                      </a:r>
                    </a:p>
                  </a:txBody>
                  <a:tcPr marL="68580" marR="68580" marT="34290" marB="34290" anchor="ctr" horzOverflow="overflow"/>
                </a:tc>
                <a:extLst>
                  <a:ext uri="{0D108BD9-81ED-4DB2-BD59-A6C34878D82A}">
                    <a16:rowId xmlns:a16="http://schemas.microsoft.com/office/drawing/2014/main" val="958329444"/>
                  </a:ext>
                </a:extLst>
              </a:tr>
              <a:tr h="388620">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361950" algn="l" defTabSz="914400" rtl="0" eaLnBrk="1" fontAlgn="b" latinLnBrk="0" hangingPunct="1">
                        <a:lnSpc>
                          <a:spcPct val="100000"/>
                        </a:lnSpc>
                        <a:spcBef>
                          <a:spcPct val="0"/>
                        </a:spcBef>
                        <a:spcAft>
                          <a:spcPct val="0"/>
                        </a:spcAft>
                        <a:buClrTx/>
                        <a:buSzTx/>
                        <a:buFontTx/>
                        <a:buNone/>
                        <a:tabLst/>
                      </a:pPr>
                      <a:r>
                        <a:rPr kumimoji="0" lang="en-US" altLang="en-US" sz="2100" u="none" strike="noStrike" cap="none" normalizeH="0" baseline="0" dirty="0">
                          <a:ln>
                            <a:noFill/>
                          </a:ln>
                          <a:effectLst/>
                          <a:latin typeface="Calibri" panose="020F0502020204030204" pitchFamily="34" charset="0"/>
                          <a:cs typeface="Calibri" panose="020F0502020204030204" pitchFamily="34" charset="0"/>
                        </a:rPr>
                        <a:t>  Interest payments</a:t>
                      </a: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100" u="none" strike="noStrike" cap="none" normalizeH="0" baseline="0" dirty="0">
                          <a:ln>
                            <a:noFill/>
                          </a:ln>
                          <a:effectLst/>
                          <a:latin typeface="Calibri" panose="020F0502020204030204" pitchFamily="34" charset="0"/>
                          <a:cs typeface="Calibri" panose="020F0502020204030204" pitchFamily="34" charset="0"/>
                        </a:rPr>
                        <a:t>0</a:t>
                      </a: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501650" algn="l"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effectLst/>
                          <a:latin typeface="Calibri" panose="020F0502020204030204" pitchFamily="34" charset="0"/>
                          <a:cs typeface="Calibri" panose="020F0502020204030204" pitchFamily="34" charset="0"/>
                        </a:rPr>
                        <a:t>Interest received</a:t>
                      </a:r>
                      <a:endParaRPr kumimoji="0" lang="en-US" altLang="en-US" sz="2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tcPr>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0</a:t>
                      </a:r>
                    </a:p>
                  </a:txBody>
                  <a:tcPr marL="68580" marR="68580" marT="34290" marB="34290" anchor="ctr" horzOverflow="overflow"/>
                </a:tc>
                <a:extLst>
                  <a:ext uri="{0D108BD9-81ED-4DB2-BD59-A6C34878D82A}">
                    <a16:rowId xmlns:a16="http://schemas.microsoft.com/office/drawing/2014/main" val="1264027564"/>
                  </a:ext>
                </a:extLst>
              </a:tr>
              <a:tr h="205740">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9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9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9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9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extLst>
                  <a:ext uri="{0D108BD9-81ED-4DB2-BD59-A6C34878D82A}">
                    <a16:rowId xmlns:a16="http://schemas.microsoft.com/office/drawing/2014/main" val="1281439901"/>
                  </a:ext>
                </a:extLst>
              </a:tr>
              <a:tr h="567000">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Taxes</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100</a:t>
                      </a:r>
                    </a:p>
                  </a:txBody>
                  <a:tcPr marL="68580" marR="68580" marT="34290" marB="34290" anchor="ctr" horzOverflow="overflow">
                    <a:lnR>
                      <a:noFill/>
                    </a:lnR>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b="1" u="none" strike="noStrike" kern="1200" cap="none" normalizeH="0" baseline="0" dirty="0">
                          <a:ln>
                            <a:noFill/>
                          </a:ln>
                          <a:effectLst/>
                          <a:latin typeface="Calibri" panose="020F0502020204030204" pitchFamily="34" charset="0"/>
                          <a:cs typeface="Calibri" panose="020F0502020204030204" pitchFamily="34" charset="0"/>
                        </a:rPr>
                        <a:t>Taxes paid</a:t>
                      </a:r>
                      <a:endParaRPr kumimoji="0" lang="en-US" altLang="en-US" sz="27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tcPr>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100</a:t>
                      </a:r>
                    </a:p>
                  </a:txBody>
                  <a:tcPr marL="68580" marR="68580" marT="34290" marB="34290" anchor="ctr" horzOverflow="overflow"/>
                </a:tc>
                <a:extLst>
                  <a:ext uri="{0D108BD9-81ED-4DB2-BD59-A6C34878D82A}">
                    <a16:rowId xmlns:a16="http://schemas.microsoft.com/office/drawing/2014/main" val="2133630279"/>
                  </a:ext>
                </a:extLst>
              </a:tr>
              <a:tr h="486000">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u="none" strike="noStrike" cap="none" normalizeH="0" baseline="0" dirty="0">
                          <a:ln>
                            <a:noFill/>
                          </a:ln>
                          <a:effectLst/>
                          <a:latin typeface="Calibri" panose="020F0502020204030204" pitchFamily="34" charset="0"/>
                          <a:cs typeface="Calibri" panose="020F0502020204030204" pitchFamily="34" charset="0"/>
                        </a:rPr>
                        <a:t>Fiscal injection</a:t>
                      </a:r>
                      <a:endParaRPr kumimoji="0" lang="en-US" altLang="en-US" sz="27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solidFill>
                      <a:schemeClr val="bg1">
                        <a:lumMod val="95000"/>
                      </a:schemeClr>
                    </a:solidFill>
                  </a:tcPr>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7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solidFill>
                      <a:schemeClr val="bg1">
                        <a:lumMod val="95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7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u="none" strike="noStrike" kern="1200" cap="none" normalizeH="0" baseline="0" dirty="0">
                          <a:ln>
                            <a:noFill/>
                          </a:ln>
                          <a:effectLst/>
                          <a:latin typeface="Calibri" panose="020F0502020204030204" pitchFamily="34" charset="0"/>
                          <a:cs typeface="Calibri" panose="020F0502020204030204" pitchFamily="34" charset="0"/>
                        </a:rPr>
                        <a:t>Overall saving</a:t>
                      </a:r>
                      <a:endParaRPr kumimoji="0" lang="en-US" altLang="en-US" sz="27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solidFill>
                      <a:schemeClr val="bg1">
                        <a:lumMod val="95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7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solidFill>
                      <a:schemeClr val="bg1">
                        <a:lumMod val="95000"/>
                      </a:schemeClr>
                    </a:solidFill>
                  </a:tcPr>
                </a:tc>
                <a:extLst>
                  <a:ext uri="{0D108BD9-81ED-4DB2-BD59-A6C34878D82A}">
                    <a16:rowId xmlns:a16="http://schemas.microsoft.com/office/drawing/2014/main" val="574235452"/>
                  </a:ext>
                </a:extLst>
              </a:tr>
              <a:tr h="229500">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R>
                      <a:noFill/>
                    </a:lnR>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tc>
                <a:extLst>
                  <a:ext uri="{0D108BD9-81ED-4DB2-BD59-A6C34878D82A}">
                    <a16:rowId xmlns:a16="http://schemas.microsoft.com/office/drawing/2014/main" val="1063730320"/>
                  </a:ext>
                </a:extLst>
              </a:tr>
              <a:tr h="519065">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Bonds outstanding</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0</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7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700" b="1"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Financial Wealth</a:t>
                      </a:r>
                    </a:p>
                  </a:txBody>
                  <a:tcPr marL="68580" marR="68580" marT="34290" marB="34290" anchor="ctr" horzOverflow="overflow">
                    <a:lnL w="12700" cap="flat" cmpd="sng" algn="ctr">
                      <a:noFill/>
                      <a:prstDash val="solid"/>
                      <a:round/>
                      <a:headEnd type="none" w="med" len="med"/>
                      <a:tailEnd type="none" w="med" len="med"/>
                    </a:ln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GB" sz="2700" b="1"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0</a:t>
                      </a:r>
                    </a:p>
                  </a:txBody>
                  <a:tcPr marL="68580" marR="68580" marT="34290" marB="34290" anchor="ctr" horzOverflow="overflow"/>
                </a:tc>
                <a:extLst>
                  <a:ext uri="{0D108BD9-81ED-4DB2-BD59-A6C34878D82A}">
                    <a16:rowId xmlns:a16="http://schemas.microsoft.com/office/drawing/2014/main" val="3118463823"/>
                  </a:ext>
                </a:extLst>
              </a:tr>
              <a:tr h="388800">
                <a:tc>
                  <a:txBody>
                    <a:bodyPr/>
                    <a:lstStyle/>
                    <a:p>
                      <a:endParaRPr lang="en-GB" sz="2100" dirty="0">
                        <a:latin typeface="Calibri" panose="020F0502020204030204" pitchFamily="34" charset="0"/>
                        <a:cs typeface="Calibri" panose="020F0502020204030204" pitchFamily="34" charset="0"/>
                      </a:endParaRPr>
                    </a:p>
                  </a:txBody>
                  <a:tcPr marL="68580" marR="68580" marT="34290" marB="34290" anchor="ctr" horzOverflow="overflow"/>
                </a:tc>
                <a:tc>
                  <a:txBody>
                    <a:bodyPr/>
                    <a:lstStyle/>
                    <a:p>
                      <a:endParaRPr lang="en-GB" sz="2100" dirty="0">
                        <a:latin typeface="Calibri" panose="020F0502020204030204" pitchFamily="34" charset="0"/>
                        <a:cs typeface="Calibri" panose="020F0502020204030204" pitchFamily="34" charset="0"/>
                      </a:endParaRPr>
                    </a:p>
                  </a:txBody>
                  <a:tcPr marL="68580" marR="68580" marT="34290" marB="34290" anchor="ctr" horzOverflow="overflow">
                    <a:lnR>
                      <a:noFill/>
                    </a:lnR>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501650" algn="l"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Cash</a:t>
                      </a:r>
                    </a:p>
                  </a:txBody>
                  <a:tcPr marL="68580" marR="68580" marT="34290" marB="34290" anchor="ctr" horzOverflow="overflow">
                    <a:lnL w="12700" cap="flat" cmpd="sng" algn="ctr">
                      <a:noFill/>
                      <a:prstDash val="solid"/>
                      <a:round/>
                      <a:headEnd type="none" w="med" len="med"/>
                      <a:tailEnd type="none" w="med" len="med"/>
                    </a:lnL>
                  </a:tcPr>
                </a:tc>
                <a:tc>
                  <a:txBody>
                    <a:bodyPr/>
                    <a:lstStyle/>
                    <a:p>
                      <a:pPr marL="0" marR="0" lvl="0" indent="501650" algn="r"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0</a:t>
                      </a:r>
                    </a:p>
                  </a:txBody>
                  <a:tcPr marL="68580" marR="68580" marT="34290" marB="34290" anchor="ctr" horzOverflow="overflow"/>
                </a:tc>
                <a:extLst>
                  <a:ext uri="{0D108BD9-81ED-4DB2-BD59-A6C34878D82A}">
                    <a16:rowId xmlns:a16="http://schemas.microsoft.com/office/drawing/2014/main" val="2626356184"/>
                  </a:ext>
                </a:extLst>
              </a:tr>
              <a:tr h="388800">
                <a:tc>
                  <a:txBody>
                    <a:bodyPr/>
                    <a:lstStyle/>
                    <a:p>
                      <a:endParaRPr lang="en-GB" sz="2100" dirty="0">
                        <a:latin typeface="Calibri" panose="020F0502020204030204" pitchFamily="34" charset="0"/>
                        <a:cs typeface="Calibri" panose="020F0502020204030204" pitchFamily="34" charset="0"/>
                      </a:endParaRPr>
                    </a:p>
                  </a:txBody>
                  <a:tcPr marL="68580" marR="68580" marT="34290" marB="34290" anchor="ctr" horzOverflow="overflow">
                    <a:lnB w="12700" cap="flat" cmpd="sng" algn="ctr">
                      <a:solidFill>
                        <a:schemeClr val="tx1"/>
                      </a:solidFill>
                      <a:prstDash val="solid"/>
                      <a:round/>
                      <a:headEnd type="none" w="med" len="med"/>
                      <a:tailEnd type="none" w="med" len="med"/>
                    </a:lnB>
                  </a:tcPr>
                </a:tc>
                <a:tc>
                  <a:txBody>
                    <a:bodyPr/>
                    <a:lstStyle/>
                    <a:p>
                      <a:endParaRPr lang="en-GB" sz="2100" dirty="0">
                        <a:latin typeface="Calibri" panose="020F0502020204030204" pitchFamily="34" charset="0"/>
                        <a:cs typeface="Calibri" panose="020F0502020204030204" pitchFamily="34" charset="0"/>
                      </a:endParaRPr>
                    </a:p>
                  </a:txBody>
                  <a:tcPr marL="68580" marR="68580" marT="34290" marB="34290" anchor="ctr" horzOverflow="overflow">
                    <a:lnR>
                      <a:noFill/>
                    </a:lnR>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501650" algn="l"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Bonds held</a:t>
                      </a:r>
                    </a:p>
                  </a:txBody>
                  <a:tcPr marL="68580" marR="68580" marT="34290" marB="34290" anchor="ctr" horzOverflow="overflow">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501650" algn="r"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0</a:t>
                      </a:r>
                    </a:p>
                  </a:txBody>
                  <a:tcPr marL="68580" marR="68580" marT="34290" marB="34290" anchor="ctr"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7283312"/>
                  </a:ext>
                </a:extLst>
              </a:tr>
            </a:tbl>
          </a:graphicData>
        </a:graphic>
      </p:graphicFrame>
      <p:cxnSp>
        <p:nvCxnSpPr>
          <p:cNvPr id="3" name="Straight Arrow Connector 2">
            <a:extLst>
              <a:ext uri="{FF2B5EF4-FFF2-40B4-BE49-F238E27FC236}">
                <a16:creationId xmlns:a16="http://schemas.microsoft.com/office/drawing/2014/main" id="{AA5C1E51-FD46-7F40-A818-6D190BDDF61B}"/>
              </a:ext>
            </a:extLst>
          </p:cNvPr>
          <p:cNvCxnSpPr/>
          <p:nvPr/>
        </p:nvCxnSpPr>
        <p:spPr>
          <a:xfrm>
            <a:off x="5933982" y="2078850"/>
            <a:ext cx="3780420" cy="0"/>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D8B919B-FE88-364D-856A-A29426D897A0}"/>
              </a:ext>
            </a:extLst>
          </p:cNvPr>
          <p:cNvCxnSpPr>
            <a:cxnSpLocks/>
          </p:cNvCxnSpPr>
          <p:nvPr/>
        </p:nvCxnSpPr>
        <p:spPr>
          <a:xfrm>
            <a:off x="10146450" y="2240868"/>
            <a:ext cx="0" cy="1188132"/>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4893C14-4C87-C843-B3A9-5172CE6851A5}"/>
              </a:ext>
            </a:extLst>
          </p:cNvPr>
          <p:cNvCxnSpPr>
            <a:cxnSpLocks/>
          </p:cNvCxnSpPr>
          <p:nvPr/>
        </p:nvCxnSpPr>
        <p:spPr>
          <a:xfrm flipH="1">
            <a:off x="5933982" y="3591018"/>
            <a:ext cx="3780420" cy="0"/>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A2B2525-0663-2243-B7ED-E08A8AEC0BD8}"/>
              </a:ext>
            </a:extLst>
          </p:cNvPr>
          <p:cNvSpPr txBox="1"/>
          <p:nvPr/>
        </p:nvSpPr>
        <p:spPr>
          <a:xfrm>
            <a:off x="6764270" y="853160"/>
            <a:ext cx="2808312" cy="461665"/>
          </a:xfrm>
          <a:prstGeom prst="rect">
            <a:avLst/>
          </a:prstGeom>
          <a:solidFill>
            <a:schemeClr val="accent1"/>
          </a:solidFill>
        </p:spPr>
        <p:txBody>
          <a:bodyPr wrap="square" rtlCol="0">
            <a:spAutoFit/>
          </a:bodyPr>
          <a:lstStyle/>
          <a:p>
            <a:pPr algn="ctr"/>
            <a:r>
              <a:rPr lang="en-GB" sz="2400" dirty="0">
                <a:solidFill>
                  <a:schemeClr val="bg1"/>
                </a:solidFill>
                <a:latin typeface="Calibri" panose="020F0502020204030204" pitchFamily="34" charset="0"/>
                <a:cs typeface="Calibri" panose="020F0502020204030204" pitchFamily="34" charset="0"/>
              </a:rPr>
              <a:t>Non-government</a:t>
            </a:r>
          </a:p>
        </p:txBody>
      </p:sp>
      <p:sp>
        <p:nvSpPr>
          <p:cNvPr id="13" name="TextBox 12">
            <a:extLst>
              <a:ext uri="{FF2B5EF4-FFF2-40B4-BE49-F238E27FC236}">
                <a16:creationId xmlns:a16="http://schemas.microsoft.com/office/drawing/2014/main" id="{239EFDC8-3F8A-954F-861A-DEC97A902F97}"/>
              </a:ext>
            </a:extLst>
          </p:cNvPr>
          <p:cNvSpPr txBox="1"/>
          <p:nvPr/>
        </p:nvSpPr>
        <p:spPr>
          <a:xfrm>
            <a:off x="2598111" y="845685"/>
            <a:ext cx="2808312" cy="461665"/>
          </a:xfrm>
          <a:prstGeom prst="rect">
            <a:avLst/>
          </a:prstGeom>
          <a:solidFill>
            <a:schemeClr val="accent1"/>
          </a:solidFill>
        </p:spPr>
        <p:txBody>
          <a:bodyPr wrap="square" rtlCol="0">
            <a:spAutoFit/>
          </a:bodyPr>
          <a:lstStyle/>
          <a:p>
            <a:pPr algn="ctr"/>
            <a:r>
              <a:rPr lang="en-GB" sz="2400" dirty="0">
                <a:solidFill>
                  <a:schemeClr val="bg1"/>
                </a:solidFill>
                <a:latin typeface="Calibri" panose="020F0502020204030204" pitchFamily="34" charset="0"/>
                <a:cs typeface="Calibri" panose="020F0502020204030204" pitchFamily="34" charset="0"/>
              </a:rPr>
              <a:t>Government</a:t>
            </a:r>
          </a:p>
        </p:txBody>
      </p:sp>
      <p:pic>
        <p:nvPicPr>
          <p:cNvPr id="14" name="Picture 13">
            <a:extLst>
              <a:ext uri="{FF2B5EF4-FFF2-40B4-BE49-F238E27FC236}">
                <a16:creationId xmlns:a16="http://schemas.microsoft.com/office/drawing/2014/main" id="{EB2AA642-C180-FA46-9509-83AF0DA2FC97}"/>
              </a:ext>
            </a:extLst>
          </p:cNvPr>
          <p:cNvPicPr>
            <a:picLocks noChangeAspect="1"/>
          </p:cNvPicPr>
          <p:nvPr/>
        </p:nvPicPr>
        <p:blipFill>
          <a:blip r:embed="rId3"/>
          <a:stretch>
            <a:fillRect/>
          </a:stretch>
        </p:blipFill>
        <p:spPr>
          <a:xfrm>
            <a:off x="9598943" y="671516"/>
            <a:ext cx="810000" cy="810000"/>
          </a:xfrm>
          <a:prstGeom prst="rect">
            <a:avLst/>
          </a:prstGeom>
        </p:spPr>
      </p:pic>
      <p:pic>
        <p:nvPicPr>
          <p:cNvPr id="15" name="Picture 2" descr="Image result for icons government">
            <a:extLst>
              <a:ext uri="{FF2B5EF4-FFF2-40B4-BE49-F238E27FC236}">
                <a16:creationId xmlns:a16="http://schemas.microsoft.com/office/drawing/2014/main" id="{4A495EF4-0065-5C42-8823-9AEFF1A74E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8111" y="670679"/>
            <a:ext cx="810000" cy="810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6CB0B68-405A-0349-92A6-27928721EBCC}"/>
              </a:ext>
            </a:extLst>
          </p:cNvPr>
          <p:cNvSpPr txBox="1"/>
          <p:nvPr/>
        </p:nvSpPr>
        <p:spPr>
          <a:xfrm>
            <a:off x="5565518" y="902349"/>
            <a:ext cx="1030531" cy="369332"/>
          </a:xfrm>
          <a:prstGeom prst="rect">
            <a:avLst/>
          </a:prstGeom>
          <a:noFill/>
        </p:spPr>
        <p:txBody>
          <a:bodyPr wrap="square" rtlCol="0">
            <a:spAutoFit/>
          </a:bodyPr>
          <a:lstStyle/>
          <a:p>
            <a:pPr algn="ctr"/>
            <a:r>
              <a:rPr lang="en-GB" b="1" dirty="0"/>
              <a:t>Year 2</a:t>
            </a:r>
          </a:p>
        </p:txBody>
      </p:sp>
    </p:spTree>
    <p:extLst>
      <p:ext uri="{BB962C8B-B14F-4D97-AF65-F5344CB8AC3E}">
        <p14:creationId xmlns:p14="http://schemas.microsoft.com/office/powerpoint/2010/main" val="279254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D01584-2B47-EA4B-8A6A-17F5C2BAE38F}"/>
              </a:ext>
            </a:extLst>
          </p:cNvPr>
          <p:cNvSpPr/>
          <p:nvPr/>
        </p:nvSpPr>
        <p:spPr>
          <a:xfrm>
            <a:off x="1631504" y="3789040"/>
            <a:ext cx="8928992" cy="612066"/>
          </a:xfrm>
          <a:prstGeom prst="rect">
            <a:avLst/>
          </a:prstGeom>
          <a:solidFill>
            <a:schemeClr val="bg1"/>
          </a:solid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aphicFrame>
        <p:nvGraphicFramePr>
          <p:cNvPr id="36" name="Table 35">
            <a:extLst>
              <a:ext uri="{FF2B5EF4-FFF2-40B4-BE49-F238E27FC236}">
                <a16:creationId xmlns:a16="http://schemas.microsoft.com/office/drawing/2014/main" id="{03364407-01FB-3144-8F3F-A36F883E7A5A}"/>
              </a:ext>
            </a:extLst>
          </p:cNvPr>
          <p:cNvGraphicFramePr>
            <a:graphicFrameLocks noGrp="1"/>
          </p:cNvGraphicFramePr>
          <p:nvPr/>
        </p:nvGraphicFramePr>
        <p:xfrm>
          <a:off x="1708500" y="1808821"/>
          <a:ext cx="8775000" cy="4055045"/>
        </p:xfrm>
        <a:graphic>
          <a:graphicData uri="http://schemas.openxmlformats.org/drawingml/2006/table">
            <a:tbl>
              <a:tblPr>
                <a:tableStyleId>{2D5ABB26-0587-4C30-8999-92F81FD0307C}</a:tableStyleId>
              </a:tblPr>
              <a:tblGrid>
                <a:gridCol w="3051000">
                  <a:extLst>
                    <a:ext uri="{9D8B030D-6E8A-4147-A177-3AD203B41FA5}">
                      <a16:colId xmlns:a16="http://schemas.microsoft.com/office/drawing/2014/main" val="1273573978"/>
                    </a:ext>
                  </a:extLst>
                </a:gridCol>
                <a:gridCol w="1188000">
                  <a:extLst>
                    <a:ext uri="{9D8B030D-6E8A-4147-A177-3AD203B41FA5}">
                      <a16:colId xmlns:a16="http://schemas.microsoft.com/office/drawing/2014/main" val="1897943525"/>
                    </a:ext>
                  </a:extLst>
                </a:gridCol>
                <a:gridCol w="297000">
                  <a:extLst>
                    <a:ext uri="{9D8B030D-6E8A-4147-A177-3AD203B41FA5}">
                      <a16:colId xmlns:a16="http://schemas.microsoft.com/office/drawing/2014/main" val="3122769446"/>
                    </a:ext>
                  </a:extLst>
                </a:gridCol>
                <a:gridCol w="3051000">
                  <a:extLst>
                    <a:ext uri="{9D8B030D-6E8A-4147-A177-3AD203B41FA5}">
                      <a16:colId xmlns:a16="http://schemas.microsoft.com/office/drawing/2014/main" val="3440270405"/>
                    </a:ext>
                  </a:extLst>
                </a:gridCol>
                <a:gridCol w="1188000">
                  <a:extLst>
                    <a:ext uri="{9D8B030D-6E8A-4147-A177-3AD203B41FA5}">
                      <a16:colId xmlns:a16="http://schemas.microsoft.com/office/drawing/2014/main" val="3532550437"/>
                    </a:ext>
                  </a:extLst>
                </a:gridCol>
              </a:tblGrid>
              <a:tr h="486000">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Spending</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T w="12700" cap="flat" cmpd="sng" algn="ctr">
                      <a:solidFill>
                        <a:schemeClr val="tx1"/>
                      </a:solidFill>
                      <a:prstDash val="solid"/>
                      <a:round/>
                      <a:headEnd type="none" w="med" len="med"/>
                      <a:tailEnd type="none" w="med" len="med"/>
                    </a:lnT>
                  </a:tcPr>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120</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lnT w="12700" cap="flat" cmpd="sng" algn="ctr">
                      <a:solidFill>
                        <a:schemeClr val="tx1"/>
                      </a:solidFill>
                      <a:prstDash val="solid"/>
                      <a:round/>
                      <a:headEnd type="none" w="med" len="med"/>
                      <a:tailEnd type="none" w="med" len="med"/>
                    </a:lnT>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b="1" u="none" strike="noStrike" kern="1200" cap="none" normalizeH="0" baseline="0" dirty="0">
                          <a:ln>
                            <a:noFill/>
                          </a:ln>
                          <a:effectLst/>
                          <a:latin typeface="Calibri" panose="020F0502020204030204" pitchFamily="34" charset="0"/>
                          <a:cs typeface="Calibri" panose="020F0502020204030204" pitchFamily="34" charset="0"/>
                        </a:rPr>
                        <a:t>Income</a:t>
                      </a:r>
                      <a:endParaRPr kumimoji="0" lang="en-US" altLang="en-US" sz="27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120</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51125665"/>
                  </a:ext>
                </a:extLst>
              </a:tr>
              <a:tr h="388800">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361950" algn="l" defTabSz="914400" rtl="0" eaLnBrk="1" fontAlgn="b" latinLnBrk="0" hangingPunct="1">
                        <a:lnSpc>
                          <a:spcPct val="100000"/>
                        </a:lnSpc>
                        <a:spcBef>
                          <a:spcPct val="0"/>
                        </a:spcBef>
                        <a:spcAft>
                          <a:spcPct val="0"/>
                        </a:spcAft>
                        <a:buClrTx/>
                        <a:buSzTx/>
                        <a:buFontTx/>
                        <a:buNone/>
                        <a:tabLst/>
                      </a:pPr>
                      <a:r>
                        <a:rPr kumimoji="0" lang="en-US" altLang="en-US" sz="2100" u="none" strike="noStrike" cap="none" normalizeH="0" baseline="0" dirty="0">
                          <a:ln>
                            <a:noFill/>
                          </a:ln>
                          <a:effectLst/>
                          <a:latin typeface="Calibri" panose="020F0502020204030204" pitchFamily="34" charset="0"/>
                          <a:cs typeface="Calibri" panose="020F0502020204030204" pitchFamily="34" charset="0"/>
                        </a:rPr>
                        <a:t>  Wages</a:t>
                      </a: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100" u="none" strike="noStrike" cap="none" normalizeH="0" baseline="0" dirty="0">
                          <a:ln>
                            <a:noFill/>
                          </a:ln>
                          <a:effectLst/>
                          <a:latin typeface="Calibri" panose="020F0502020204030204" pitchFamily="34" charset="0"/>
                          <a:cs typeface="Calibri" panose="020F0502020204030204" pitchFamily="34" charset="0"/>
                        </a:rPr>
                        <a:t>120</a:t>
                      </a: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542925" algn="l"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effectLst/>
                          <a:latin typeface="Calibri" panose="020F0502020204030204" pitchFamily="34" charset="0"/>
                          <a:cs typeface="Calibri" panose="020F0502020204030204" pitchFamily="34" charset="0"/>
                        </a:rPr>
                        <a:t>Wages</a:t>
                      </a:r>
                      <a:endParaRPr kumimoji="0" lang="en-US" altLang="en-US" sz="2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effectLst/>
                          <a:latin typeface="Calibri" panose="020F0502020204030204" pitchFamily="34" charset="0"/>
                          <a:cs typeface="Calibri" panose="020F0502020204030204" pitchFamily="34" charset="0"/>
                        </a:rPr>
                        <a:t>120</a:t>
                      </a:r>
                      <a:endParaRPr kumimoji="0" lang="en-US" altLang="en-US" sz="2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tc>
                <a:extLst>
                  <a:ext uri="{0D108BD9-81ED-4DB2-BD59-A6C34878D82A}">
                    <a16:rowId xmlns:a16="http://schemas.microsoft.com/office/drawing/2014/main" val="958329444"/>
                  </a:ext>
                </a:extLst>
              </a:tr>
              <a:tr h="388620">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361950" algn="l" defTabSz="914400" rtl="0" eaLnBrk="1" fontAlgn="b" latinLnBrk="0" hangingPunct="1">
                        <a:lnSpc>
                          <a:spcPct val="100000"/>
                        </a:lnSpc>
                        <a:spcBef>
                          <a:spcPct val="0"/>
                        </a:spcBef>
                        <a:spcAft>
                          <a:spcPct val="0"/>
                        </a:spcAft>
                        <a:buClrTx/>
                        <a:buSzTx/>
                        <a:buFontTx/>
                        <a:buNone/>
                        <a:tabLst/>
                      </a:pPr>
                      <a:r>
                        <a:rPr kumimoji="0" lang="en-US" altLang="en-US" sz="2100" u="none" strike="noStrike" cap="none" normalizeH="0" baseline="0" dirty="0">
                          <a:ln>
                            <a:noFill/>
                          </a:ln>
                          <a:effectLst/>
                          <a:latin typeface="Calibri" panose="020F0502020204030204" pitchFamily="34" charset="0"/>
                          <a:cs typeface="Calibri" panose="020F0502020204030204" pitchFamily="34" charset="0"/>
                        </a:rPr>
                        <a:t>  Interest payments</a:t>
                      </a: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100" u="none" strike="noStrike" cap="none" normalizeH="0" baseline="0" dirty="0">
                          <a:ln>
                            <a:noFill/>
                          </a:ln>
                          <a:effectLst/>
                          <a:latin typeface="Calibri" panose="020F0502020204030204" pitchFamily="34" charset="0"/>
                          <a:cs typeface="Calibri" panose="020F0502020204030204" pitchFamily="34" charset="0"/>
                        </a:rPr>
                        <a:t>0</a:t>
                      </a: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501650" algn="l"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effectLst/>
                          <a:latin typeface="Calibri" panose="020F0502020204030204" pitchFamily="34" charset="0"/>
                          <a:cs typeface="Calibri" panose="020F0502020204030204" pitchFamily="34" charset="0"/>
                        </a:rPr>
                        <a:t>Interest received</a:t>
                      </a:r>
                      <a:endParaRPr kumimoji="0" lang="en-US" altLang="en-US" sz="2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effectLst/>
                          <a:latin typeface="Calibri" panose="020F0502020204030204" pitchFamily="34" charset="0"/>
                          <a:cs typeface="Calibri" panose="020F0502020204030204" pitchFamily="34" charset="0"/>
                        </a:rPr>
                        <a:t>0</a:t>
                      </a:r>
                      <a:endParaRPr kumimoji="0" lang="en-US" altLang="en-US" sz="2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tc>
                <a:extLst>
                  <a:ext uri="{0D108BD9-81ED-4DB2-BD59-A6C34878D82A}">
                    <a16:rowId xmlns:a16="http://schemas.microsoft.com/office/drawing/2014/main" val="1264027564"/>
                  </a:ext>
                </a:extLst>
              </a:tr>
              <a:tr h="205740">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9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9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9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9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extLst>
                  <a:ext uri="{0D108BD9-81ED-4DB2-BD59-A6C34878D82A}">
                    <a16:rowId xmlns:a16="http://schemas.microsoft.com/office/drawing/2014/main" val="1281439901"/>
                  </a:ext>
                </a:extLst>
              </a:tr>
              <a:tr h="567000">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Taxes</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100</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b="1" u="none" strike="noStrike" kern="1200" cap="none" normalizeH="0" baseline="0" dirty="0">
                          <a:ln>
                            <a:noFill/>
                          </a:ln>
                          <a:effectLst/>
                          <a:latin typeface="Calibri" panose="020F0502020204030204" pitchFamily="34" charset="0"/>
                          <a:cs typeface="Calibri" panose="020F0502020204030204" pitchFamily="34" charset="0"/>
                        </a:rPr>
                        <a:t>Taxes paid</a:t>
                      </a:r>
                      <a:endParaRPr kumimoji="0" lang="en-US" altLang="en-US" sz="27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100</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extLst>
                  <a:ext uri="{0D108BD9-81ED-4DB2-BD59-A6C34878D82A}">
                    <a16:rowId xmlns:a16="http://schemas.microsoft.com/office/drawing/2014/main" val="2133630279"/>
                  </a:ext>
                </a:extLst>
              </a:tr>
              <a:tr h="486000">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u="none" strike="noStrike" cap="none" normalizeH="0" baseline="0" dirty="0">
                          <a:ln>
                            <a:noFill/>
                          </a:ln>
                          <a:solidFill>
                            <a:srgbClr val="0070C0"/>
                          </a:solidFill>
                          <a:effectLst/>
                          <a:latin typeface="Calibri" panose="020F0502020204030204" pitchFamily="34" charset="0"/>
                          <a:cs typeface="Calibri" panose="020F0502020204030204" pitchFamily="34" charset="0"/>
                        </a:rPr>
                        <a:t>Fiscal injection</a:t>
                      </a:r>
                      <a:endParaRPr kumimoji="0" lang="en-US" altLang="en-US" sz="2700" b="0" i="0" u="none" strike="noStrike" cap="none" normalizeH="0" baseline="0" dirty="0">
                        <a:ln>
                          <a:noFill/>
                        </a:ln>
                        <a:solidFill>
                          <a:srgbClr val="0070C0"/>
                        </a:solidFill>
                        <a:effectLst/>
                        <a:latin typeface="Calibri" panose="020F0502020204030204" pitchFamily="34" charset="0"/>
                        <a:cs typeface="Calibri" panose="020F0502020204030204" pitchFamily="34" charset="0"/>
                      </a:endParaRPr>
                    </a:p>
                  </a:txBody>
                  <a:tcPr marL="68580" marR="68580" marT="34290" marB="34290" anchor="ctr" horzOverflow="overflow">
                    <a:solidFill>
                      <a:schemeClr val="bg1">
                        <a:lumMod val="95000"/>
                      </a:schemeClr>
                    </a:solidFill>
                  </a:tcPr>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700" u="none" strike="noStrike" cap="none" normalizeH="0" baseline="0" dirty="0">
                          <a:ln>
                            <a:noFill/>
                          </a:ln>
                          <a:solidFill>
                            <a:srgbClr val="0070C0"/>
                          </a:solidFill>
                          <a:effectLst/>
                          <a:latin typeface="Calibri" panose="020F0502020204030204" pitchFamily="34" charset="0"/>
                          <a:cs typeface="Calibri" panose="020F0502020204030204" pitchFamily="34" charset="0"/>
                        </a:rPr>
                        <a:t>+20</a:t>
                      </a:r>
                      <a:endParaRPr kumimoji="0" lang="en-US" altLang="en-US" sz="2700" b="0" i="0" u="none" strike="noStrike" cap="none" normalizeH="0" baseline="0" dirty="0">
                        <a:ln>
                          <a:noFill/>
                        </a:ln>
                        <a:solidFill>
                          <a:srgbClr val="0070C0"/>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solidFill>
                      <a:schemeClr val="bg1">
                        <a:lumMod val="95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700" b="0"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u="none" strike="noStrike" kern="1200" cap="none" normalizeH="0" baseline="0" dirty="0">
                          <a:ln>
                            <a:noFill/>
                          </a:ln>
                          <a:solidFill>
                            <a:srgbClr val="0070C0"/>
                          </a:solidFill>
                          <a:effectLst/>
                          <a:latin typeface="Calibri" panose="020F0502020204030204" pitchFamily="34" charset="0"/>
                          <a:cs typeface="Calibri" panose="020F0502020204030204" pitchFamily="34" charset="0"/>
                        </a:rPr>
                        <a:t>Overall saving</a:t>
                      </a:r>
                      <a:endParaRPr kumimoji="0" lang="en-US" altLang="en-US" sz="2700" b="0" i="0" u="none" strike="noStrike" kern="1200" cap="none" normalizeH="0" baseline="0" dirty="0">
                        <a:ln>
                          <a:noFill/>
                        </a:ln>
                        <a:solidFill>
                          <a:srgbClr val="0070C0"/>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solidFill>
                      <a:schemeClr val="bg1">
                        <a:lumMod val="95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700" u="none" strike="noStrike" cap="none" normalizeH="0" baseline="0" dirty="0">
                          <a:ln>
                            <a:noFill/>
                          </a:ln>
                          <a:solidFill>
                            <a:srgbClr val="0070C0"/>
                          </a:solidFill>
                          <a:effectLst/>
                          <a:latin typeface="Calibri" panose="020F0502020204030204" pitchFamily="34" charset="0"/>
                          <a:cs typeface="Calibri" panose="020F0502020204030204" pitchFamily="34" charset="0"/>
                        </a:rPr>
                        <a:t>+20</a:t>
                      </a:r>
                      <a:endParaRPr kumimoji="0" lang="en-US" altLang="en-US" sz="2700" b="0" i="0" u="none" strike="noStrike" cap="none" normalizeH="0" baseline="0" dirty="0">
                        <a:ln>
                          <a:noFill/>
                        </a:ln>
                        <a:solidFill>
                          <a:srgbClr val="0070C0"/>
                        </a:solidFill>
                        <a:effectLst/>
                        <a:latin typeface="Calibri" panose="020F0502020204030204" pitchFamily="34" charset="0"/>
                        <a:cs typeface="Calibri" panose="020F0502020204030204" pitchFamily="34" charset="0"/>
                      </a:endParaRPr>
                    </a:p>
                  </a:txBody>
                  <a:tcPr marL="68580" marR="68580" marT="34290" marB="34290" anchor="ctr" horzOverflow="overflow">
                    <a:solidFill>
                      <a:schemeClr val="bg1">
                        <a:lumMod val="95000"/>
                      </a:schemeClr>
                    </a:solidFill>
                  </a:tcPr>
                </a:tc>
                <a:extLst>
                  <a:ext uri="{0D108BD9-81ED-4DB2-BD59-A6C34878D82A}">
                    <a16:rowId xmlns:a16="http://schemas.microsoft.com/office/drawing/2014/main" val="574235452"/>
                  </a:ext>
                </a:extLst>
              </a:tr>
              <a:tr h="229500">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R>
                      <a:noFill/>
                    </a:lnR>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tc>
                <a:extLst>
                  <a:ext uri="{0D108BD9-81ED-4DB2-BD59-A6C34878D82A}">
                    <a16:rowId xmlns:a16="http://schemas.microsoft.com/office/drawing/2014/main" val="1063730320"/>
                  </a:ext>
                </a:extLst>
              </a:tr>
              <a:tr h="519065">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Bonds outstanding</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0</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7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700" b="1"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Financial Wealth</a:t>
                      </a:r>
                    </a:p>
                  </a:txBody>
                  <a:tcPr marL="68580" marR="68580" marT="34290" marB="34290" anchor="ctr" horzOverflow="overflow">
                    <a:lnL w="12700" cap="flat" cmpd="sng" algn="ctr">
                      <a:noFill/>
                      <a:prstDash val="solid"/>
                      <a:round/>
                      <a:headEnd type="none" w="med" len="med"/>
                      <a:tailEnd type="none" w="med" len="med"/>
                    </a:ln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GB" sz="2700" b="1"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20</a:t>
                      </a:r>
                    </a:p>
                  </a:txBody>
                  <a:tcPr marL="68580" marR="68580" marT="34290" marB="34290" anchor="ctr" horzOverflow="overflow"/>
                </a:tc>
                <a:extLst>
                  <a:ext uri="{0D108BD9-81ED-4DB2-BD59-A6C34878D82A}">
                    <a16:rowId xmlns:a16="http://schemas.microsoft.com/office/drawing/2014/main" val="3118463823"/>
                  </a:ext>
                </a:extLst>
              </a:tr>
              <a:tr h="388800">
                <a:tc>
                  <a:txBody>
                    <a:bodyPr/>
                    <a:lstStyle/>
                    <a:p>
                      <a:endParaRPr lang="en-GB" sz="2100" dirty="0">
                        <a:latin typeface="Calibri" panose="020F0502020204030204" pitchFamily="34" charset="0"/>
                        <a:cs typeface="Calibri" panose="020F0502020204030204" pitchFamily="34" charset="0"/>
                      </a:endParaRPr>
                    </a:p>
                  </a:txBody>
                  <a:tcPr marL="68580" marR="68580" marT="34290" marB="34290" anchor="ctr" horzOverflow="overflow"/>
                </a:tc>
                <a:tc>
                  <a:txBody>
                    <a:bodyPr/>
                    <a:lstStyle/>
                    <a:p>
                      <a:endParaRPr lang="en-GB" sz="2100" dirty="0">
                        <a:latin typeface="Calibri" panose="020F0502020204030204" pitchFamily="34" charset="0"/>
                        <a:cs typeface="Calibri" panose="020F0502020204030204" pitchFamily="34" charset="0"/>
                      </a:endParaRPr>
                    </a:p>
                  </a:txBody>
                  <a:tcPr marL="68580" marR="68580" marT="34290" marB="34290" anchor="ctr" horzOverflow="overflow">
                    <a:lnR>
                      <a:noFill/>
                    </a:lnR>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501650" algn="l"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Cash</a:t>
                      </a:r>
                    </a:p>
                  </a:txBody>
                  <a:tcPr marL="68580" marR="68580" marT="34290" marB="34290" anchor="ctr" horzOverflow="overflow">
                    <a:lnL w="12700" cap="flat" cmpd="sng" algn="ctr">
                      <a:noFill/>
                      <a:prstDash val="solid"/>
                      <a:round/>
                      <a:headEnd type="none" w="med" len="med"/>
                      <a:tailEnd type="none" w="med" len="med"/>
                    </a:lnL>
                  </a:tcPr>
                </a:tc>
                <a:tc>
                  <a:txBody>
                    <a:bodyPr/>
                    <a:lstStyle/>
                    <a:p>
                      <a:pPr marL="0" marR="0" lvl="0" indent="501650" algn="r"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20</a:t>
                      </a:r>
                    </a:p>
                  </a:txBody>
                  <a:tcPr marL="68580" marR="68580" marT="34290" marB="34290" anchor="ctr" horzOverflow="overflow"/>
                </a:tc>
                <a:extLst>
                  <a:ext uri="{0D108BD9-81ED-4DB2-BD59-A6C34878D82A}">
                    <a16:rowId xmlns:a16="http://schemas.microsoft.com/office/drawing/2014/main" val="2626356184"/>
                  </a:ext>
                </a:extLst>
              </a:tr>
              <a:tr h="388800">
                <a:tc>
                  <a:txBody>
                    <a:bodyPr/>
                    <a:lstStyle/>
                    <a:p>
                      <a:endParaRPr lang="en-GB" sz="2100" dirty="0">
                        <a:latin typeface="Calibri" panose="020F0502020204030204" pitchFamily="34" charset="0"/>
                        <a:cs typeface="Calibri" panose="020F0502020204030204" pitchFamily="34" charset="0"/>
                      </a:endParaRPr>
                    </a:p>
                  </a:txBody>
                  <a:tcPr marL="68580" marR="68580" marT="34290" marB="34290" anchor="ctr" horzOverflow="overflow">
                    <a:lnB w="12700" cap="flat" cmpd="sng" algn="ctr">
                      <a:solidFill>
                        <a:schemeClr val="tx1"/>
                      </a:solidFill>
                      <a:prstDash val="solid"/>
                      <a:round/>
                      <a:headEnd type="none" w="med" len="med"/>
                      <a:tailEnd type="none" w="med" len="med"/>
                    </a:lnB>
                  </a:tcPr>
                </a:tc>
                <a:tc>
                  <a:txBody>
                    <a:bodyPr/>
                    <a:lstStyle/>
                    <a:p>
                      <a:endParaRPr lang="en-GB" sz="2100" dirty="0">
                        <a:latin typeface="Calibri" panose="020F0502020204030204" pitchFamily="34" charset="0"/>
                        <a:cs typeface="Calibri" panose="020F0502020204030204" pitchFamily="34" charset="0"/>
                      </a:endParaRPr>
                    </a:p>
                  </a:txBody>
                  <a:tcPr marL="68580" marR="68580" marT="34290" marB="34290" anchor="ctr" horzOverflow="overflow">
                    <a:lnR>
                      <a:noFill/>
                    </a:lnR>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501650" algn="l"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Bonds held</a:t>
                      </a:r>
                    </a:p>
                  </a:txBody>
                  <a:tcPr marL="68580" marR="68580" marT="34290" marB="34290" anchor="ctr" horzOverflow="overflow">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501650" algn="r"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0</a:t>
                      </a:r>
                    </a:p>
                  </a:txBody>
                  <a:tcPr marL="68580" marR="68580" marT="34290" marB="34290" anchor="ctr"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7283312"/>
                  </a:ext>
                </a:extLst>
              </a:tr>
            </a:tbl>
          </a:graphicData>
        </a:graphic>
      </p:graphicFrame>
      <p:sp>
        <p:nvSpPr>
          <p:cNvPr id="4" name="Rectangle 3">
            <a:extLst>
              <a:ext uri="{FF2B5EF4-FFF2-40B4-BE49-F238E27FC236}">
                <a16:creationId xmlns:a16="http://schemas.microsoft.com/office/drawing/2014/main" id="{32473D0E-2118-CA42-9DFB-02695494829D}"/>
              </a:ext>
            </a:extLst>
          </p:cNvPr>
          <p:cNvSpPr/>
          <p:nvPr/>
        </p:nvSpPr>
        <p:spPr>
          <a:xfrm>
            <a:off x="9876420" y="4627730"/>
            <a:ext cx="724432" cy="864096"/>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5ECE414E-285E-BE46-8E7A-0CB0DCF712A2}"/>
              </a:ext>
            </a:extLst>
          </p:cNvPr>
          <p:cNvSpPr txBox="1"/>
          <p:nvPr/>
        </p:nvSpPr>
        <p:spPr>
          <a:xfrm>
            <a:off x="6764270" y="853160"/>
            <a:ext cx="2808312" cy="461665"/>
          </a:xfrm>
          <a:prstGeom prst="rect">
            <a:avLst/>
          </a:prstGeom>
          <a:solidFill>
            <a:schemeClr val="accent1"/>
          </a:solidFill>
        </p:spPr>
        <p:txBody>
          <a:bodyPr wrap="square" rtlCol="0">
            <a:spAutoFit/>
          </a:bodyPr>
          <a:lstStyle/>
          <a:p>
            <a:pPr algn="ctr"/>
            <a:r>
              <a:rPr lang="en-GB" sz="2400" dirty="0">
                <a:solidFill>
                  <a:schemeClr val="bg1"/>
                </a:solidFill>
                <a:latin typeface="Calibri" panose="020F0502020204030204" pitchFamily="34" charset="0"/>
                <a:cs typeface="Calibri" panose="020F0502020204030204" pitchFamily="34" charset="0"/>
              </a:rPr>
              <a:t>Non-government</a:t>
            </a:r>
          </a:p>
        </p:txBody>
      </p:sp>
      <p:sp>
        <p:nvSpPr>
          <p:cNvPr id="13" name="TextBox 12">
            <a:extLst>
              <a:ext uri="{FF2B5EF4-FFF2-40B4-BE49-F238E27FC236}">
                <a16:creationId xmlns:a16="http://schemas.microsoft.com/office/drawing/2014/main" id="{628F63B8-D3EF-BE4B-B8CB-DECD4AC1197D}"/>
              </a:ext>
            </a:extLst>
          </p:cNvPr>
          <p:cNvSpPr txBox="1"/>
          <p:nvPr/>
        </p:nvSpPr>
        <p:spPr>
          <a:xfrm>
            <a:off x="2598111" y="845685"/>
            <a:ext cx="2808312" cy="461665"/>
          </a:xfrm>
          <a:prstGeom prst="rect">
            <a:avLst/>
          </a:prstGeom>
          <a:solidFill>
            <a:schemeClr val="accent1"/>
          </a:solidFill>
        </p:spPr>
        <p:txBody>
          <a:bodyPr wrap="square" rtlCol="0">
            <a:spAutoFit/>
          </a:bodyPr>
          <a:lstStyle/>
          <a:p>
            <a:pPr algn="ctr"/>
            <a:r>
              <a:rPr lang="en-GB" sz="2400" dirty="0">
                <a:solidFill>
                  <a:schemeClr val="bg1"/>
                </a:solidFill>
                <a:latin typeface="Calibri" panose="020F0502020204030204" pitchFamily="34" charset="0"/>
                <a:cs typeface="Calibri" panose="020F0502020204030204" pitchFamily="34" charset="0"/>
              </a:rPr>
              <a:t>Government</a:t>
            </a:r>
          </a:p>
        </p:txBody>
      </p:sp>
      <p:pic>
        <p:nvPicPr>
          <p:cNvPr id="14" name="Picture 13">
            <a:extLst>
              <a:ext uri="{FF2B5EF4-FFF2-40B4-BE49-F238E27FC236}">
                <a16:creationId xmlns:a16="http://schemas.microsoft.com/office/drawing/2014/main" id="{B4365016-4A54-494F-8DCD-EB955ADA3C6B}"/>
              </a:ext>
            </a:extLst>
          </p:cNvPr>
          <p:cNvPicPr>
            <a:picLocks noChangeAspect="1"/>
          </p:cNvPicPr>
          <p:nvPr/>
        </p:nvPicPr>
        <p:blipFill>
          <a:blip r:embed="rId2"/>
          <a:stretch>
            <a:fillRect/>
          </a:stretch>
        </p:blipFill>
        <p:spPr>
          <a:xfrm>
            <a:off x="9598943" y="671516"/>
            <a:ext cx="810000" cy="810000"/>
          </a:xfrm>
          <a:prstGeom prst="rect">
            <a:avLst/>
          </a:prstGeom>
        </p:spPr>
      </p:pic>
      <p:pic>
        <p:nvPicPr>
          <p:cNvPr id="15" name="Picture 2" descr="Image result for icons government">
            <a:extLst>
              <a:ext uri="{FF2B5EF4-FFF2-40B4-BE49-F238E27FC236}">
                <a16:creationId xmlns:a16="http://schemas.microsoft.com/office/drawing/2014/main" id="{A0B87B72-04EA-AA45-95C4-1ECC6FB0BA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8111" y="670679"/>
            <a:ext cx="810000" cy="810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2C2E34C-9423-DF49-9288-FBD188CEC45A}"/>
              </a:ext>
            </a:extLst>
          </p:cNvPr>
          <p:cNvSpPr txBox="1"/>
          <p:nvPr/>
        </p:nvSpPr>
        <p:spPr>
          <a:xfrm>
            <a:off x="5565518" y="902349"/>
            <a:ext cx="1030531" cy="369332"/>
          </a:xfrm>
          <a:prstGeom prst="rect">
            <a:avLst/>
          </a:prstGeom>
          <a:noFill/>
        </p:spPr>
        <p:txBody>
          <a:bodyPr wrap="square" rtlCol="0">
            <a:spAutoFit/>
          </a:bodyPr>
          <a:lstStyle/>
          <a:p>
            <a:pPr algn="ctr"/>
            <a:r>
              <a:rPr lang="en-GB" b="1" dirty="0"/>
              <a:t>Year 2</a:t>
            </a:r>
          </a:p>
        </p:txBody>
      </p:sp>
    </p:spTree>
    <p:extLst>
      <p:ext uri="{BB962C8B-B14F-4D97-AF65-F5344CB8AC3E}">
        <p14:creationId xmlns:p14="http://schemas.microsoft.com/office/powerpoint/2010/main" val="275733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D01584-2B47-EA4B-8A6A-17F5C2BAE38F}"/>
              </a:ext>
            </a:extLst>
          </p:cNvPr>
          <p:cNvSpPr/>
          <p:nvPr/>
        </p:nvSpPr>
        <p:spPr>
          <a:xfrm>
            <a:off x="1631504" y="3789040"/>
            <a:ext cx="8928992" cy="612066"/>
          </a:xfrm>
          <a:prstGeom prst="rect">
            <a:avLst/>
          </a:prstGeom>
          <a:solidFill>
            <a:schemeClr val="bg1"/>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aphicFrame>
        <p:nvGraphicFramePr>
          <p:cNvPr id="36" name="Table 35">
            <a:extLst>
              <a:ext uri="{FF2B5EF4-FFF2-40B4-BE49-F238E27FC236}">
                <a16:creationId xmlns:a16="http://schemas.microsoft.com/office/drawing/2014/main" id="{03364407-01FB-3144-8F3F-A36F883E7A5A}"/>
              </a:ext>
            </a:extLst>
          </p:cNvPr>
          <p:cNvGraphicFramePr>
            <a:graphicFrameLocks noGrp="1"/>
          </p:cNvGraphicFramePr>
          <p:nvPr/>
        </p:nvGraphicFramePr>
        <p:xfrm>
          <a:off x="1708500" y="1808821"/>
          <a:ext cx="8775000" cy="4055045"/>
        </p:xfrm>
        <a:graphic>
          <a:graphicData uri="http://schemas.openxmlformats.org/drawingml/2006/table">
            <a:tbl>
              <a:tblPr>
                <a:tableStyleId>{2D5ABB26-0587-4C30-8999-92F81FD0307C}</a:tableStyleId>
              </a:tblPr>
              <a:tblGrid>
                <a:gridCol w="3051000">
                  <a:extLst>
                    <a:ext uri="{9D8B030D-6E8A-4147-A177-3AD203B41FA5}">
                      <a16:colId xmlns:a16="http://schemas.microsoft.com/office/drawing/2014/main" val="1273573978"/>
                    </a:ext>
                  </a:extLst>
                </a:gridCol>
                <a:gridCol w="1188000">
                  <a:extLst>
                    <a:ext uri="{9D8B030D-6E8A-4147-A177-3AD203B41FA5}">
                      <a16:colId xmlns:a16="http://schemas.microsoft.com/office/drawing/2014/main" val="1897943525"/>
                    </a:ext>
                  </a:extLst>
                </a:gridCol>
                <a:gridCol w="297000">
                  <a:extLst>
                    <a:ext uri="{9D8B030D-6E8A-4147-A177-3AD203B41FA5}">
                      <a16:colId xmlns:a16="http://schemas.microsoft.com/office/drawing/2014/main" val="3122769446"/>
                    </a:ext>
                  </a:extLst>
                </a:gridCol>
                <a:gridCol w="3051000">
                  <a:extLst>
                    <a:ext uri="{9D8B030D-6E8A-4147-A177-3AD203B41FA5}">
                      <a16:colId xmlns:a16="http://schemas.microsoft.com/office/drawing/2014/main" val="3440270405"/>
                    </a:ext>
                  </a:extLst>
                </a:gridCol>
                <a:gridCol w="1188000">
                  <a:extLst>
                    <a:ext uri="{9D8B030D-6E8A-4147-A177-3AD203B41FA5}">
                      <a16:colId xmlns:a16="http://schemas.microsoft.com/office/drawing/2014/main" val="3532550437"/>
                    </a:ext>
                  </a:extLst>
                </a:gridCol>
              </a:tblGrid>
              <a:tr h="486000">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Spending</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T w="12700" cap="flat" cmpd="sng" algn="ctr">
                      <a:solidFill>
                        <a:schemeClr val="tx1"/>
                      </a:solidFill>
                      <a:prstDash val="solid"/>
                      <a:round/>
                      <a:headEnd type="none" w="med" len="med"/>
                      <a:tailEnd type="none" w="med" len="med"/>
                    </a:lnT>
                  </a:tcPr>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120</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lnT w="12700" cap="flat" cmpd="sng" algn="ctr">
                      <a:solidFill>
                        <a:schemeClr val="tx1"/>
                      </a:solidFill>
                      <a:prstDash val="solid"/>
                      <a:round/>
                      <a:headEnd type="none" w="med" len="med"/>
                      <a:tailEnd type="none" w="med" len="med"/>
                    </a:lnT>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b="1" u="none" strike="noStrike" kern="1200" cap="none" normalizeH="0" baseline="0" dirty="0">
                          <a:ln>
                            <a:noFill/>
                          </a:ln>
                          <a:effectLst/>
                          <a:latin typeface="Calibri" panose="020F0502020204030204" pitchFamily="34" charset="0"/>
                          <a:cs typeface="Calibri" panose="020F0502020204030204" pitchFamily="34" charset="0"/>
                        </a:rPr>
                        <a:t>Income</a:t>
                      </a:r>
                      <a:endParaRPr kumimoji="0" lang="en-US" altLang="en-US" sz="27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120</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51125665"/>
                  </a:ext>
                </a:extLst>
              </a:tr>
              <a:tr h="388800">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361950" algn="l" defTabSz="914400" rtl="0" eaLnBrk="1" fontAlgn="b" latinLnBrk="0" hangingPunct="1">
                        <a:lnSpc>
                          <a:spcPct val="100000"/>
                        </a:lnSpc>
                        <a:spcBef>
                          <a:spcPct val="0"/>
                        </a:spcBef>
                        <a:spcAft>
                          <a:spcPct val="0"/>
                        </a:spcAft>
                        <a:buClrTx/>
                        <a:buSzTx/>
                        <a:buFontTx/>
                        <a:buNone/>
                        <a:tabLst/>
                      </a:pPr>
                      <a:r>
                        <a:rPr kumimoji="0" lang="en-US" altLang="en-US" sz="2100" u="none" strike="noStrike" cap="none" normalizeH="0" baseline="0" dirty="0">
                          <a:ln>
                            <a:noFill/>
                          </a:ln>
                          <a:effectLst/>
                          <a:latin typeface="Calibri" panose="020F0502020204030204" pitchFamily="34" charset="0"/>
                          <a:cs typeface="Calibri" panose="020F0502020204030204" pitchFamily="34" charset="0"/>
                        </a:rPr>
                        <a:t>  Wages</a:t>
                      </a: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100" u="none" strike="noStrike" cap="none" normalizeH="0" baseline="0" dirty="0">
                          <a:ln>
                            <a:noFill/>
                          </a:ln>
                          <a:effectLst/>
                          <a:latin typeface="Calibri" panose="020F0502020204030204" pitchFamily="34" charset="0"/>
                          <a:cs typeface="Calibri" panose="020F0502020204030204" pitchFamily="34" charset="0"/>
                        </a:rPr>
                        <a:t>120</a:t>
                      </a: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542925" algn="l"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effectLst/>
                          <a:latin typeface="Calibri" panose="020F0502020204030204" pitchFamily="34" charset="0"/>
                          <a:cs typeface="Calibri" panose="020F0502020204030204" pitchFamily="34" charset="0"/>
                        </a:rPr>
                        <a:t>Wages</a:t>
                      </a:r>
                      <a:endParaRPr kumimoji="0" lang="en-US" altLang="en-US" sz="2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effectLst/>
                          <a:latin typeface="Calibri" panose="020F0502020204030204" pitchFamily="34" charset="0"/>
                          <a:cs typeface="Calibri" panose="020F0502020204030204" pitchFamily="34" charset="0"/>
                        </a:rPr>
                        <a:t>120</a:t>
                      </a:r>
                      <a:endParaRPr kumimoji="0" lang="en-US" altLang="en-US" sz="2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tc>
                <a:extLst>
                  <a:ext uri="{0D108BD9-81ED-4DB2-BD59-A6C34878D82A}">
                    <a16:rowId xmlns:a16="http://schemas.microsoft.com/office/drawing/2014/main" val="958329444"/>
                  </a:ext>
                </a:extLst>
              </a:tr>
              <a:tr h="388620">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361950" algn="l" defTabSz="914400" rtl="0" eaLnBrk="1" fontAlgn="b" latinLnBrk="0" hangingPunct="1">
                        <a:lnSpc>
                          <a:spcPct val="100000"/>
                        </a:lnSpc>
                        <a:spcBef>
                          <a:spcPct val="0"/>
                        </a:spcBef>
                        <a:spcAft>
                          <a:spcPct val="0"/>
                        </a:spcAft>
                        <a:buClrTx/>
                        <a:buSzTx/>
                        <a:buFontTx/>
                        <a:buNone/>
                        <a:tabLst/>
                      </a:pPr>
                      <a:r>
                        <a:rPr kumimoji="0" lang="en-US" altLang="en-US" sz="2100" u="none" strike="noStrike" cap="none" normalizeH="0" baseline="0" dirty="0">
                          <a:ln>
                            <a:noFill/>
                          </a:ln>
                          <a:effectLst/>
                          <a:latin typeface="Calibri" panose="020F0502020204030204" pitchFamily="34" charset="0"/>
                          <a:cs typeface="Calibri" panose="020F0502020204030204" pitchFamily="34" charset="0"/>
                        </a:rPr>
                        <a:t>  Interest payments</a:t>
                      </a: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100" u="none" strike="noStrike" cap="none" normalizeH="0" baseline="0" dirty="0">
                          <a:ln>
                            <a:noFill/>
                          </a:ln>
                          <a:effectLst/>
                          <a:latin typeface="Calibri" panose="020F0502020204030204" pitchFamily="34" charset="0"/>
                          <a:cs typeface="Calibri" panose="020F0502020204030204" pitchFamily="34" charset="0"/>
                        </a:rPr>
                        <a:t>0</a:t>
                      </a: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501650" algn="l"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effectLst/>
                          <a:latin typeface="Calibri" panose="020F0502020204030204" pitchFamily="34" charset="0"/>
                          <a:cs typeface="Calibri" panose="020F0502020204030204" pitchFamily="34" charset="0"/>
                        </a:rPr>
                        <a:t>Interest received</a:t>
                      </a:r>
                      <a:endParaRPr kumimoji="0" lang="en-US" altLang="en-US" sz="2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effectLst/>
                          <a:latin typeface="Calibri" panose="020F0502020204030204" pitchFamily="34" charset="0"/>
                          <a:cs typeface="Calibri" panose="020F0502020204030204" pitchFamily="34" charset="0"/>
                        </a:rPr>
                        <a:t>0</a:t>
                      </a:r>
                      <a:endParaRPr kumimoji="0" lang="en-US" altLang="en-US" sz="2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tc>
                <a:extLst>
                  <a:ext uri="{0D108BD9-81ED-4DB2-BD59-A6C34878D82A}">
                    <a16:rowId xmlns:a16="http://schemas.microsoft.com/office/drawing/2014/main" val="1264027564"/>
                  </a:ext>
                </a:extLst>
              </a:tr>
              <a:tr h="205740">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9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9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9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9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extLst>
                  <a:ext uri="{0D108BD9-81ED-4DB2-BD59-A6C34878D82A}">
                    <a16:rowId xmlns:a16="http://schemas.microsoft.com/office/drawing/2014/main" val="1281439901"/>
                  </a:ext>
                </a:extLst>
              </a:tr>
              <a:tr h="567000">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Taxes</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100</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b="1" u="none" strike="noStrike" kern="1200" cap="none" normalizeH="0" baseline="0" dirty="0">
                          <a:ln>
                            <a:noFill/>
                          </a:ln>
                          <a:effectLst/>
                          <a:latin typeface="Calibri" panose="020F0502020204030204" pitchFamily="34" charset="0"/>
                          <a:cs typeface="Calibri" panose="020F0502020204030204" pitchFamily="34" charset="0"/>
                        </a:rPr>
                        <a:t>Taxes paid</a:t>
                      </a:r>
                      <a:endParaRPr kumimoji="0" lang="en-US" altLang="en-US" sz="27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100</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extLst>
                  <a:ext uri="{0D108BD9-81ED-4DB2-BD59-A6C34878D82A}">
                    <a16:rowId xmlns:a16="http://schemas.microsoft.com/office/drawing/2014/main" val="2133630279"/>
                  </a:ext>
                </a:extLst>
              </a:tr>
              <a:tr h="486000">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u="none" strike="noStrike" cap="none" normalizeH="0" baseline="0" dirty="0">
                          <a:ln>
                            <a:noFill/>
                          </a:ln>
                          <a:solidFill>
                            <a:srgbClr val="0070C0"/>
                          </a:solidFill>
                          <a:effectLst/>
                          <a:latin typeface="Calibri" panose="020F0502020204030204" pitchFamily="34" charset="0"/>
                          <a:cs typeface="Calibri" panose="020F0502020204030204" pitchFamily="34" charset="0"/>
                        </a:rPr>
                        <a:t>Fiscal injection</a:t>
                      </a:r>
                      <a:endParaRPr kumimoji="0" lang="en-US" altLang="en-US" sz="2700" b="0" i="0" u="none" strike="noStrike" cap="none" normalizeH="0" baseline="0" dirty="0">
                        <a:ln>
                          <a:noFill/>
                        </a:ln>
                        <a:solidFill>
                          <a:srgbClr val="0070C0"/>
                        </a:solidFill>
                        <a:effectLst/>
                        <a:latin typeface="Calibri" panose="020F0502020204030204" pitchFamily="34" charset="0"/>
                        <a:cs typeface="Calibri" panose="020F0502020204030204" pitchFamily="34" charset="0"/>
                      </a:endParaRPr>
                    </a:p>
                  </a:txBody>
                  <a:tcPr marL="68580" marR="68580" marT="34290" marB="34290" anchor="ctr" horzOverflow="overflow">
                    <a:solidFill>
                      <a:schemeClr val="bg1">
                        <a:lumMod val="95000"/>
                      </a:schemeClr>
                    </a:solidFill>
                  </a:tcPr>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700" u="none" strike="noStrike" cap="none" normalizeH="0" baseline="0" dirty="0">
                          <a:ln>
                            <a:noFill/>
                          </a:ln>
                          <a:solidFill>
                            <a:srgbClr val="0070C0"/>
                          </a:solidFill>
                          <a:effectLst/>
                          <a:latin typeface="Calibri" panose="020F0502020204030204" pitchFamily="34" charset="0"/>
                          <a:cs typeface="Calibri" panose="020F0502020204030204" pitchFamily="34" charset="0"/>
                        </a:rPr>
                        <a:t>+20</a:t>
                      </a:r>
                      <a:endParaRPr kumimoji="0" lang="en-US" altLang="en-US" sz="2700" b="0" i="0" u="none" strike="noStrike" cap="none" normalizeH="0" baseline="0" dirty="0">
                        <a:ln>
                          <a:noFill/>
                        </a:ln>
                        <a:solidFill>
                          <a:srgbClr val="0070C0"/>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solidFill>
                      <a:schemeClr val="bg1">
                        <a:lumMod val="95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700" b="0" i="0" u="none" strike="noStrike" cap="none" normalizeH="0" baseline="0" dirty="0">
                        <a:ln>
                          <a:noFill/>
                        </a:ln>
                        <a:solidFill>
                          <a:srgbClr val="0070C0"/>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u="none" strike="noStrike" kern="1200" cap="none" normalizeH="0" baseline="0" dirty="0">
                          <a:ln>
                            <a:noFill/>
                          </a:ln>
                          <a:solidFill>
                            <a:srgbClr val="0070C0"/>
                          </a:solidFill>
                          <a:effectLst/>
                          <a:latin typeface="Calibri" panose="020F0502020204030204" pitchFamily="34" charset="0"/>
                          <a:cs typeface="Calibri" panose="020F0502020204030204" pitchFamily="34" charset="0"/>
                        </a:rPr>
                        <a:t>Overall saving</a:t>
                      </a:r>
                      <a:endParaRPr kumimoji="0" lang="en-US" altLang="en-US" sz="2700" b="0" i="0" u="none" strike="noStrike" kern="1200" cap="none" normalizeH="0" baseline="0" dirty="0">
                        <a:ln>
                          <a:noFill/>
                        </a:ln>
                        <a:solidFill>
                          <a:srgbClr val="0070C0"/>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solidFill>
                      <a:schemeClr val="bg1">
                        <a:lumMod val="95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700" u="none" strike="noStrike" cap="none" normalizeH="0" baseline="0" dirty="0">
                          <a:ln>
                            <a:noFill/>
                          </a:ln>
                          <a:solidFill>
                            <a:srgbClr val="0070C0"/>
                          </a:solidFill>
                          <a:effectLst/>
                          <a:latin typeface="Calibri" panose="020F0502020204030204" pitchFamily="34" charset="0"/>
                          <a:cs typeface="Calibri" panose="020F0502020204030204" pitchFamily="34" charset="0"/>
                        </a:rPr>
                        <a:t>+20</a:t>
                      </a:r>
                      <a:endParaRPr kumimoji="0" lang="en-US" altLang="en-US" sz="2700" b="0" i="0" u="none" strike="noStrike" cap="none" normalizeH="0" baseline="0" dirty="0">
                        <a:ln>
                          <a:noFill/>
                        </a:ln>
                        <a:solidFill>
                          <a:srgbClr val="0070C0"/>
                        </a:solidFill>
                        <a:effectLst/>
                        <a:latin typeface="Calibri" panose="020F0502020204030204" pitchFamily="34" charset="0"/>
                        <a:cs typeface="Calibri" panose="020F0502020204030204" pitchFamily="34" charset="0"/>
                      </a:endParaRPr>
                    </a:p>
                  </a:txBody>
                  <a:tcPr marL="68580" marR="68580" marT="34290" marB="34290" anchor="ctr" horzOverflow="overflow">
                    <a:solidFill>
                      <a:schemeClr val="bg1">
                        <a:lumMod val="95000"/>
                      </a:schemeClr>
                    </a:solidFill>
                  </a:tcPr>
                </a:tc>
                <a:extLst>
                  <a:ext uri="{0D108BD9-81ED-4DB2-BD59-A6C34878D82A}">
                    <a16:rowId xmlns:a16="http://schemas.microsoft.com/office/drawing/2014/main" val="574235452"/>
                  </a:ext>
                </a:extLst>
              </a:tr>
              <a:tr h="229500">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R>
                      <a:noFill/>
                    </a:lnR>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tc>
                <a:extLst>
                  <a:ext uri="{0D108BD9-81ED-4DB2-BD59-A6C34878D82A}">
                    <a16:rowId xmlns:a16="http://schemas.microsoft.com/office/drawing/2014/main" val="1063730320"/>
                  </a:ext>
                </a:extLst>
              </a:tr>
              <a:tr h="519065">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Bonds outstanding</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40</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7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700" b="1"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Financial Wealth</a:t>
                      </a:r>
                    </a:p>
                  </a:txBody>
                  <a:tcPr marL="68580" marR="68580" marT="34290" marB="34290" anchor="ctr" horzOverflow="overflow">
                    <a:lnL w="12700" cap="flat" cmpd="sng" algn="ctr">
                      <a:noFill/>
                      <a:prstDash val="solid"/>
                      <a:round/>
                      <a:headEnd type="none" w="med" len="med"/>
                      <a:tailEnd type="none" w="med" len="med"/>
                    </a:ln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GB" sz="2700" b="1"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40</a:t>
                      </a:r>
                    </a:p>
                  </a:txBody>
                  <a:tcPr marL="68580" marR="68580" marT="34290" marB="34290" anchor="ctr" horzOverflow="overflow"/>
                </a:tc>
                <a:extLst>
                  <a:ext uri="{0D108BD9-81ED-4DB2-BD59-A6C34878D82A}">
                    <a16:rowId xmlns:a16="http://schemas.microsoft.com/office/drawing/2014/main" val="3118463823"/>
                  </a:ext>
                </a:extLst>
              </a:tr>
              <a:tr h="388800">
                <a:tc>
                  <a:txBody>
                    <a:bodyPr/>
                    <a:lstStyle/>
                    <a:p>
                      <a:endParaRPr lang="en-GB" sz="2100" dirty="0">
                        <a:latin typeface="Calibri" panose="020F0502020204030204" pitchFamily="34" charset="0"/>
                        <a:cs typeface="Calibri" panose="020F0502020204030204" pitchFamily="34" charset="0"/>
                      </a:endParaRPr>
                    </a:p>
                  </a:txBody>
                  <a:tcPr marL="68580" marR="68580" marT="34290" marB="34290" anchor="ctr" horzOverflow="overflow"/>
                </a:tc>
                <a:tc>
                  <a:txBody>
                    <a:bodyPr/>
                    <a:lstStyle/>
                    <a:p>
                      <a:endParaRPr lang="en-GB" sz="2100" dirty="0">
                        <a:latin typeface="Calibri" panose="020F0502020204030204" pitchFamily="34" charset="0"/>
                        <a:cs typeface="Calibri" panose="020F0502020204030204" pitchFamily="34" charset="0"/>
                      </a:endParaRPr>
                    </a:p>
                  </a:txBody>
                  <a:tcPr marL="68580" marR="68580" marT="34290" marB="34290" anchor="ctr" horzOverflow="overflow">
                    <a:lnR>
                      <a:noFill/>
                    </a:lnR>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501650" algn="l"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Cash</a:t>
                      </a:r>
                    </a:p>
                  </a:txBody>
                  <a:tcPr marL="68580" marR="68580" marT="34290" marB="34290" anchor="ctr" horzOverflow="overflow">
                    <a:lnL w="12700" cap="flat" cmpd="sng" algn="ctr">
                      <a:noFill/>
                      <a:prstDash val="solid"/>
                      <a:round/>
                      <a:headEnd type="none" w="med" len="med"/>
                      <a:tailEnd type="none" w="med" len="med"/>
                    </a:lnL>
                  </a:tcPr>
                </a:tc>
                <a:tc>
                  <a:txBody>
                    <a:bodyPr/>
                    <a:lstStyle/>
                    <a:p>
                      <a:pPr marL="0" marR="0" lvl="0" indent="501650" algn="r"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0</a:t>
                      </a:r>
                    </a:p>
                  </a:txBody>
                  <a:tcPr marL="68580" marR="68580" marT="34290" marB="34290" anchor="ctr" horzOverflow="overflow"/>
                </a:tc>
                <a:extLst>
                  <a:ext uri="{0D108BD9-81ED-4DB2-BD59-A6C34878D82A}">
                    <a16:rowId xmlns:a16="http://schemas.microsoft.com/office/drawing/2014/main" val="2626356184"/>
                  </a:ext>
                </a:extLst>
              </a:tr>
              <a:tr h="388800">
                <a:tc>
                  <a:txBody>
                    <a:bodyPr/>
                    <a:lstStyle/>
                    <a:p>
                      <a:endParaRPr lang="en-GB" sz="2100" dirty="0">
                        <a:latin typeface="Calibri" panose="020F0502020204030204" pitchFamily="34" charset="0"/>
                        <a:cs typeface="Calibri" panose="020F0502020204030204" pitchFamily="34" charset="0"/>
                      </a:endParaRPr>
                    </a:p>
                  </a:txBody>
                  <a:tcPr marL="68580" marR="68580" marT="34290" marB="34290" anchor="ctr" horzOverflow="overflow">
                    <a:lnB w="12700" cap="flat" cmpd="sng" algn="ctr">
                      <a:solidFill>
                        <a:schemeClr val="tx1"/>
                      </a:solidFill>
                      <a:prstDash val="solid"/>
                      <a:round/>
                      <a:headEnd type="none" w="med" len="med"/>
                      <a:tailEnd type="none" w="med" len="med"/>
                    </a:lnB>
                  </a:tcPr>
                </a:tc>
                <a:tc>
                  <a:txBody>
                    <a:bodyPr/>
                    <a:lstStyle/>
                    <a:p>
                      <a:endParaRPr lang="en-GB" sz="2100" dirty="0">
                        <a:latin typeface="Calibri" panose="020F0502020204030204" pitchFamily="34" charset="0"/>
                        <a:cs typeface="Calibri" panose="020F0502020204030204" pitchFamily="34" charset="0"/>
                      </a:endParaRPr>
                    </a:p>
                  </a:txBody>
                  <a:tcPr marL="68580" marR="68580" marT="34290" marB="34290" anchor="ctr" horzOverflow="overflow">
                    <a:lnR>
                      <a:noFill/>
                    </a:lnR>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501650" algn="l"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Bonds held</a:t>
                      </a:r>
                    </a:p>
                  </a:txBody>
                  <a:tcPr marL="68580" marR="68580" marT="34290" marB="34290" anchor="ctr" horzOverflow="overflow">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501650" algn="r"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40</a:t>
                      </a:r>
                    </a:p>
                  </a:txBody>
                  <a:tcPr marL="68580" marR="68580" marT="34290" marB="34290" anchor="ctr"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7283312"/>
                  </a:ext>
                </a:extLst>
              </a:tr>
            </a:tbl>
          </a:graphicData>
        </a:graphic>
      </p:graphicFrame>
      <p:sp>
        <p:nvSpPr>
          <p:cNvPr id="10" name="TextBox 9">
            <a:extLst>
              <a:ext uri="{FF2B5EF4-FFF2-40B4-BE49-F238E27FC236}">
                <a16:creationId xmlns:a16="http://schemas.microsoft.com/office/drawing/2014/main" id="{2E756F6F-6C11-5C44-8BDF-131E6D6D63A4}"/>
              </a:ext>
            </a:extLst>
          </p:cNvPr>
          <p:cNvSpPr txBox="1"/>
          <p:nvPr/>
        </p:nvSpPr>
        <p:spPr>
          <a:xfrm>
            <a:off x="6764270" y="853160"/>
            <a:ext cx="2808312" cy="461665"/>
          </a:xfrm>
          <a:prstGeom prst="rect">
            <a:avLst/>
          </a:prstGeom>
          <a:solidFill>
            <a:schemeClr val="accent1"/>
          </a:solidFill>
        </p:spPr>
        <p:txBody>
          <a:bodyPr wrap="square" rtlCol="0">
            <a:spAutoFit/>
          </a:bodyPr>
          <a:lstStyle/>
          <a:p>
            <a:pPr algn="ctr"/>
            <a:r>
              <a:rPr lang="en-GB" sz="2400" dirty="0">
                <a:solidFill>
                  <a:schemeClr val="bg1"/>
                </a:solidFill>
                <a:latin typeface="Calibri" panose="020F0502020204030204" pitchFamily="34" charset="0"/>
                <a:cs typeface="Calibri" panose="020F0502020204030204" pitchFamily="34" charset="0"/>
              </a:rPr>
              <a:t>Non-government</a:t>
            </a:r>
          </a:p>
        </p:txBody>
      </p:sp>
      <p:sp>
        <p:nvSpPr>
          <p:cNvPr id="11" name="TextBox 10">
            <a:extLst>
              <a:ext uri="{FF2B5EF4-FFF2-40B4-BE49-F238E27FC236}">
                <a16:creationId xmlns:a16="http://schemas.microsoft.com/office/drawing/2014/main" id="{CFE4CD1D-2591-E548-87D4-F0201AAA9380}"/>
              </a:ext>
            </a:extLst>
          </p:cNvPr>
          <p:cNvSpPr txBox="1"/>
          <p:nvPr/>
        </p:nvSpPr>
        <p:spPr>
          <a:xfrm>
            <a:off x="2598111" y="845685"/>
            <a:ext cx="2808312" cy="461665"/>
          </a:xfrm>
          <a:prstGeom prst="rect">
            <a:avLst/>
          </a:prstGeom>
          <a:solidFill>
            <a:schemeClr val="accent1"/>
          </a:solidFill>
        </p:spPr>
        <p:txBody>
          <a:bodyPr wrap="square" rtlCol="0">
            <a:spAutoFit/>
          </a:bodyPr>
          <a:lstStyle/>
          <a:p>
            <a:pPr algn="ctr"/>
            <a:r>
              <a:rPr lang="en-GB" sz="2400" dirty="0">
                <a:solidFill>
                  <a:schemeClr val="bg1"/>
                </a:solidFill>
                <a:latin typeface="Calibri" panose="020F0502020204030204" pitchFamily="34" charset="0"/>
                <a:cs typeface="Calibri" panose="020F0502020204030204" pitchFamily="34" charset="0"/>
              </a:rPr>
              <a:t>Government</a:t>
            </a:r>
          </a:p>
        </p:txBody>
      </p:sp>
      <p:pic>
        <p:nvPicPr>
          <p:cNvPr id="12" name="Picture 11">
            <a:extLst>
              <a:ext uri="{FF2B5EF4-FFF2-40B4-BE49-F238E27FC236}">
                <a16:creationId xmlns:a16="http://schemas.microsoft.com/office/drawing/2014/main" id="{2FEE44B8-A524-DC4A-AAF8-5E7E19854F64}"/>
              </a:ext>
            </a:extLst>
          </p:cNvPr>
          <p:cNvPicPr>
            <a:picLocks noChangeAspect="1"/>
          </p:cNvPicPr>
          <p:nvPr/>
        </p:nvPicPr>
        <p:blipFill>
          <a:blip r:embed="rId2"/>
          <a:stretch>
            <a:fillRect/>
          </a:stretch>
        </p:blipFill>
        <p:spPr>
          <a:xfrm>
            <a:off x="9598943" y="671516"/>
            <a:ext cx="810000" cy="810000"/>
          </a:xfrm>
          <a:prstGeom prst="rect">
            <a:avLst/>
          </a:prstGeom>
        </p:spPr>
      </p:pic>
      <p:pic>
        <p:nvPicPr>
          <p:cNvPr id="13" name="Picture 2" descr="Image result for icons government">
            <a:extLst>
              <a:ext uri="{FF2B5EF4-FFF2-40B4-BE49-F238E27FC236}">
                <a16:creationId xmlns:a16="http://schemas.microsoft.com/office/drawing/2014/main" id="{0AFFCBEB-1A96-7F41-9384-B067764E5F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8111" y="670679"/>
            <a:ext cx="810000" cy="810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3899877-7154-4546-8615-8CE90F0D07C6}"/>
              </a:ext>
            </a:extLst>
          </p:cNvPr>
          <p:cNvSpPr txBox="1"/>
          <p:nvPr/>
        </p:nvSpPr>
        <p:spPr>
          <a:xfrm>
            <a:off x="5565518" y="902349"/>
            <a:ext cx="1030531" cy="369332"/>
          </a:xfrm>
          <a:prstGeom prst="rect">
            <a:avLst/>
          </a:prstGeom>
          <a:noFill/>
        </p:spPr>
        <p:txBody>
          <a:bodyPr wrap="square" rtlCol="0">
            <a:spAutoFit/>
          </a:bodyPr>
          <a:lstStyle/>
          <a:p>
            <a:pPr algn="ctr"/>
            <a:r>
              <a:rPr lang="en-GB" b="1" dirty="0"/>
              <a:t>Year 3</a:t>
            </a:r>
          </a:p>
        </p:txBody>
      </p:sp>
      <p:cxnSp>
        <p:nvCxnSpPr>
          <p:cNvPr id="3" name="Straight Arrow Connector 2">
            <a:extLst>
              <a:ext uri="{FF2B5EF4-FFF2-40B4-BE49-F238E27FC236}">
                <a16:creationId xmlns:a16="http://schemas.microsoft.com/office/drawing/2014/main" id="{2080EF57-06F0-4E4A-ADA4-B16B32D337F1}"/>
              </a:ext>
            </a:extLst>
          </p:cNvPr>
          <p:cNvCxnSpPr>
            <a:cxnSpLocks/>
          </p:cNvCxnSpPr>
          <p:nvPr/>
        </p:nvCxnSpPr>
        <p:spPr>
          <a:xfrm flipV="1">
            <a:off x="8760296" y="5733256"/>
            <a:ext cx="1296144" cy="453228"/>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DAD6EB5-3636-7E4F-8FA8-B29A510AD89A}"/>
              </a:ext>
            </a:extLst>
          </p:cNvPr>
          <p:cNvSpPr txBox="1"/>
          <p:nvPr/>
        </p:nvSpPr>
        <p:spPr>
          <a:xfrm>
            <a:off x="7536160" y="6004842"/>
            <a:ext cx="1224136" cy="376487"/>
          </a:xfrm>
          <a:prstGeom prst="rect">
            <a:avLst/>
          </a:prstGeom>
          <a:solidFill>
            <a:schemeClr val="accent1"/>
          </a:solidFill>
          <a:ln>
            <a:solidFill>
              <a:schemeClr val="accent1"/>
            </a:solidFill>
          </a:ln>
        </p:spPr>
        <p:txBody>
          <a:bodyPr wrap="square" rtlCol="0">
            <a:spAutoFit/>
          </a:bodyPr>
          <a:lstStyle/>
          <a:p>
            <a:pPr algn="ctr"/>
            <a:r>
              <a:rPr lang="en-GB" dirty="0">
                <a:solidFill>
                  <a:schemeClr val="bg1"/>
                </a:solidFill>
              </a:rPr>
              <a:t>Bond sale</a:t>
            </a:r>
          </a:p>
        </p:txBody>
      </p:sp>
      <p:cxnSp>
        <p:nvCxnSpPr>
          <p:cNvPr id="18" name="Straight Arrow Connector 17">
            <a:extLst>
              <a:ext uri="{FF2B5EF4-FFF2-40B4-BE49-F238E27FC236}">
                <a16:creationId xmlns:a16="http://schemas.microsoft.com/office/drawing/2014/main" id="{F1759B4E-4149-9843-9F6D-27F6AF707C8D}"/>
              </a:ext>
            </a:extLst>
          </p:cNvPr>
          <p:cNvCxnSpPr>
            <a:cxnSpLocks/>
            <a:stCxn id="5" idx="1"/>
          </p:cNvCxnSpPr>
          <p:nvPr/>
        </p:nvCxnSpPr>
        <p:spPr>
          <a:xfrm flipH="1" flipV="1">
            <a:off x="5879976" y="4941169"/>
            <a:ext cx="1656184" cy="1251917"/>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73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2CB8AFA0-4EC4-2E4B-A890-197E3D516F04}"/>
              </a:ext>
            </a:extLst>
          </p:cNvPr>
          <p:cNvSpPr>
            <a:spLocks noGrp="1" noChangeArrowheads="1"/>
          </p:cNvSpPr>
          <p:nvPr>
            <p:ph type="title"/>
          </p:nvPr>
        </p:nvSpPr>
        <p:spPr/>
        <p:txBody>
          <a:bodyPr/>
          <a:lstStyle/>
          <a:p>
            <a:r>
              <a:rPr lang="en-US" altLang="en-US" dirty="0"/>
              <a:t>Austerity mindset adopted …</a:t>
            </a:r>
          </a:p>
        </p:txBody>
      </p:sp>
      <p:pic>
        <p:nvPicPr>
          <p:cNvPr id="6" name="Picture 2" descr="Image result for government has no money">
            <a:extLst>
              <a:ext uri="{FF2B5EF4-FFF2-40B4-BE49-F238E27FC236}">
                <a16:creationId xmlns:a16="http://schemas.microsoft.com/office/drawing/2014/main" id="{78A3EFB7-7302-A349-BD12-070A80199C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3893" y="1834727"/>
            <a:ext cx="2749414" cy="3759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52649"/>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AEBF0CC7-4590-9C40-B6BE-382FA9CD5EBE}"/>
              </a:ext>
            </a:extLst>
          </p:cNvPr>
          <p:cNvSpPr txBox="1"/>
          <p:nvPr/>
        </p:nvSpPr>
        <p:spPr>
          <a:xfrm>
            <a:off x="6764270" y="853160"/>
            <a:ext cx="2808312" cy="461665"/>
          </a:xfrm>
          <a:prstGeom prst="rect">
            <a:avLst/>
          </a:prstGeom>
          <a:solidFill>
            <a:schemeClr val="accent1"/>
          </a:solidFill>
        </p:spPr>
        <p:txBody>
          <a:bodyPr wrap="square" rtlCol="0">
            <a:spAutoFit/>
          </a:bodyPr>
          <a:lstStyle/>
          <a:p>
            <a:pPr algn="ctr"/>
            <a:r>
              <a:rPr lang="en-GB" sz="2400" dirty="0">
                <a:solidFill>
                  <a:schemeClr val="bg1"/>
                </a:solidFill>
                <a:latin typeface="Calibri" panose="020F0502020204030204" pitchFamily="34" charset="0"/>
                <a:cs typeface="Calibri" panose="020F0502020204030204" pitchFamily="34" charset="0"/>
              </a:rPr>
              <a:t>Non-government</a:t>
            </a:r>
          </a:p>
        </p:txBody>
      </p:sp>
      <p:sp>
        <p:nvSpPr>
          <p:cNvPr id="33" name="TextBox 32">
            <a:extLst>
              <a:ext uri="{FF2B5EF4-FFF2-40B4-BE49-F238E27FC236}">
                <a16:creationId xmlns:a16="http://schemas.microsoft.com/office/drawing/2014/main" id="{099672FA-CEF9-9C41-9A6D-5AA8CC4BE91B}"/>
              </a:ext>
            </a:extLst>
          </p:cNvPr>
          <p:cNvSpPr txBox="1"/>
          <p:nvPr/>
        </p:nvSpPr>
        <p:spPr>
          <a:xfrm>
            <a:off x="2598111" y="845685"/>
            <a:ext cx="2808312" cy="461665"/>
          </a:xfrm>
          <a:prstGeom prst="rect">
            <a:avLst/>
          </a:prstGeom>
          <a:solidFill>
            <a:schemeClr val="accent1"/>
          </a:solidFill>
        </p:spPr>
        <p:txBody>
          <a:bodyPr wrap="square" rtlCol="0">
            <a:spAutoFit/>
          </a:bodyPr>
          <a:lstStyle/>
          <a:p>
            <a:pPr algn="ctr"/>
            <a:r>
              <a:rPr lang="en-GB" sz="2400" dirty="0">
                <a:solidFill>
                  <a:schemeClr val="bg1"/>
                </a:solidFill>
                <a:latin typeface="Calibri" panose="020F0502020204030204" pitchFamily="34" charset="0"/>
                <a:cs typeface="Calibri" panose="020F0502020204030204" pitchFamily="34" charset="0"/>
              </a:rPr>
              <a:t>Government</a:t>
            </a:r>
          </a:p>
        </p:txBody>
      </p:sp>
      <p:pic>
        <p:nvPicPr>
          <p:cNvPr id="34" name="Picture 33">
            <a:extLst>
              <a:ext uri="{FF2B5EF4-FFF2-40B4-BE49-F238E27FC236}">
                <a16:creationId xmlns:a16="http://schemas.microsoft.com/office/drawing/2014/main" id="{2415B85C-40B2-C847-98FA-4F12022C2174}"/>
              </a:ext>
            </a:extLst>
          </p:cNvPr>
          <p:cNvPicPr>
            <a:picLocks noChangeAspect="1"/>
          </p:cNvPicPr>
          <p:nvPr/>
        </p:nvPicPr>
        <p:blipFill>
          <a:blip r:embed="rId3"/>
          <a:stretch>
            <a:fillRect/>
          </a:stretch>
        </p:blipFill>
        <p:spPr>
          <a:xfrm>
            <a:off x="9598943" y="671516"/>
            <a:ext cx="810000" cy="810000"/>
          </a:xfrm>
          <a:prstGeom prst="rect">
            <a:avLst/>
          </a:prstGeom>
        </p:spPr>
      </p:pic>
      <p:pic>
        <p:nvPicPr>
          <p:cNvPr id="35" name="Picture 2" descr="Image result for icons government">
            <a:extLst>
              <a:ext uri="{FF2B5EF4-FFF2-40B4-BE49-F238E27FC236}">
                <a16:creationId xmlns:a16="http://schemas.microsoft.com/office/drawing/2014/main" id="{F8D44220-1445-A64F-825F-A941CF2111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8111" y="670679"/>
            <a:ext cx="810000" cy="810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8D01584-2B47-EA4B-8A6A-17F5C2BAE38F}"/>
              </a:ext>
            </a:extLst>
          </p:cNvPr>
          <p:cNvSpPr/>
          <p:nvPr/>
        </p:nvSpPr>
        <p:spPr>
          <a:xfrm>
            <a:off x="1631504" y="3789040"/>
            <a:ext cx="8928992" cy="612066"/>
          </a:xfrm>
          <a:prstGeom prst="rect">
            <a:avLst/>
          </a:prstGeom>
          <a:solidFill>
            <a:schemeClr val="bg1"/>
          </a:solid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aphicFrame>
        <p:nvGraphicFramePr>
          <p:cNvPr id="36" name="Table 35">
            <a:extLst>
              <a:ext uri="{FF2B5EF4-FFF2-40B4-BE49-F238E27FC236}">
                <a16:creationId xmlns:a16="http://schemas.microsoft.com/office/drawing/2014/main" id="{03364407-01FB-3144-8F3F-A36F883E7A5A}"/>
              </a:ext>
            </a:extLst>
          </p:cNvPr>
          <p:cNvGraphicFramePr>
            <a:graphicFrameLocks noGrp="1"/>
          </p:cNvGraphicFramePr>
          <p:nvPr/>
        </p:nvGraphicFramePr>
        <p:xfrm>
          <a:off x="1708500" y="1808821"/>
          <a:ext cx="8775000" cy="4055045"/>
        </p:xfrm>
        <a:graphic>
          <a:graphicData uri="http://schemas.openxmlformats.org/drawingml/2006/table">
            <a:tbl>
              <a:tblPr>
                <a:tableStyleId>{2D5ABB26-0587-4C30-8999-92F81FD0307C}</a:tableStyleId>
              </a:tblPr>
              <a:tblGrid>
                <a:gridCol w="3051000">
                  <a:extLst>
                    <a:ext uri="{9D8B030D-6E8A-4147-A177-3AD203B41FA5}">
                      <a16:colId xmlns:a16="http://schemas.microsoft.com/office/drawing/2014/main" val="1273573978"/>
                    </a:ext>
                  </a:extLst>
                </a:gridCol>
                <a:gridCol w="1188000">
                  <a:extLst>
                    <a:ext uri="{9D8B030D-6E8A-4147-A177-3AD203B41FA5}">
                      <a16:colId xmlns:a16="http://schemas.microsoft.com/office/drawing/2014/main" val="1897943525"/>
                    </a:ext>
                  </a:extLst>
                </a:gridCol>
                <a:gridCol w="297000">
                  <a:extLst>
                    <a:ext uri="{9D8B030D-6E8A-4147-A177-3AD203B41FA5}">
                      <a16:colId xmlns:a16="http://schemas.microsoft.com/office/drawing/2014/main" val="3122769446"/>
                    </a:ext>
                  </a:extLst>
                </a:gridCol>
                <a:gridCol w="3051000">
                  <a:extLst>
                    <a:ext uri="{9D8B030D-6E8A-4147-A177-3AD203B41FA5}">
                      <a16:colId xmlns:a16="http://schemas.microsoft.com/office/drawing/2014/main" val="3440270405"/>
                    </a:ext>
                  </a:extLst>
                </a:gridCol>
                <a:gridCol w="1188000">
                  <a:extLst>
                    <a:ext uri="{9D8B030D-6E8A-4147-A177-3AD203B41FA5}">
                      <a16:colId xmlns:a16="http://schemas.microsoft.com/office/drawing/2014/main" val="3532550437"/>
                    </a:ext>
                  </a:extLst>
                </a:gridCol>
              </a:tblGrid>
              <a:tr h="486000">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Spending</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T w="12700" cap="flat" cmpd="sng" algn="ctr">
                      <a:solidFill>
                        <a:schemeClr val="tx1"/>
                      </a:solidFill>
                      <a:prstDash val="solid"/>
                      <a:round/>
                      <a:headEnd type="none" w="med" len="med"/>
                      <a:tailEnd type="none" w="med" len="med"/>
                    </a:lnT>
                  </a:tcPr>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80</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lnT w="12700" cap="flat" cmpd="sng" algn="ctr">
                      <a:solidFill>
                        <a:schemeClr val="tx1"/>
                      </a:solidFill>
                      <a:prstDash val="solid"/>
                      <a:round/>
                      <a:headEnd type="none" w="med" len="med"/>
                      <a:tailEnd type="none" w="med" len="med"/>
                    </a:lnT>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b="1" u="none" strike="noStrike" kern="1200" cap="none" normalizeH="0" baseline="0" dirty="0">
                          <a:ln>
                            <a:noFill/>
                          </a:ln>
                          <a:effectLst/>
                          <a:latin typeface="Calibri" panose="020F0502020204030204" pitchFamily="34" charset="0"/>
                          <a:cs typeface="Calibri" panose="020F0502020204030204" pitchFamily="34" charset="0"/>
                        </a:rPr>
                        <a:t>Income</a:t>
                      </a:r>
                      <a:endParaRPr kumimoji="0" lang="en-US" altLang="en-US" sz="27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80</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51125665"/>
                  </a:ext>
                </a:extLst>
              </a:tr>
              <a:tr h="388800">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361950" algn="l" defTabSz="914400" rtl="0" eaLnBrk="1" fontAlgn="b" latinLnBrk="0" hangingPunct="1">
                        <a:lnSpc>
                          <a:spcPct val="100000"/>
                        </a:lnSpc>
                        <a:spcBef>
                          <a:spcPct val="0"/>
                        </a:spcBef>
                        <a:spcAft>
                          <a:spcPct val="0"/>
                        </a:spcAft>
                        <a:buClrTx/>
                        <a:buSzTx/>
                        <a:buFontTx/>
                        <a:buNone/>
                        <a:tabLst/>
                      </a:pPr>
                      <a:r>
                        <a:rPr kumimoji="0" lang="en-US" altLang="en-US" sz="2100" u="none" strike="noStrike" cap="none" normalizeH="0" baseline="0" dirty="0">
                          <a:ln>
                            <a:noFill/>
                          </a:ln>
                          <a:effectLst/>
                          <a:latin typeface="Calibri" panose="020F0502020204030204" pitchFamily="34" charset="0"/>
                          <a:cs typeface="Calibri" panose="020F0502020204030204" pitchFamily="34" charset="0"/>
                        </a:rPr>
                        <a:t>  Wages</a:t>
                      </a: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76</a:t>
                      </a:r>
                    </a:p>
                  </a:txBody>
                  <a:tcPr marL="68580" marR="68580" marT="34290" marB="34290" anchor="ctr" horzOverflow="overflow">
                    <a:lnR>
                      <a:noFill/>
                    </a:lnR>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542925" algn="l"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effectLst/>
                          <a:latin typeface="Calibri" panose="020F0502020204030204" pitchFamily="34" charset="0"/>
                          <a:cs typeface="Calibri" panose="020F0502020204030204" pitchFamily="34" charset="0"/>
                        </a:rPr>
                        <a:t>Wages</a:t>
                      </a:r>
                      <a:endParaRPr kumimoji="0" lang="en-US" altLang="en-US" sz="2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effectLst/>
                          <a:latin typeface="Calibri" panose="020F0502020204030204" pitchFamily="34" charset="0"/>
                          <a:cs typeface="Calibri" panose="020F0502020204030204" pitchFamily="34" charset="0"/>
                        </a:rPr>
                        <a:t>76</a:t>
                      </a:r>
                      <a:endParaRPr kumimoji="0" lang="en-US" altLang="en-US" sz="2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tc>
                <a:extLst>
                  <a:ext uri="{0D108BD9-81ED-4DB2-BD59-A6C34878D82A}">
                    <a16:rowId xmlns:a16="http://schemas.microsoft.com/office/drawing/2014/main" val="958329444"/>
                  </a:ext>
                </a:extLst>
              </a:tr>
              <a:tr h="388620">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361950" algn="l" defTabSz="914400" rtl="0" eaLnBrk="1" fontAlgn="b" latinLnBrk="0" hangingPunct="1">
                        <a:lnSpc>
                          <a:spcPct val="100000"/>
                        </a:lnSpc>
                        <a:spcBef>
                          <a:spcPct val="0"/>
                        </a:spcBef>
                        <a:spcAft>
                          <a:spcPct val="0"/>
                        </a:spcAft>
                        <a:buClrTx/>
                        <a:buSzTx/>
                        <a:buFontTx/>
                        <a:buNone/>
                        <a:tabLst/>
                      </a:pPr>
                      <a:r>
                        <a:rPr kumimoji="0" lang="en-US" altLang="en-US" sz="2100" u="none" strike="noStrike" cap="none" normalizeH="0" baseline="0" dirty="0">
                          <a:ln>
                            <a:noFill/>
                          </a:ln>
                          <a:effectLst/>
                          <a:latin typeface="Calibri" panose="020F0502020204030204" pitchFamily="34" charset="0"/>
                          <a:cs typeface="Calibri" panose="020F0502020204030204" pitchFamily="34" charset="0"/>
                        </a:rPr>
                        <a:t>  Interest payments</a:t>
                      </a: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100" u="none" strike="noStrike" cap="none" normalizeH="0" baseline="0" dirty="0">
                          <a:ln>
                            <a:noFill/>
                          </a:ln>
                          <a:effectLst/>
                          <a:latin typeface="Calibri" panose="020F0502020204030204" pitchFamily="34" charset="0"/>
                          <a:cs typeface="Calibri" panose="020F0502020204030204" pitchFamily="34" charset="0"/>
                        </a:rPr>
                        <a:t>4</a:t>
                      </a: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501650" algn="l"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effectLst/>
                          <a:latin typeface="Calibri" panose="020F0502020204030204" pitchFamily="34" charset="0"/>
                          <a:cs typeface="Calibri" panose="020F0502020204030204" pitchFamily="34" charset="0"/>
                        </a:rPr>
                        <a:t>Interest received</a:t>
                      </a:r>
                      <a:endParaRPr kumimoji="0" lang="en-US" altLang="en-US" sz="2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effectLst/>
                          <a:latin typeface="Calibri" panose="020F0502020204030204" pitchFamily="34" charset="0"/>
                          <a:cs typeface="Calibri" panose="020F0502020204030204" pitchFamily="34" charset="0"/>
                        </a:rPr>
                        <a:t>4</a:t>
                      </a:r>
                      <a:endParaRPr kumimoji="0" lang="en-US" altLang="en-US" sz="2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tc>
                <a:extLst>
                  <a:ext uri="{0D108BD9-81ED-4DB2-BD59-A6C34878D82A}">
                    <a16:rowId xmlns:a16="http://schemas.microsoft.com/office/drawing/2014/main" val="1264027564"/>
                  </a:ext>
                </a:extLst>
              </a:tr>
              <a:tr h="205740">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9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9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9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9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extLst>
                  <a:ext uri="{0D108BD9-81ED-4DB2-BD59-A6C34878D82A}">
                    <a16:rowId xmlns:a16="http://schemas.microsoft.com/office/drawing/2014/main" val="1281439901"/>
                  </a:ext>
                </a:extLst>
              </a:tr>
              <a:tr h="567000">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Taxes</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100</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b="1" u="none" strike="noStrike" kern="1200" cap="none" normalizeH="0" baseline="0" dirty="0">
                          <a:ln>
                            <a:noFill/>
                          </a:ln>
                          <a:effectLst/>
                          <a:latin typeface="Calibri" panose="020F0502020204030204" pitchFamily="34" charset="0"/>
                          <a:cs typeface="Calibri" panose="020F0502020204030204" pitchFamily="34" charset="0"/>
                        </a:rPr>
                        <a:t>Taxes paid</a:t>
                      </a:r>
                      <a:endParaRPr kumimoji="0" lang="en-US" altLang="en-US" sz="27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100</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extLst>
                  <a:ext uri="{0D108BD9-81ED-4DB2-BD59-A6C34878D82A}">
                    <a16:rowId xmlns:a16="http://schemas.microsoft.com/office/drawing/2014/main" val="2133630279"/>
                  </a:ext>
                </a:extLst>
              </a:tr>
              <a:tr h="486000">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u="none" strike="noStrike" cap="none" normalizeH="0" baseline="0" dirty="0">
                          <a:ln>
                            <a:noFill/>
                          </a:ln>
                          <a:solidFill>
                            <a:srgbClr val="0070C0"/>
                          </a:solidFill>
                          <a:effectLst/>
                          <a:latin typeface="Calibri" panose="020F0502020204030204" pitchFamily="34" charset="0"/>
                          <a:cs typeface="Calibri" panose="020F0502020204030204" pitchFamily="34" charset="0"/>
                        </a:rPr>
                        <a:t>Fiscal injection</a:t>
                      </a:r>
                      <a:endParaRPr kumimoji="0" lang="en-US" altLang="en-US" sz="2700" b="0" i="0" u="none" strike="noStrike" cap="none" normalizeH="0" baseline="0" dirty="0">
                        <a:ln>
                          <a:noFill/>
                        </a:ln>
                        <a:solidFill>
                          <a:srgbClr val="0070C0"/>
                        </a:solidFill>
                        <a:effectLst/>
                        <a:latin typeface="Calibri" panose="020F0502020204030204" pitchFamily="34" charset="0"/>
                        <a:cs typeface="Calibri" panose="020F0502020204030204" pitchFamily="34" charset="0"/>
                      </a:endParaRPr>
                    </a:p>
                  </a:txBody>
                  <a:tcPr marL="68580" marR="68580" marT="34290" marB="34290" anchor="ctr" horzOverflow="overflow">
                    <a:solidFill>
                      <a:schemeClr val="bg1">
                        <a:lumMod val="95000"/>
                      </a:schemeClr>
                    </a:solidFill>
                  </a:tcPr>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700" u="none" strike="noStrike" cap="none" normalizeH="0" baseline="0" dirty="0">
                          <a:ln>
                            <a:noFill/>
                          </a:ln>
                          <a:solidFill>
                            <a:srgbClr val="0070C0"/>
                          </a:solidFill>
                          <a:effectLst/>
                          <a:latin typeface="Calibri" panose="020F0502020204030204" pitchFamily="34" charset="0"/>
                          <a:cs typeface="Calibri" panose="020F0502020204030204" pitchFamily="34" charset="0"/>
                        </a:rPr>
                        <a:t>-20</a:t>
                      </a:r>
                      <a:endParaRPr kumimoji="0" lang="en-US" altLang="en-US" sz="2700" b="0" i="0" u="none" strike="noStrike" cap="none" normalizeH="0" baseline="0" dirty="0">
                        <a:ln>
                          <a:noFill/>
                        </a:ln>
                        <a:solidFill>
                          <a:srgbClr val="0070C0"/>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solidFill>
                      <a:schemeClr val="bg1">
                        <a:lumMod val="95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700" b="0" i="0" u="none" strike="noStrike" cap="none" normalizeH="0" baseline="0" dirty="0">
                        <a:ln>
                          <a:noFill/>
                        </a:ln>
                        <a:solidFill>
                          <a:srgbClr val="0070C0"/>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u="none" strike="noStrike" kern="1200" cap="none" normalizeH="0" baseline="0" dirty="0">
                          <a:ln>
                            <a:noFill/>
                          </a:ln>
                          <a:solidFill>
                            <a:srgbClr val="0070C0"/>
                          </a:solidFill>
                          <a:effectLst/>
                          <a:latin typeface="Calibri" panose="020F0502020204030204" pitchFamily="34" charset="0"/>
                          <a:cs typeface="Calibri" panose="020F0502020204030204" pitchFamily="34" charset="0"/>
                        </a:rPr>
                        <a:t>Overall saving</a:t>
                      </a:r>
                      <a:endParaRPr kumimoji="0" lang="en-US" altLang="en-US" sz="2700" b="0" i="0" u="none" strike="noStrike" kern="1200" cap="none" normalizeH="0" baseline="0" dirty="0">
                        <a:ln>
                          <a:noFill/>
                        </a:ln>
                        <a:solidFill>
                          <a:srgbClr val="0070C0"/>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solidFill>
                      <a:schemeClr val="bg1">
                        <a:lumMod val="95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700" u="none" strike="noStrike" cap="none" normalizeH="0" baseline="0" dirty="0">
                          <a:ln>
                            <a:noFill/>
                          </a:ln>
                          <a:solidFill>
                            <a:srgbClr val="0070C0"/>
                          </a:solidFill>
                          <a:effectLst/>
                          <a:latin typeface="Calibri" panose="020F0502020204030204" pitchFamily="34" charset="0"/>
                          <a:cs typeface="Calibri" panose="020F0502020204030204" pitchFamily="34" charset="0"/>
                        </a:rPr>
                        <a:t>-20</a:t>
                      </a:r>
                      <a:endParaRPr kumimoji="0" lang="en-US" altLang="en-US" sz="2700" b="0" i="0" u="none" strike="noStrike" cap="none" normalizeH="0" baseline="0" dirty="0">
                        <a:ln>
                          <a:noFill/>
                        </a:ln>
                        <a:solidFill>
                          <a:srgbClr val="0070C0"/>
                        </a:solidFill>
                        <a:effectLst/>
                        <a:latin typeface="Calibri" panose="020F0502020204030204" pitchFamily="34" charset="0"/>
                        <a:cs typeface="Calibri" panose="020F0502020204030204" pitchFamily="34" charset="0"/>
                      </a:endParaRPr>
                    </a:p>
                  </a:txBody>
                  <a:tcPr marL="68580" marR="68580" marT="34290" marB="34290" anchor="ctr" horzOverflow="overflow">
                    <a:solidFill>
                      <a:schemeClr val="bg1">
                        <a:lumMod val="95000"/>
                      </a:schemeClr>
                    </a:solidFill>
                  </a:tcPr>
                </a:tc>
                <a:extLst>
                  <a:ext uri="{0D108BD9-81ED-4DB2-BD59-A6C34878D82A}">
                    <a16:rowId xmlns:a16="http://schemas.microsoft.com/office/drawing/2014/main" val="574235452"/>
                  </a:ext>
                </a:extLst>
              </a:tr>
              <a:tr h="229500">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R>
                      <a:noFill/>
                    </a:lnR>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lnL w="12700" cap="flat" cmpd="sng" algn="ctr">
                      <a:noFill/>
                      <a:prstDash val="solid"/>
                      <a:round/>
                      <a:headEnd type="none" w="med" len="med"/>
                      <a:tailEnd type="none" w="med" len="med"/>
                    </a:ln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1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marL="68580" marR="68580" marT="34290" marB="34290" anchor="ctr" horzOverflow="overflow"/>
                </a:tc>
                <a:extLst>
                  <a:ext uri="{0D108BD9-81ED-4DB2-BD59-A6C34878D82A}">
                    <a16:rowId xmlns:a16="http://schemas.microsoft.com/office/drawing/2014/main" val="1063730320"/>
                  </a:ext>
                </a:extLst>
              </a:tr>
              <a:tr h="519065">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Bonds outstanding</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tc>
                <a:tc>
                  <a:txBody>
                    <a:bodyPr/>
                    <a:lstStyle>
                      <a:lvl1pPr>
                        <a:spcBef>
                          <a:spcPct val="20000"/>
                        </a:spcBef>
                        <a:buFont typeface="Wingdings" pitchFamily="2" charset="2"/>
                        <a:defRPr sz="2800">
                          <a:solidFill>
                            <a:schemeClr val="tx1"/>
                          </a:solidFill>
                          <a:latin typeface="Times New Roman" panose="02020603050405020304" pitchFamily="18" charset="0"/>
                        </a:defRPr>
                      </a:lvl1pPr>
                      <a:lvl2pPr>
                        <a:spcBef>
                          <a:spcPct val="20000"/>
                        </a:spcBef>
                        <a:buFont typeface="Times New Roman" panose="02020603050405020304" pitchFamily="18" charset="0"/>
                        <a:defRPr sz="2400">
                          <a:solidFill>
                            <a:schemeClr val="tx1"/>
                          </a:solidFill>
                          <a:latin typeface="Times New Roman" panose="02020603050405020304" pitchFamily="18" charset="0"/>
                        </a:defRPr>
                      </a:lvl2pPr>
                      <a:lvl3pPr>
                        <a:spcBef>
                          <a:spcPct val="20000"/>
                        </a:spcBef>
                        <a:buFont typeface="Times New Roman" panose="02020603050405020304" pitchFamily="18" charset="0"/>
                        <a:defRPr sz="2000">
                          <a:solidFill>
                            <a:schemeClr val="tx1"/>
                          </a:solidFill>
                          <a:latin typeface="Times New Roman" panose="02020603050405020304" pitchFamily="18" charset="0"/>
                        </a:defRPr>
                      </a:lvl3pPr>
                      <a:lvl4pPr>
                        <a:spcBef>
                          <a:spcPct val="20000"/>
                        </a:spcBef>
                        <a:buFont typeface="Times New Roman" panose="02020603050405020304" pitchFamily="18" charset="0"/>
                        <a:defRPr>
                          <a:solidFill>
                            <a:schemeClr val="tx1"/>
                          </a:solidFill>
                          <a:latin typeface="Times New Roman" panose="02020603050405020304" pitchFamily="18" charset="0"/>
                        </a:defRPr>
                      </a:lvl4pPr>
                      <a:lvl5pPr>
                        <a:spcBef>
                          <a:spcPct val="20000"/>
                        </a:spcBef>
                        <a:buFont typeface="Times New Roman" panose="02020603050405020304" pitchFamily="18" charset="0"/>
                        <a:defRPr>
                          <a:solidFill>
                            <a:schemeClr val="tx1"/>
                          </a:solidFill>
                          <a:latin typeface="Times New Roman" panose="02020603050405020304" pitchFamily="18" charset="0"/>
                        </a:defRPr>
                      </a:lvl5pPr>
                      <a:lvl6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6pPr>
                      <a:lvl7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7pPr>
                      <a:lvl8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8pPr>
                      <a:lvl9pPr fontAlgn="base">
                        <a:spcBef>
                          <a:spcPct val="20000"/>
                        </a:spcBef>
                        <a:spcAft>
                          <a:spcPct val="0"/>
                        </a:spcAft>
                        <a:buFont typeface="Times New Roman" panose="02020603050405020304" pitchFamily="18" charset="0"/>
                        <a:defRPr>
                          <a:solidFill>
                            <a:schemeClr val="tx1"/>
                          </a:solidFill>
                          <a:latin typeface="Times New Roman" panose="02020603050405020304" pitchFamily="18"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700" b="1" u="none" strike="noStrike" cap="none" normalizeH="0" baseline="0" dirty="0">
                          <a:ln>
                            <a:noFill/>
                          </a:ln>
                          <a:effectLst/>
                          <a:latin typeface="Calibri" panose="020F0502020204030204" pitchFamily="34" charset="0"/>
                          <a:cs typeface="Calibri" panose="020F0502020204030204" pitchFamily="34" charset="0"/>
                        </a:rPr>
                        <a:t>20</a:t>
                      </a:r>
                      <a:endParaRPr kumimoji="0" lang="en-US" altLang="en-US" sz="27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R>
                      <a:noFill/>
                    </a:lnR>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7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700" b="1"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Financial Wealth</a:t>
                      </a:r>
                    </a:p>
                  </a:txBody>
                  <a:tcPr marL="68580" marR="68580" marT="34290" marB="34290" anchor="ctr" horzOverflow="overflow">
                    <a:lnL w="12700" cap="flat" cmpd="sng" algn="ctr">
                      <a:noFill/>
                      <a:prstDash val="solid"/>
                      <a:round/>
                      <a:headEnd type="none" w="med" len="med"/>
                      <a:tailEnd type="none" w="med" len="med"/>
                    </a:ln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GB" sz="2700" b="1"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20</a:t>
                      </a:r>
                    </a:p>
                  </a:txBody>
                  <a:tcPr marL="68580" marR="68580" marT="34290" marB="34290" anchor="ctr" horzOverflow="overflow"/>
                </a:tc>
                <a:extLst>
                  <a:ext uri="{0D108BD9-81ED-4DB2-BD59-A6C34878D82A}">
                    <a16:rowId xmlns:a16="http://schemas.microsoft.com/office/drawing/2014/main" val="3118463823"/>
                  </a:ext>
                </a:extLst>
              </a:tr>
              <a:tr h="388800">
                <a:tc>
                  <a:txBody>
                    <a:bodyPr/>
                    <a:lstStyle/>
                    <a:p>
                      <a:endParaRPr lang="en-GB" sz="2100" dirty="0">
                        <a:latin typeface="Calibri" panose="020F0502020204030204" pitchFamily="34" charset="0"/>
                        <a:cs typeface="Calibri" panose="020F0502020204030204" pitchFamily="34" charset="0"/>
                      </a:endParaRPr>
                    </a:p>
                  </a:txBody>
                  <a:tcPr marL="68580" marR="68580" marT="34290" marB="34290" anchor="ctr" horzOverflow="overflow"/>
                </a:tc>
                <a:tc>
                  <a:txBody>
                    <a:bodyPr/>
                    <a:lstStyle/>
                    <a:p>
                      <a:endParaRPr lang="en-GB" sz="2100" dirty="0">
                        <a:latin typeface="Calibri" panose="020F0502020204030204" pitchFamily="34" charset="0"/>
                        <a:cs typeface="Calibri" panose="020F0502020204030204" pitchFamily="34" charset="0"/>
                      </a:endParaRPr>
                    </a:p>
                  </a:txBody>
                  <a:tcPr marL="68580" marR="68580" marT="34290" marB="34290" anchor="ctr" horzOverflow="overflow">
                    <a:lnR>
                      <a:noFill/>
                    </a:lnR>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501650" algn="l"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Cash</a:t>
                      </a:r>
                    </a:p>
                  </a:txBody>
                  <a:tcPr marL="68580" marR="68580" marT="34290" marB="34290" anchor="ctr" horzOverflow="overflow">
                    <a:lnL w="12700" cap="flat" cmpd="sng" algn="ctr">
                      <a:noFill/>
                      <a:prstDash val="solid"/>
                      <a:round/>
                      <a:headEnd type="none" w="med" len="med"/>
                      <a:tailEnd type="none" w="med" len="med"/>
                    </a:lnL>
                  </a:tcPr>
                </a:tc>
                <a:tc>
                  <a:txBody>
                    <a:bodyPr/>
                    <a:lstStyle/>
                    <a:p>
                      <a:pPr marL="0" marR="0" lvl="0" indent="501650" algn="r"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0</a:t>
                      </a:r>
                    </a:p>
                  </a:txBody>
                  <a:tcPr marL="68580" marR="68580" marT="34290" marB="34290" anchor="ctr" horzOverflow="overflow"/>
                </a:tc>
                <a:extLst>
                  <a:ext uri="{0D108BD9-81ED-4DB2-BD59-A6C34878D82A}">
                    <a16:rowId xmlns:a16="http://schemas.microsoft.com/office/drawing/2014/main" val="2626356184"/>
                  </a:ext>
                </a:extLst>
              </a:tr>
              <a:tr h="388800">
                <a:tc>
                  <a:txBody>
                    <a:bodyPr/>
                    <a:lstStyle/>
                    <a:p>
                      <a:endParaRPr lang="en-GB" sz="2100" dirty="0">
                        <a:latin typeface="Calibri" panose="020F0502020204030204" pitchFamily="34" charset="0"/>
                        <a:cs typeface="Calibri" panose="020F0502020204030204" pitchFamily="34" charset="0"/>
                      </a:endParaRPr>
                    </a:p>
                  </a:txBody>
                  <a:tcPr marL="68580" marR="68580" marT="34290" marB="34290" anchor="ctr" horzOverflow="overflow">
                    <a:lnB w="12700" cap="flat" cmpd="sng" algn="ctr">
                      <a:solidFill>
                        <a:schemeClr val="tx1"/>
                      </a:solidFill>
                      <a:prstDash val="solid"/>
                      <a:round/>
                      <a:headEnd type="none" w="med" len="med"/>
                      <a:tailEnd type="none" w="med" len="med"/>
                    </a:lnB>
                  </a:tcPr>
                </a:tc>
                <a:tc>
                  <a:txBody>
                    <a:bodyPr/>
                    <a:lstStyle/>
                    <a:p>
                      <a:endParaRPr lang="en-GB" sz="2100" dirty="0">
                        <a:latin typeface="Calibri" panose="020F0502020204030204" pitchFamily="34" charset="0"/>
                        <a:cs typeface="Calibri" panose="020F0502020204030204" pitchFamily="34" charset="0"/>
                      </a:endParaRPr>
                    </a:p>
                  </a:txBody>
                  <a:tcPr marL="68580" marR="68580" marT="34290" marB="34290" anchor="ctr" horzOverflow="overflow">
                    <a:lnR>
                      <a:noFill/>
                    </a:lnR>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68580" marR="68580" marT="34290" marB="34290" anchor="ctr" horzOverflow="overflow">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501650" algn="l"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Bonds held</a:t>
                      </a:r>
                    </a:p>
                  </a:txBody>
                  <a:tcPr marL="68580" marR="68580" marT="34290" marB="34290" anchor="ctr" horzOverflow="overflow">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501650" algn="r" defTabSz="914400" rtl="0" eaLnBrk="1" fontAlgn="b" latinLnBrk="0" hangingPunct="1">
                        <a:lnSpc>
                          <a:spcPct val="100000"/>
                        </a:lnSpc>
                        <a:spcBef>
                          <a:spcPct val="0"/>
                        </a:spcBef>
                        <a:spcAft>
                          <a:spcPct val="0"/>
                        </a:spcAft>
                        <a:buClrTx/>
                        <a:buSzTx/>
                        <a:buFontTx/>
                        <a:buNone/>
                        <a:tabLst/>
                      </a:pPr>
                      <a:r>
                        <a:rPr kumimoji="0" lang="en-US" altLang="en-US" sz="210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20</a:t>
                      </a:r>
                    </a:p>
                  </a:txBody>
                  <a:tcPr marL="68580" marR="68580" marT="34290" marB="34290" anchor="ctr"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7283312"/>
                  </a:ext>
                </a:extLst>
              </a:tr>
            </a:tbl>
          </a:graphicData>
        </a:graphic>
      </p:graphicFrame>
      <p:sp>
        <p:nvSpPr>
          <p:cNvPr id="9" name="TextBox 8">
            <a:extLst>
              <a:ext uri="{FF2B5EF4-FFF2-40B4-BE49-F238E27FC236}">
                <a16:creationId xmlns:a16="http://schemas.microsoft.com/office/drawing/2014/main" id="{EC05144F-8D0C-8640-A03A-2EA42CB0153F}"/>
              </a:ext>
            </a:extLst>
          </p:cNvPr>
          <p:cNvSpPr txBox="1"/>
          <p:nvPr/>
        </p:nvSpPr>
        <p:spPr>
          <a:xfrm>
            <a:off x="5565518" y="902349"/>
            <a:ext cx="1030531" cy="369332"/>
          </a:xfrm>
          <a:prstGeom prst="rect">
            <a:avLst/>
          </a:prstGeom>
          <a:noFill/>
        </p:spPr>
        <p:txBody>
          <a:bodyPr wrap="square" rtlCol="0">
            <a:spAutoFit/>
          </a:bodyPr>
          <a:lstStyle/>
          <a:p>
            <a:pPr algn="ctr"/>
            <a:r>
              <a:rPr lang="en-GB" b="1" dirty="0"/>
              <a:t>Year 4</a:t>
            </a:r>
          </a:p>
        </p:txBody>
      </p:sp>
      <p:sp>
        <p:nvSpPr>
          <p:cNvPr id="2" name="Rectangle 1">
            <a:extLst>
              <a:ext uri="{FF2B5EF4-FFF2-40B4-BE49-F238E27FC236}">
                <a16:creationId xmlns:a16="http://schemas.microsoft.com/office/drawing/2014/main" id="{4E4BB299-19A1-E546-9552-8456E30B3721}"/>
              </a:ext>
            </a:extLst>
          </p:cNvPr>
          <p:cNvSpPr/>
          <p:nvPr/>
        </p:nvSpPr>
        <p:spPr>
          <a:xfrm>
            <a:off x="9912424" y="5445224"/>
            <a:ext cx="688428" cy="576064"/>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4757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31FD8FB-9CD8-F244-BB34-2D396D312AD2}"/>
              </a:ext>
            </a:extLst>
          </p:cNvPr>
          <p:cNvSpPr>
            <a:spLocks noGrp="1"/>
          </p:cNvSpPr>
          <p:nvPr>
            <p:ph type="title"/>
          </p:nvPr>
        </p:nvSpPr>
        <p:spPr/>
        <p:txBody>
          <a:bodyPr>
            <a:normAutofit/>
          </a:bodyPr>
          <a:lstStyle/>
          <a:p>
            <a:r>
              <a:rPr lang="en-GB" sz="2800" dirty="0"/>
              <a:t>Evaluating the constraints on government spending</a:t>
            </a:r>
          </a:p>
        </p:txBody>
      </p:sp>
      <p:pic>
        <p:nvPicPr>
          <p:cNvPr id="7" name="Picture 6">
            <a:extLst>
              <a:ext uri="{FF2B5EF4-FFF2-40B4-BE49-F238E27FC236}">
                <a16:creationId xmlns:a16="http://schemas.microsoft.com/office/drawing/2014/main" id="{479318A9-100C-4C4A-AB74-49FFB035964C}"/>
              </a:ext>
            </a:extLst>
          </p:cNvPr>
          <p:cNvPicPr>
            <a:picLocks noChangeAspect="1"/>
          </p:cNvPicPr>
          <p:nvPr/>
        </p:nvPicPr>
        <p:blipFill>
          <a:blip r:embed="rId2"/>
          <a:stretch>
            <a:fillRect/>
          </a:stretch>
        </p:blipFill>
        <p:spPr>
          <a:xfrm>
            <a:off x="1524000" y="1268763"/>
            <a:ext cx="9144000" cy="3849466"/>
          </a:xfrm>
          <a:prstGeom prst="rect">
            <a:avLst/>
          </a:prstGeom>
        </p:spPr>
      </p:pic>
      <p:sp>
        <p:nvSpPr>
          <p:cNvPr id="12" name="Rectangle 11">
            <a:extLst>
              <a:ext uri="{FF2B5EF4-FFF2-40B4-BE49-F238E27FC236}">
                <a16:creationId xmlns:a16="http://schemas.microsoft.com/office/drawing/2014/main" id="{F4DC906E-9414-4743-9EC9-836DCCACE3EF}"/>
              </a:ext>
            </a:extLst>
          </p:cNvPr>
          <p:cNvSpPr/>
          <p:nvPr/>
        </p:nvSpPr>
        <p:spPr>
          <a:xfrm>
            <a:off x="1919536" y="1592796"/>
            <a:ext cx="3168354"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MMT</a:t>
            </a:r>
          </a:p>
        </p:txBody>
      </p:sp>
      <p:sp>
        <p:nvSpPr>
          <p:cNvPr id="39" name="Rectangle 38">
            <a:extLst>
              <a:ext uri="{FF2B5EF4-FFF2-40B4-BE49-F238E27FC236}">
                <a16:creationId xmlns:a16="http://schemas.microsoft.com/office/drawing/2014/main" id="{DEE7B362-4CC5-F84A-8BEB-42E1833BE3AC}"/>
              </a:ext>
            </a:extLst>
          </p:cNvPr>
          <p:cNvSpPr/>
          <p:nvPr/>
        </p:nvSpPr>
        <p:spPr>
          <a:xfrm>
            <a:off x="4799858" y="3379116"/>
            <a:ext cx="1224134" cy="5539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Yes</a:t>
            </a:r>
          </a:p>
        </p:txBody>
      </p:sp>
      <p:sp>
        <p:nvSpPr>
          <p:cNvPr id="40" name="Rectangle 39">
            <a:extLst>
              <a:ext uri="{FF2B5EF4-FFF2-40B4-BE49-F238E27FC236}">
                <a16:creationId xmlns:a16="http://schemas.microsoft.com/office/drawing/2014/main" id="{483C55DA-EBF9-894F-8E6F-6D5F8D5CF13D}"/>
              </a:ext>
            </a:extLst>
          </p:cNvPr>
          <p:cNvSpPr/>
          <p:nvPr/>
        </p:nvSpPr>
        <p:spPr>
          <a:xfrm>
            <a:off x="6096000" y="2611969"/>
            <a:ext cx="2016223" cy="6532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Yes</a:t>
            </a:r>
          </a:p>
        </p:txBody>
      </p:sp>
      <p:sp>
        <p:nvSpPr>
          <p:cNvPr id="52" name="Rectangle 51">
            <a:extLst>
              <a:ext uri="{FF2B5EF4-FFF2-40B4-BE49-F238E27FC236}">
                <a16:creationId xmlns:a16="http://schemas.microsoft.com/office/drawing/2014/main" id="{EEB910B9-0092-5444-BDA6-9654A11F1BE0}"/>
              </a:ext>
            </a:extLst>
          </p:cNvPr>
          <p:cNvSpPr/>
          <p:nvPr/>
        </p:nvSpPr>
        <p:spPr>
          <a:xfrm>
            <a:off x="6096000" y="3359770"/>
            <a:ext cx="2016222" cy="573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Real</a:t>
            </a:r>
          </a:p>
        </p:txBody>
      </p:sp>
    </p:spTree>
    <p:extLst>
      <p:ext uri="{BB962C8B-B14F-4D97-AF65-F5344CB8AC3E}">
        <p14:creationId xmlns:p14="http://schemas.microsoft.com/office/powerpoint/2010/main" val="196010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52"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73F5E28E-64E4-E442-AC3F-13060BEEF3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882"/>
          <a:stretch/>
        </p:blipFill>
        <p:spPr bwMode="auto">
          <a:xfrm>
            <a:off x="5850635" y="1143000"/>
            <a:ext cx="6333577"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37E9FB2-820F-9F49-A75F-49C11600AF0B}"/>
              </a:ext>
            </a:extLst>
          </p:cNvPr>
          <p:cNvSpPr txBox="1"/>
          <p:nvPr/>
        </p:nvSpPr>
        <p:spPr>
          <a:xfrm>
            <a:off x="548087" y="5085184"/>
            <a:ext cx="4248472" cy="830997"/>
          </a:xfrm>
          <a:prstGeom prst="rect">
            <a:avLst/>
          </a:prstGeom>
          <a:noFill/>
        </p:spPr>
        <p:txBody>
          <a:bodyPr wrap="square" rtlCol="0">
            <a:spAutoFit/>
          </a:bodyPr>
          <a:lstStyle/>
          <a:p>
            <a:pPr algn="ctr"/>
            <a:r>
              <a:rPr lang="en-AU" sz="4800" dirty="0"/>
              <a:t>July 1–22, 1944</a:t>
            </a:r>
            <a:endParaRPr lang="en-US" sz="4800" dirty="0"/>
          </a:p>
        </p:txBody>
      </p:sp>
      <p:pic>
        <p:nvPicPr>
          <p:cNvPr id="2050" name="Picture 2">
            <a:extLst>
              <a:ext uri="{FF2B5EF4-FFF2-40B4-BE49-F238E27FC236}">
                <a16:creationId xmlns:a16="http://schemas.microsoft.com/office/drawing/2014/main" id="{9C6D6849-F3AF-4A45-A1C6-651FE810A4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650"/>
          <a:stretch/>
        </p:blipFill>
        <p:spPr bwMode="auto">
          <a:xfrm>
            <a:off x="7788" y="4018"/>
            <a:ext cx="7556500" cy="39290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Bretton Woods conference">
            <a:extLst>
              <a:ext uri="{FF2B5EF4-FFF2-40B4-BE49-F238E27FC236}">
                <a16:creationId xmlns:a16="http://schemas.microsoft.com/office/drawing/2014/main" id="{E25E78A7-A356-964A-8F21-AE2B81B18D8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0375"/>
          <a:stretch/>
        </p:blipFill>
        <p:spPr bwMode="auto">
          <a:xfrm>
            <a:off x="-17742" y="4018"/>
            <a:ext cx="12176424" cy="685398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D27D3D19-50BE-CD40-9CAF-F58ADA905B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882"/>
          <a:stretch/>
        </p:blipFill>
        <p:spPr bwMode="auto">
          <a:xfrm>
            <a:off x="5850635" y="1138982"/>
            <a:ext cx="6333577"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59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subTnLst>
                                    <p:set>
                                      <p:cBhvr override="childStyle">
                                        <p:cTn dur="1" fill="hold" display="0" masterRel="nextClick" afterEffect="1"/>
                                        <p:tgtEl>
                                          <p:spTgt spid="102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dissolve">
                                      <p:cBhvr>
                                        <p:cTn id="11" dur="500"/>
                                        <p:tgtEl>
                                          <p:spTgt spid="2050"/>
                                        </p:tgtEl>
                                      </p:cBhvr>
                                    </p:animEffect>
                                  </p:childTnLst>
                                  <p:subTnLst>
                                    <p:set>
                                      <p:cBhvr override="childStyle">
                                        <p:cTn dur="1" fill="hold" display="0" masterRel="nextClick" afterEffect="1"/>
                                        <p:tgtEl>
                                          <p:spTgt spid="2050"/>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2054"/>
                                        </p:tgtEl>
                                        <p:attrNameLst>
                                          <p:attrName>style.visibility</p:attrName>
                                        </p:attrNameLst>
                                      </p:cBhvr>
                                      <p:to>
                                        <p:strVal val="visible"/>
                                      </p:to>
                                    </p:set>
                                    <p:animEffect transition="in" filter="checkerboard(across)">
                                      <p:cBhvr>
                                        <p:cTn id="16"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31FD8FB-9CD8-F244-BB34-2D396D312AD2}"/>
              </a:ext>
            </a:extLst>
          </p:cNvPr>
          <p:cNvSpPr>
            <a:spLocks noGrp="1"/>
          </p:cNvSpPr>
          <p:nvPr>
            <p:ph type="title"/>
          </p:nvPr>
        </p:nvSpPr>
        <p:spPr/>
        <p:txBody>
          <a:bodyPr>
            <a:normAutofit/>
          </a:bodyPr>
          <a:lstStyle/>
          <a:p>
            <a:r>
              <a:rPr lang="en-GB" sz="2800" dirty="0"/>
              <a:t>Evaluating the constraints on government spending</a:t>
            </a:r>
          </a:p>
        </p:txBody>
      </p:sp>
      <p:pic>
        <p:nvPicPr>
          <p:cNvPr id="7" name="Picture 6">
            <a:extLst>
              <a:ext uri="{FF2B5EF4-FFF2-40B4-BE49-F238E27FC236}">
                <a16:creationId xmlns:a16="http://schemas.microsoft.com/office/drawing/2014/main" id="{479318A9-100C-4C4A-AB74-49FFB035964C}"/>
              </a:ext>
            </a:extLst>
          </p:cNvPr>
          <p:cNvPicPr>
            <a:picLocks noChangeAspect="1"/>
          </p:cNvPicPr>
          <p:nvPr/>
        </p:nvPicPr>
        <p:blipFill>
          <a:blip r:embed="rId2"/>
          <a:stretch>
            <a:fillRect/>
          </a:stretch>
        </p:blipFill>
        <p:spPr>
          <a:xfrm>
            <a:off x="1524000" y="1268763"/>
            <a:ext cx="9144000" cy="3849466"/>
          </a:xfrm>
          <a:prstGeom prst="rect">
            <a:avLst/>
          </a:prstGeom>
        </p:spPr>
      </p:pic>
      <p:sp>
        <p:nvSpPr>
          <p:cNvPr id="12" name="Rectangle 11">
            <a:extLst>
              <a:ext uri="{FF2B5EF4-FFF2-40B4-BE49-F238E27FC236}">
                <a16:creationId xmlns:a16="http://schemas.microsoft.com/office/drawing/2014/main" id="{F4DC906E-9414-4743-9EC9-836DCCACE3EF}"/>
              </a:ext>
            </a:extLst>
          </p:cNvPr>
          <p:cNvSpPr/>
          <p:nvPr/>
        </p:nvSpPr>
        <p:spPr>
          <a:xfrm>
            <a:off x="1919536" y="1592796"/>
            <a:ext cx="3168354"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MMT</a:t>
            </a:r>
          </a:p>
        </p:txBody>
      </p:sp>
      <p:sp>
        <p:nvSpPr>
          <p:cNvPr id="39" name="Rectangle 38">
            <a:extLst>
              <a:ext uri="{FF2B5EF4-FFF2-40B4-BE49-F238E27FC236}">
                <a16:creationId xmlns:a16="http://schemas.microsoft.com/office/drawing/2014/main" id="{DEE7B362-4CC5-F84A-8BEB-42E1833BE3AC}"/>
              </a:ext>
            </a:extLst>
          </p:cNvPr>
          <p:cNvSpPr/>
          <p:nvPr/>
        </p:nvSpPr>
        <p:spPr>
          <a:xfrm>
            <a:off x="4799858" y="3379116"/>
            <a:ext cx="1224134" cy="5539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Yes</a:t>
            </a:r>
          </a:p>
        </p:txBody>
      </p:sp>
      <p:sp>
        <p:nvSpPr>
          <p:cNvPr id="40" name="Rectangle 39">
            <a:extLst>
              <a:ext uri="{FF2B5EF4-FFF2-40B4-BE49-F238E27FC236}">
                <a16:creationId xmlns:a16="http://schemas.microsoft.com/office/drawing/2014/main" id="{483C55DA-EBF9-894F-8E6F-6D5F8D5CF13D}"/>
              </a:ext>
            </a:extLst>
          </p:cNvPr>
          <p:cNvSpPr/>
          <p:nvPr/>
        </p:nvSpPr>
        <p:spPr>
          <a:xfrm>
            <a:off x="8184233" y="2631694"/>
            <a:ext cx="2016223" cy="65329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a:t>
            </a:r>
          </a:p>
        </p:txBody>
      </p:sp>
      <p:sp>
        <p:nvSpPr>
          <p:cNvPr id="52" name="Rectangle 51">
            <a:extLst>
              <a:ext uri="{FF2B5EF4-FFF2-40B4-BE49-F238E27FC236}">
                <a16:creationId xmlns:a16="http://schemas.microsoft.com/office/drawing/2014/main" id="{EEB910B9-0092-5444-BDA6-9654A11F1BE0}"/>
              </a:ext>
            </a:extLst>
          </p:cNvPr>
          <p:cNvSpPr/>
          <p:nvPr/>
        </p:nvSpPr>
        <p:spPr>
          <a:xfrm>
            <a:off x="8184232" y="3359770"/>
            <a:ext cx="2016222" cy="57328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None</a:t>
            </a:r>
          </a:p>
        </p:txBody>
      </p:sp>
    </p:spTree>
    <p:extLst>
      <p:ext uri="{BB962C8B-B14F-4D97-AF65-F5344CB8AC3E}">
        <p14:creationId xmlns:p14="http://schemas.microsoft.com/office/powerpoint/2010/main" val="111076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31FD8FB-9CD8-F244-BB34-2D396D312AD2}"/>
              </a:ext>
            </a:extLst>
          </p:cNvPr>
          <p:cNvSpPr>
            <a:spLocks noGrp="1"/>
          </p:cNvSpPr>
          <p:nvPr>
            <p:ph type="title"/>
          </p:nvPr>
        </p:nvSpPr>
        <p:spPr/>
        <p:txBody>
          <a:bodyPr>
            <a:normAutofit/>
          </a:bodyPr>
          <a:lstStyle/>
          <a:p>
            <a:r>
              <a:rPr lang="en-GB" sz="2800" dirty="0"/>
              <a:t>Evaluating the constraints on government spending</a:t>
            </a:r>
          </a:p>
        </p:txBody>
      </p:sp>
      <p:pic>
        <p:nvPicPr>
          <p:cNvPr id="7" name="Picture 6">
            <a:extLst>
              <a:ext uri="{FF2B5EF4-FFF2-40B4-BE49-F238E27FC236}">
                <a16:creationId xmlns:a16="http://schemas.microsoft.com/office/drawing/2014/main" id="{479318A9-100C-4C4A-AB74-49FFB035964C}"/>
              </a:ext>
            </a:extLst>
          </p:cNvPr>
          <p:cNvPicPr>
            <a:picLocks noChangeAspect="1"/>
          </p:cNvPicPr>
          <p:nvPr/>
        </p:nvPicPr>
        <p:blipFill>
          <a:blip r:embed="rId2"/>
          <a:stretch>
            <a:fillRect/>
          </a:stretch>
        </p:blipFill>
        <p:spPr>
          <a:xfrm>
            <a:off x="1524000" y="1268763"/>
            <a:ext cx="9144000" cy="3849466"/>
          </a:xfrm>
          <a:prstGeom prst="rect">
            <a:avLst/>
          </a:prstGeom>
        </p:spPr>
      </p:pic>
      <p:sp>
        <p:nvSpPr>
          <p:cNvPr id="12" name="Rectangle 11">
            <a:extLst>
              <a:ext uri="{FF2B5EF4-FFF2-40B4-BE49-F238E27FC236}">
                <a16:creationId xmlns:a16="http://schemas.microsoft.com/office/drawing/2014/main" id="{F4DC906E-9414-4743-9EC9-836DCCACE3EF}"/>
              </a:ext>
            </a:extLst>
          </p:cNvPr>
          <p:cNvSpPr/>
          <p:nvPr/>
        </p:nvSpPr>
        <p:spPr>
          <a:xfrm>
            <a:off x="1919536" y="1592796"/>
            <a:ext cx="3168354"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MMT</a:t>
            </a:r>
          </a:p>
        </p:txBody>
      </p:sp>
      <p:sp>
        <p:nvSpPr>
          <p:cNvPr id="39" name="Rectangle 38">
            <a:extLst>
              <a:ext uri="{FF2B5EF4-FFF2-40B4-BE49-F238E27FC236}">
                <a16:creationId xmlns:a16="http://schemas.microsoft.com/office/drawing/2014/main" id="{DEE7B362-4CC5-F84A-8BEB-42E1833BE3AC}"/>
              </a:ext>
            </a:extLst>
          </p:cNvPr>
          <p:cNvSpPr/>
          <p:nvPr/>
        </p:nvSpPr>
        <p:spPr>
          <a:xfrm>
            <a:off x="4799856" y="4027188"/>
            <a:ext cx="1224134" cy="55394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a:t>
            </a:r>
          </a:p>
        </p:txBody>
      </p:sp>
      <p:sp>
        <p:nvSpPr>
          <p:cNvPr id="40" name="Rectangle 39">
            <a:extLst>
              <a:ext uri="{FF2B5EF4-FFF2-40B4-BE49-F238E27FC236}">
                <a16:creationId xmlns:a16="http://schemas.microsoft.com/office/drawing/2014/main" id="{483C55DA-EBF9-894F-8E6F-6D5F8D5CF13D}"/>
              </a:ext>
            </a:extLst>
          </p:cNvPr>
          <p:cNvSpPr/>
          <p:nvPr/>
        </p:nvSpPr>
        <p:spPr>
          <a:xfrm>
            <a:off x="6096001" y="2636912"/>
            <a:ext cx="2016223" cy="65329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Yes</a:t>
            </a:r>
          </a:p>
        </p:txBody>
      </p:sp>
      <p:sp>
        <p:nvSpPr>
          <p:cNvPr id="52" name="Rectangle 51">
            <a:extLst>
              <a:ext uri="{FF2B5EF4-FFF2-40B4-BE49-F238E27FC236}">
                <a16:creationId xmlns:a16="http://schemas.microsoft.com/office/drawing/2014/main" id="{EEB910B9-0092-5444-BDA6-9654A11F1BE0}"/>
              </a:ext>
            </a:extLst>
          </p:cNvPr>
          <p:cNvSpPr/>
          <p:nvPr/>
        </p:nvSpPr>
        <p:spPr>
          <a:xfrm>
            <a:off x="6096000" y="4027188"/>
            <a:ext cx="2016222" cy="57328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Financial/Real</a:t>
            </a:r>
          </a:p>
        </p:txBody>
      </p:sp>
    </p:spTree>
    <p:extLst>
      <p:ext uri="{BB962C8B-B14F-4D97-AF65-F5344CB8AC3E}">
        <p14:creationId xmlns:p14="http://schemas.microsoft.com/office/powerpoint/2010/main" val="133236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31FD8FB-9CD8-F244-BB34-2D396D312AD2}"/>
              </a:ext>
            </a:extLst>
          </p:cNvPr>
          <p:cNvSpPr>
            <a:spLocks noGrp="1"/>
          </p:cNvSpPr>
          <p:nvPr>
            <p:ph type="title"/>
          </p:nvPr>
        </p:nvSpPr>
        <p:spPr/>
        <p:txBody>
          <a:bodyPr>
            <a:normAutofit/>
          </a:bodyPr>
          <a:lstStyle/>
          <a:p>
            <a:r>
              <a:rPr lang="en-GB" sz="2800" dirty="0"/>
              <a:t>Evaluating the constraints on government spending</a:t>
            </a:r>
          </a:p>
        </p:txBody>
      </p:sp>
      <p:pic>
        <p:nvPicPr>
          <p:cNvPr id="7" name="Picture 6">
            <a:extLst>
              <a:ext uri="{FF2B5EF4-FFF2-40B4-BE49-F238E27FC236}">
                <a16:creationId xmlns:a16="http://schemas.microsoft.com/office/drawing/2014/main" id="{479318A9-100C-4C4A-AB74-49FFB035964C}"/>
              </a:ext>
            </a:extLst>
          </p:cNvPr>
          <p:cNvPicPr>
            <a:picLocks noChangeAspect="1"/>
          </p:cNvPicPr>
          <p:nvPr/>
        </p:nvPicPr>
        <p:blipFill>
          <a:blip r:embed="rId2"/>
          <a:stretch>
            <a:fillRect/>
          </a:stretch>
        </p:blipFill>
        <p:spPr>
          <a:xfrm>
            <a:off x="1524000" y="1268763"/>
            <a:ext cx="9144000" cy="3849466"/>
          </a:xfrm>
          <a:prstGeom prst="rect">
            <a:avLst/>
          </a:prstGeom>
        </p:spPr>
      </p:pic>
      <p:sp>
        <p:nvSpPr>
          <p:cNvPr id="12" name="Rectangle 11">
            <a:extLst>
              <a:ext uri="{FF2B5EF4-FFF2-40B4-BE49-F238E27FC236}">
                <a16:creationId xmlns:a16="http://schemas.microsoft.com/office/drawing/2014/main" id="{F4DC906E-9414-4743-9EC9-836DCCACE3EF}"/>
              </a:ext>
            </a:extLst>
          </p:cNvPr>
          <p:cNvSpPr/>
          <p:nvPr/>
        </p:nvSpPr>
        <p:spPr>
          <a:xfrm>
            <a:off x="1919536" y="1592796"/>
            <a:ext cx="3168354"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MMT</a:t>
            </a:r>
          </a:p>
        </p:txBody>
      </p:sp>
      <p:sp>
        <p:nvSpPr>
          <p:cNvPr id="39" name="Rectangle 38">
            <a:extLst>
              <a:ext uri="{FF2B5EF4-FFF2-40B4-BE49-F238E27FC236}">
                <a16:creationId xmlns:a16="http://schemas.microsoft.com/office/drawing/2014/main" id="{DEE7B362-4CC5-F84A-8BEB-42E1833BE3AC}"/>
              </a:ext>
            </a:extLst>
          </p:cNvPr>
          <p:cNvSpPr/>
          <p:nvPr/>
        </p:nvSpPr>
        <p:spPr>
          <a:xfrm>
            <a:off x="4799856" y="4027188"/>
            <a:ext cx="1224134" cy="553941"/>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a:t>
            </a:r>
          </a:p>
        </p:txBody>
      </p:sp>
      <p:sp>
        <p:nvSpPr>
          <p:cNvPr id="40" name="Rectangle 39">
            <a:extLst>
              <a:ext uri="{FF2B5EF4-FFF2-40B4-BE49-F238E27FC236}">
                <a16:creationId xmlns:a16="http://schemas.microsoft.com/office/drawing/2014/main" id="{483C55DA-EBF9-894F-8E6F-6D5F8D5CF13D}"/>
              </a:ext>
            </a:extLst>
          </p:cNvPr>
          <p:cNvSpPr/>
          <p:nvPr/>
        </p:nvSpPr>
        <p:spPr>
          <a:xfrm>
            <a:off x="8184234" y="2636912"/>
            <a:ext cx="2016223" cy="65329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a:t>
            </a:r>
          </a:p>
        </p:txBody>
      </p:sp>
      <p:sp>
        <p:nvSpPr>
          <p:cNvPr id="52" name="Rectangle 51">
            <a:extLst>
              <a:ext uri="{FF2B5EF4-FFF2-40B4-BE49-F238E27FC236}">
                <a16:creationId xmlns:a16="http://schemas.microsoft.com/office/drawing/2014/main" id="{EEB910B9-0092-5444-BDA6-9654A11F1BE0}"/>
              </a:ext>
            </a:extLst>
          </p:cNvPr>
          <p:cNvSpPr/>
          <p:nvPr/>
        </p:nvSpPr>
        <p:spPr>
          <a:xfrm>
            <a:off x="8184234" y="4035268"/>
            <a:ext cx="2016222" cy="573287"/>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Financial</a:t>
            </a:r>
          </a:p>
        </p:txBody>
      </p:sp>
    </p:spTree>
    <p:extLst>
      <p:ext uri="{BB962C8B-B14F-4D97-AF65-F5344CB8AC3E}">
        <p14:creationId xmlns:p14="http://schemas.microsoft.com/office/powerpoint/2010/main" val="335556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31FD8FB-9CD8-F244-BB34-2D396D312AD2}"/>
              </a:ext>
            </a:extLst>
          </p:cNvPr>
          <p:cNvSpPr>
            <a:spLocks noGrp="1"/>
          </p:cNvSpPr>
          <p:nvPr>
            <p:ph type="title"/>
          </p:nvPr>
        </p:nvSpPr>
        <p:spPr/>
        <p:txBody>
          <a:bodyPr>
            <a:normAutofit/>
          </a:bodyPr>
          <a:lstStyle/>
          <a:p>
            <a:r>
              <a:rPr lang="en-GB" sz="2800" dirty="0"/>
              <a:t>Evaluating the constraints on government spending</a:t>
            </a:r>
          </a:p>
        </p:txBody>
      </p:sp>
      <p:pic>
        <p:nvPicPr>
          <p:cNvPr id="7" name="Picture 6">
            <a:extLst>
              <a:ext uri="{FF2B5EF4-FFF2-40B4-BE49-F238E27FC236}">
                <a16:creationId xmlns:a16="http://schemas.microsoft.com/office/drawing/2014/main" id="{479318A9-100C-4C4A-AB74-49FFB035964C}"/>
              </a:ext>
            </a:extLst>
          </p:cNvPr>
          <p:cNvPicPr>
            <a:picLocks noChangeAspect="1"/>
          </p:cNvPicPr>
          <p:nvPr/>
        </p:nvPicPr>
        <p:blipFill>
          <a:blip r:embed="rId2"/>
          <a:stretch>
            <a:fillRect/>
          </a:stretch>
        </p:blipFill>
        <p:spPr>
          <a:xfrm>
            <a:off x="1524000" y="1268763"/>
            <a:ext cx="9144000" cy="3849466"/>
          </a:xfrm>
          <a:prstGeom prst="rect">
            <a:avLst/>
          </a:prstGeom>
        </p:spPr>
      </p:pic>
      <p:sp>
        <p:nvSpPr>
          <p:cNvPr id="12" name="Rectangle 11">
            <a:extLst>
              <a:ext uri="{FF2B5EF4-FFF2-40B4-BE49-F238E27FC236}">
                <a16:creationId xmlns:a16="http://schemas.microsoft.com/office/drawing/2014/main" id="{F4DC906E-9414-4743-9EC9-836DCCACE3EF}"/>
              </a:ext>
            </a:extLst>
          </p:cNvPr>
          <p:cNvSpPr/>
          <p:nvPr/>
        </p:nvSpPr>
        <p:spPr>
          <a:xfrm>
            <a:off x="1919536" y="1592796"/>
            <a:ext cx="3168354"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Mainstream Macro</a:t>
            </a:r>
          </a:p>
        </p:txBody>
      </p:sp>
      <p:sp>
        <p:nvSpPr>
          <p:cNvPr id="39" name="Rectangle 38">
            <a:extLst>
              <a:ext uri="{FF2B5EF4-FFF2-40B4-BE49-F238E27FC236}">
                <a16:creationId xmlns:a16="http://schemas.microsoft.com/office/drawing/2014/main" id="{DEE7B362-4CC5-F84A-8BEB-42E1833BE3AC}"/>
              </a:ext>
            </a:extLst>
          </p:cNvPr>
          <p:cNvSpPr/>
          <p:nvPr/>
        </p:nvSpPr>
        <p:spPr>
          <a:xfrm>
            <a:off x="4799858" y="3379116"/>
            <a:ext cx="1224134" cy="12020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Not a relevant distinction</a:t>
            </a:r>
          </a:p>
        </p:txBody>
      </p:sp>
      <p:sp>
        <p:nvSpPr>
          <p:cNvPr id="40" name="Rectangle 39">
            <a:extLst>
              <a:ext uri="{FF2B5EF4-FFF2-40B4-BE49-F238E27FC236}">
                <a16:creationId xmlns:a16="http://schemas.microsoft.com/office/drawing/2014/main" id="{483C55DA-EBF9-894F-8E6F-6D5F8D5CF13D}"/>
              </a:ext>
            </a:extLst>
          </p:cNvPr>
          <p:cNvSpPr/>
          <p:nvPr/>
        </p:nvSpPr>
        <p:spPr>
          <a:xfrm>
            <a:off x="6096000" y="2611969"/>
            <a:ext cx="2016223" cy="6532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Yes</a:t>
            </a:r>
          </a:p>
        </p:txBody>
      </p:sp>
      <p:sp>
        <p:nvSpPr>
          <p:cNvPr id="52" name="Rectangle 51">
            <a:extLst>
              <a:ext uri="{FF2B5EF4-FFF2-40B4-BE49-F238E27FC236}">
                <a16:creationId xmlns:a16="http://schemas.microsoft.com/office/drawing/2014/main" id="{EEB910B9-0092-5444-BDA6-9654A11F1BE0}"/>
              </a:ext>
            </a:extLst>
          </p:cNvPr>
          <p:cNvSpPr/>
          <p:nvPr/>
        </p:nvSpPr>
        <p:spPr>
          <a:xfrm>
            <a:off x="6096000" y="3359770"/>
            <a:ext cx="2016223" cy="12213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Financial/Real</a:t>
            </a:r>
          </a:p>
        </p:txBody>
      </p:sp>
    </p:spTree>
    <p:extLst>
      <p:ext uri="{BB962C8B-B14F-4D97-AF65-F5344CB8AC3E}">
        <p14:creationId xmlns:p14="http://schemas.microsoft.com/office/powerpoint/2010/main" val="166193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31FD8FB-9CD8-F244-BB34-2D396D312AD2}"/>
              </a:ext>
            </a:extLst>
          </p:cNvPr>
          <p:cNvSpPr>
            <a:spLocks noGrp="1"/>
          </p:cNvSpPr>
          <p:nvPr>
            <p:ph type="title"/>
          </p:nvPr>
        </p:nvSpPr>
        <p:spPr/>
        <p:txBody>
          <a:bodyPr>
            <a:normAutofit/>
          </a:bodyPr>
          <a:lstStyle/>
          <a:p>
            <a:r>
              <a:rPr lang="en-GB" sz="2800" dirty="0"/>
              <a:t>Evaluating the constraints on government spending</a:t>
            </a:r>
          </a:p>
        </p:txBody>
      </p:sp>
      <p:pic>
        <p:nvPicPr>
          <p:cNvPr id="7" name="Picture 6">
            <a:extLst>
              <a:ext uri="{FF2B5EF4-FFF2-40B4-BE49-F238E27FC236}">
                <a16:creationId xmlns:a16="http://schemas.microsoft.com/office/drawing/2014/main" id="{479318A9-100C-4C4A-AB74-49FFB035964C}"/>
              </a:ext>
            </a:extLst>
          </p:cNvPr>
          <p:cNvPicPr>
            <a:picLocks noChangeAspect="1"/>
          </p:cNvPicPr>
          <p:nvPr/>
        </p:nvPicPr>
        <p:blipFill>
          <a:blip r:embed="rId2"/>
          <a:stretch>
            <a:fillRect/>
          </a:stretch>
        </p:blipFill>
        <p:spPr>
          <a:xfrm>
            <a:off x="1524000" y="1268763"/>
            <a:ext cx="9144000" cy="3849466"/>
          </a:xfrm>
          <a:prstGeom prst="rect">
            <a:avLst/>
          </a:prstGeom>
        </p:spPr>
      </p:pic>
      <p:sp>
        <p:nvSpPr>
          <p:cNvPr id="12" name="Rectangle 11">
            <a:extLst>
              <a:ext uri="{FF2B5EF4-FFF2-40B4-BE49-F238E27FC236}">
                <a16:creationId xmlns:a16="http://schemas.microsoft.com/office/drawing/2014/main" id="{F4DC906E-9414-4743-9EC9-836DCCACE3EF}"/>
              </a:ext>
            </a:extLst>
          </p:cNvPr>
          <p:cNvSpPr/>
          <p:nvPr/>
        </p:nvSpPr>
        <p:spPr>
          <a:xfrm>
            <a:off x="1919536" y="1592796"/>
            <a:ext cx="3168354"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MMT</a:t>
            </a:r>
          </a:p>
        </p:txBody>
      </p:sp>
      <p:sp>
        <p:nvSpPr>
          <p:cNvPr id="40" name="Rectangle 39">
            <a:extLst>
              <a:ext uri="{FF2B5EF4-FFF2-40B4-BE49-F238E27FC236}">
                <a16:creationId xmlns:a16="http://schemas.microsoft.com/office/drawing/2014/main" id="{483C55DA-EBF9-894F-8E6F-6D5F8D5CF13D}"/>
              </a:ext>
            </a:extLst>
          </p:cNvPr>
          <p:cNvSpPr/>
          <p:nvPr/>
        </p:nvSpPr>
        <p:spPr>
          <a:xfrm>
            <a:off x="8184233" y="2631694"/>
            <a:ext cx="2016223" cy="65329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a:t>
            </a:r>
          </a:p>
        </p:txBody>
      </p:sp>
      <p:sp>
        <p:nvSpPr>
          <p:cNvPr id="52" name="Rectangle 51">
            <a:extLst>
              <a:ext uri="{FF2B5EF4-FFF2-40B4-BE49-F238E27FC236}">
                <a16:creationId xmlns:a16="http://schemas.microsoft.com/office/drawing/2014/main" id="{EEB910B9-0092-5444-BDA6-9654A11F1BE0}"/>
              </a:ext>
            </a:extLst>
          </p:cNvPr>
          <p:cNvSpPr/>
          <p:nvPr/>
        </p:nvSpPr>
        <p:spPr>
          <a:xfrm>
            <a:off x="8184232" y="3359770"/>
            <a:ext cx="2016223" cy="122135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Financial</a:t>
            </a:r>
          </a:p>
        </p:txBody>
      </p:sp>
      <p:sp>
        <p:nvSpPr>
          <p:cNvPr id="8" name="Rectangle 7">
            <a:extLst>
              <a:ext uri="{FF2B5EF4-FFF2-40B4-BE49-F238E27FC236}">
                <a16:creationId xmlns:a16="http://schemas.microsoft.com/office/drawing/2014/main" id="{72D74288-5F6C-CA4B-B2C5-0E47516C64B3}"/>
              </a:ext>
            </a:extLst>
          </p:cNvPr>
          <p:cNvSpPr/>
          <p:nvPr/>
        </p:nvSpPr>
        <p:spPr>
          <a:xfrm>
            <a:off x="4799858" y="3379116"/>
            <a:ext cx="1224134" cy="120201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Not a relevant distinction</a:t>
            </a:r>
          </a:p>
        </p:txBody>
      </p:sp>
    </p:spTree>
    <p:extLst>
      <p:ext uri="{BB962C8B-B14F-4D97-AF65-F5344CB8AC3E}">
        <p14:creationId xmlns:p14="http://schemas.microsoft.com/office/powerpoint/2010/main" val="208097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02" name="Picture 6">
            <a:extLst>
              <a:ext uri="{FF2B5EF4-FFF2-40B4-BE49-F238E27FC236}">
                <a16:creationId xmlns:a16="http://schemas.microsoft.com/office/drawing/2014/main" id="{721D4B55-5F76-A640-8F11-E6B30D7EF8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87" t="2700" r="4258" b="5501"/>
          <a:stretch/>
        </p:blipFill>
        <p:spPr bwMode="auto">
          <a:xfrm>
            <a:off x="1444588" y="99568"/>
            <a:ext cx="9302824" cy="6658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1861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Image result for Wheelbarrows Weimar republic">
            <a:extLst>
              <a:ext uri="{FF2B5EF4-FFF2-40B4-BE49-F238E27FC236}">
                <a16:creationId xmlns:a16="http://schemas.microsoft.com/office/drawing/2014/main" id="{D2167C76-DCC2-664E-B976-7C5CF23B7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1" y="3993"/>
            <a:ext cx="92757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rrency became worthless with kids using it like Lego bricks.">
            <a:extLst>
              <a:ext uri="{FF2B5EF4-FFF2-40B4-BE49-F238E27FC236}">
                <a16:creationId xmlns:a16="http://schemas.microsoft.com/office/drawing/2014/main" id="{2C2E6DE3-2042-A241-ABE1-6FCEA9D54D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6025" y="3993"/>
            <a:ext cx="84359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The currency lost its meaning. A wheel barrel became a wallet.">
            <a:extLst>
              <a:ext uri="{FF2B5EF4-FFF2-40B4-BE49-F238E27FC236}">
                <a16:creationId xmlns:a16="http://schemas.microsoft.com/office/drawing/2014/main" id="{B86A3BA2-49BD-4246-853A-5A1A2302966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550"/>
          <a:stretch/>
        </p:blipFill>
        <p:spPr bwMode="auto">
          <a:xfrm>
            <a:off x="4331202" y="624316"/>
            <a:ext cx="7860798" cy="623767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C721A6C4-F520-9E4F-B2D4-B1502B9185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7569" y="3993"/>
            <a:ext cx="5112568" cy="6851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60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6150"/>
                                        </p:tgtEl>
                                        <p:attrNameLst>
                                          <p:attrName>style.visibility</p:attrName>
                                        </p:attrNameLst>
                                      </p:cBhvr>
                                      <p:to>
                                        <p:strVal val="visible"/>
                                      </p:to>
                                    </p:set>
                                    <p:animEffect transition="in" filter="checkerboard(across)">
                                      <p:cBhvr>
                                        <p:cTn id="11" dur="500"/>
                                        <p:tgtEl>
                                          <p:spTgt spid="6150"/>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6152"/>
                                        </p:tgtEl>
                                        <p:attrNameLst>
                                          <p:attrName>style.visibility</p:attrName>
                                        </p:attrNameLst>
                                      </p:cBhvr>
                                      <p:to>
                                        <p:strVal val="visible"/>
                                      </p:to>
                                    </p:set>
                                    <p:animEffect transition="in" filter="blinds(horizontal)">
                                      <p:cBhvr>
                                        <p:cTn id="16" dur="500"/>
                                        <p:tgtEl>
                                          <p:spTgt spid="6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F170C89-7BC6-2542-996E-45A40152D295}"/>
              </a:ext>
            </a:extLst>
          </p:cNvPr>
          <p:cNvSpPr/>
          <p:nvPr/>
        </p:nvSpPr>
        <p:spPr>
          <a:xfrm>
            <a:off x="4439816" y="19397"/>
            <a:ext cx="7736445" cy="6857999"/>
          </a:xfrm>
          <a:prstGeom prst="rect">
            <a:avLst/>
          </a:prstGeom>
          <a:solidFill>
            <a:schemeClr val="accent1">
              <a:lumMod val="40000"/>
              <a:lumOff val="60000"/>
              <a:alpha val="32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C4D830E-CB6F-514E-974C-78557EB0C86B}"/>
              </a:ext>
            </a:extLst>
          </p:cNvPr>
          <p:cNvSpPr/>
          <p:nvPr/>
        </p:nvSpPr>
        <p:spPr>
          <a:xfrm>
            <a:off x="0" y="1"/>
            <a:ext cx="5735960" cy="6857998"/>
          </a:xfrm>
          <a:prstGeom prst="rect">
            <a:avLst/>
          </a:prstGeom>
          <a:solidFill>
            <a:srgbClr val="C00000">
              <a:alpha val="32000"/>
            </a:srgbClr>
          </a:solid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4D476C3-5742-C147-A8E1-318923BB71A9}"/>
              </a:ext>
            </a:extLst>
          </p:cNvPr>
          <p:cNvGrpSpPr/>
          <p:nvPr/>
        </p:nvGrpSpPr>
        <p:grpSpPr>
          <a:xfrm>
            <a:off x="1554519" y="1555160"/>
            <a:ext cx="1330779" cy="1873840"/>
            <a:chOff x="5038826" y="620688"/>
            <a:chExt cx="1685726" cy="2001114"/>
          </a:xfrm>
        </p:grpSpPr>
        <p:sp>
          <p:nvSpPr>
            <p:cNvPr id="14" name="TextBox 13">
              <a:extLst>
                <a:ext uri="{FF2B5EF4-FFF2-40B4-BE49-F238E27FC236}">
                  <a16:creationId xmlns:a16="http://schemas.microsoft.com/office/drawing/2014/main" id="{9C1F5768-5982-1C45-85C8-463EB03C3B51}"/>
                </a:ext>
              </a:extLst>
            </p:cNvPr>
            <p:cNvSpPr txBox="1"/>
            <p:nvPr/>
          </p:nvSpPr>
          <p:spPr>
            <a:xfrm>
              <a:off x="5068553" y="2276687"/>
              <a:ext cx="1655999" cy="345115"/>
            </a:xfrm>
            <a:prstGeom prst="rect">
              <a:avLst/>
            </a:prstGeom>
            <a:solidFill>
              <a:schemeClr val="accent1">
                <a:lumMod val="75000"/>
              </a:schemeClr>
            </a:solidFill>
            <a:ln>
              <a:noFill/>
            </a:ln>
          </p:spPr>
          <p:txBody>
            <a:bodyPr wrap="square" rtlCol="0">
              <a:spAutoFit/>
            </a:bodyPr>
            <a:lstStyle/>
            <a:p>
              <a:pPr algn="ctr"/>
              <a:r>
                <a:rPr lang="en-GB" sz="1500" dirty="0">
                  <a:solidFill>
                    <a:schemeClr val="bg1"/>
                  </a:solidFill>
                </a:rPr>
                <a:t>Government</a:t>
              </a:r>
            </a:p>
          </p:txBody>
        </p:sp>
        <p:pic>
          <p:nvPicPr>
            <p:cNvPr id="15" name="Picture 2" descr="Image result for icons government">
              <a:extLst>
                <a:ext uri="{FF2B5EF4-FFF2-40B4-BE49-F238E27FC236}">
                  <a16:creationId xmlns:a16="http://schemas.microsoft.com/office/drawing/2014/main" id="{AFCF77BA-4DE3-9B4E-9A35-089D496B04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8826" y="620688"/>
              <a:ext cx="1655999" cy="1655999"/>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49523C08-9ED6-0D4A-9870-DD030019657E}"/>
              </a:ext>
            </a:extLst>
          </p:cNvPr>
          <p:cNvGrpSpPr/>
          <p:nvPr/>
        </p:nvGrpSpPr>
        <p:grpSpPr>
          <a:xfrm>
            <a:off x="8776236" y="1538660"/>
            <a:ext cx="1861245" cy="1873840"/>
            <a:chOff x="4895844" y="4149265"/>
            <a:chExt cx="2357678" cy="2001114"/>
          </a:xfrm>
        </p:grpSpPr>
        <p:sp>
          <p:nvSpPr>
            <p:cNvPr id="12" name="TextBox 11">
              <a:extLst>
                <a:ext uri="{FF2B5EF4-FFF2-40B4-BE49-F238E27FC236}">
                  <a16:creationId xmlns:a16="http://schemas.microsoft.com/office/drawing/2014/main" id="{159830D1-DE37-9640-9A8F-62F9B6353E66}"/>
                </a:ext>
              </a:extLst>
            </p:cNvPr>
            <p:cNvSpPr txBox="1">
              <a:spLocks/>
            </p:cNvSpPr>
            <p:nvPr/>
          </p:nvSpPr>
          <p:spPr>
            <a:xfrm>
              <a:off x="4895844" y="5805264"/>
              <a:ext cx="2357678" cy="345115"/>
            </a:xfrm>
            <a:prstGeom prst="rect">
              <a:avLst/>
            </a:prstGeom>
            <a:solidFill>
              <a:schemeClr val="accent1">
                <a:lumMod val="75000"/>
              </a:schemeClr>
            </a:solidFill>
          </p:spPr>
          <p:txBody>
            <a:bodyPr wrap="square" rtlCol="0">
              <a:spAutoFit/>
            </a:bodyPr>
            <a:lstStyle/>
            <a:p>
              <a:pPr algn="ctr"/>
              <a:r>
                <a:rPr lang="en-GB" sz="1500" dirty="0">
                  <a:solidFill>
                    <a:schemeClr val="bg1"/>
                  </a:solidFill>
                </a:rPr>
                <a:t>Non-government</a:t>
              </a:r>
            </a:p>
          </p:txBody>
        </p:sp>
        <p:pic>
          <p:nvPicPr>
            <p:cNvPr id="13" name="Picture 12">
              <a:extLst>
                <a:ext uri="{FF2B5EF4-FFF2-40B4-BE49-F238E27FC236}">
                  <a16:creationId xmlns:a16="http://schemas.microsoft.com/office/drawing/2014/main" id="{14971EE5-3448-7E4D-A69F-1856DA453FEC}"/>
                </a:ext>
              </a:extLst>
            </p:cNvPr>
            <p:cNvPicPr>
              <a:picLocks noChangeAspect="1"/>
            </p:cNvPicPr>
            <p:nvPr/>
          </p:nvPicPr>
          <p:blipFill>
            <a:blip r:embed="rId4"/>
            <a:stretch>
              <a:fillRect/>
            </a:stretch>
          </p:blipFill>
          <p:spPr>
            <a:xfrm>
              <a:off x="5282864" y="4149265"/>
              <a:ext cx="1655999" cy="1655999"/>
            </a:xfrm>
            <a:prstGeom prst="rect">
              <a:avLst/>
            </a:prstGeom>
          </p:spPr>
        </p:pic>
      </p:grpSp>
      <p:sp>
        <p:nvSpPr>
          <p:cNvPr id="2" name="TextBox 1">
            <a:extLst>
              <a:ext uri="{FF2B5EF4-FFF2-40B4-BE49-F238E27FC236}">
                <a16:creationId xmlns:a16="http://schemas.microsoft.com/office/drawing/2014/main" id="{C73E6503-BF6B-854D-8EF8-322721830081}"/>
              </a:ext>
            </a:extLst>
          </p:cNvPr>
          <p:cNvSpPr txBox="1"/>
          <p:nvPr/>
        </p:nvSpPr>
        <p:spPr>
          <a:xfrm>
            <a:off x="4151784" y="5589240"/>
            <a:ext cx="3888432" cy="830997"/>
          </a:xfrm>
          <a:prstGeom prst="rect">
            <a:avLst/>
          </a:prstGeom>
          <a:solidFill>
            <a:schemeClr val="accent1"/>
          </a:solidFill>
        </p:spPr>
        <p:txBody>
          <a:bodyPr wrap="square" rtlCol="0">
            <a:spAutoFit/>
          </a:bodyPr>
          <a:lstStyle/>
          <a:p>
            <a:pPr algn="ctr"/>
            <a:r>
              <a:rPr lang="en-US" sz="4800" dirty="0">
                <a:solidFill>
                  <a:schemeClr val="bg1"/>
                </a:solidFill>
              </a:rPr>
              <a:t>TOTAL SAVING</a:t>
            </a:r>
          </a:p>
        </p:txBody>
      </p:sp>
      <p:pic>
        <p:nvPicPr>
          <p:cNvPr id="4" name="Graphic 3" descr="Piggy Bank outline">
            <a:extLst>
              <a:ext uri="{FF2B5EF4-FFF2-40B4-BE49-F238E27FC236}">
                <a16:creationId xmlns:a16="http://schemas.microsoft.com/office/drawing/2014/main" id="{2EBDD220-AC06-D943-867A-9307088A8C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32222" y="1268760"/>
            <a:ext cx="3738832" cy="3738832"/>
          </a:xfrm>
          <a:prstGeom prst="rect">
            <a:avLst/>
          </a:prstGeom>
        </p:spPr>
      </p:pic>
    </p:spTree>
    <p:extLst>
      <p:ext uri="{BB962C8B-B14F-4D97-AF65-F5344CB8AC3E}">
        <p14:creationId xmlns:p14="http://schemas.microsoft.com/office/powerpoint/2010/main" val="102901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F170C89-7BC6-2542-996E-45A40152D295}"/>
              </a:ext>
            </a:extLst>
          </p:cNvPr>
          <p:cNvSpPr/>
          <p:nvPr/>
        </p:nvSpPr>
        <p:spPr>
          <a:xfrm>
            <a:off x="4439816" y="19397"/>
            <a:ext cx="7736445" cy="6857999"/>
          </a:xfrm>
          <a:prstGeom prst="rect">
            <a:avLst/>
          </a:prstGeom>
          <a:solidFill>
            <a:schemeClr val="accent1">
              <a:lumMod val="40000"/>
              <a:lumOff val="60000"/>
              <a:alpha val="32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C4D830E-CB6F-514E-974C-78557EB0C86B}"/>
              </a:ext>
            </a:extLst>
          </p:cNvPr>
          <p:cNvSpPr/>
          <p:nvPr/>
        </p:nvSpPr>
        <p:spPr>
          <a:xfrm>
            <a:off x="0" y="1"/>
            <a:ext cx="4439816" cy="6857998"/>
          </a:xfrm>
          <a:prstGeom prst="rect">
            <a:avLst/>
          </a:prstGeom>
          <a:solidFill>
            <a:srgbClr val="C00000">
              <a:alpha val="32000"/>
            </a:srgbClr>
          </a:solid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4D476C3-5742-C147-A8E1-318923BB71A9}"/>
              </a:ext>
            </a:extLst>
          </p:cNvPr>
          <p:cNvGrpSpPr/>
          <p:nvPr/>
        </p:nvGrpSpPr>
        <p:grpSpPr>
          <a:xfrm>
            <a:off x="1554519" y="1555160"/>
            <a:ext cx="1330779" cy="1873840"/>
            <a:chOff x="5038826" y="620688"/>
            <a:chExt cx="1685726" cy="2001114"/>
          </a:xfrm>
        </p:grpSpPr>
        <p:sp>
          <p:nvSpPr>
            <p:cNvPr id="14" name="TextBox 13">
              <a:extLst>
                <a:ext uri="{FF2B5EF4-FFF2-40B4-BE49-F238E27FC236}">
                  <a16:creationId xmlns:a16="http://schemas.microsoft.com/office/drawing/2014/main" id="{9C1F5768-5982-1C45-85C8-463EB03C3B51}"/>
                </a:ext>
              </a:extLst>
            </p:cNvPr>
            <p:cNvSpPr txBox="1"/>
            <p:nvPr/>
          </p:nvSpPr>
          <p:spPr>
            <a:xfrm>
              <a:off x="5068553" y="2276687"/>
              <a:ext cx="1655999" cy="345115"/>
            </a:xfrm>
            <a:prstGeom prst="rect">
              <a:avLst/>
            </a:prstGeom>
            <a:solidFill>
              <a:schemeClr val="accent1">
                <a:lumMod val="75000"/>
              </a:schemeClr>
            </a:solidFill>
            <a:ln>
              <a:noFill/>
            </a:ln>
          </p:spPr>
          <p:txBody>
            <a:bodyPr wrap="square" rtlCol="0">
              <a:spAutoFit/>
            </a:bodyPr>
            <a:lstStyle/>
            <a:p>
              <a:pPr algn="ctr"/>
              <a:r>
                <a:rPr lang="en-GB" sz="1500" dirty="0">
                  <a:solidFill>
                    <a:schemeClr val="bg1"/>
                  </a:solidFill>
                </a:rPr>
                <a:t>Government</a:t>
              </a:r>
            </a:p>
          </p:txBody>
        </p:sp>
        <p:pic>
          <p:nvPicPr>
            <p:cNvPr id="15" name="Picture 2" descr="Image result for icons government">
              <a:extLst>
                <a:ext uri="{FF2B5EF4-FFF2-40B4-BE49-F238E27FC236}">
                  <a16:creationId xmlns:a16="http://schemas.microsoft.com/office/drawing/2014/main" id="{AFCF77BA-4DE3-9B4E-9A35-089D496B04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8826" y="620688"/>
              <a:ext cx="1655999" cy="1655999"/>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49523C08-9ED6-0D4A-9870-DD030019657E}"/>
              </a:ext>
            </a:extLst>
          </p:cNvPr>
          <p:cNvGrpSpPr/>
          <p:nvPr/>
        </p:nvGrpSpPr>
        <p:grpSpPr>
          <a:xfrm>
            <a:off x="8776236" y="1538660"/>
            <a:ext cx="1861245" cy="1873840"/>
            <a:chOff x="4895844" y="4149265"/>
            <a:chExt cx="2357678" cy="2001114"/>
          </a:xfrm>
        </p:grpSpPr>
        <p:sp>
          <p:nvSpPr>
            <p:cNvPr id="12" name="TextBox 11">
              <a:extLst>
                <a:ext uri="{FF2B5EF4-FFF2-40B4-BE49-F238E27FC236}">
                  <a16:creationId xmlns:a16="http://schemas.microsoft.com/office/drawing/2014/main" id="{159830D1-DE37-9640-9A8F-62F9B6353E66}"/>
                </a:ext>
              </a:extLst>
            </p:cNvPr>
            <p:cNvSpPr txBox="1">
              <a:spLocks/>
            </p:cNvSpPr>
            <p:nvPr/>
          </p:nvSpPr>
          <p:spPr>
            <a:xfrm>
              <a:off x="4895844" y="5805264"/>
              <a:ext cx="2357678" cy="345115"/>
            </a:xfrm>
            <a:prstGeom prst="rect">
              <a:avLst/>
            </a:prstGeom>
            <a:solidFill>
              <a:schemeClr val="accent1">
                <a:lumMod val="75000"/>
              </a:schemeClr>
            </a:solidFill>
          </p:spPr>
          <p:txBody>
            <a:bodyPr wrap="square" rtlCol="0">
              <a:spAutoFit/>
            </a:bodyPr>
            <a:lstStyle/>
            <a:p>
              <a:pPr algn="ctr"/>
              <a:r>
                <a:rPr lang="en-GB" sz="1500" dirty="0">
                  <a:solidFill>
                    <a:schemeClr val="bg1"/>
                  </a:solidFill>
                </a:rPr>
                <a:t>Non-government</a:t>
              </a:r>
            </a:p>
          </p:txBody>
        </p:sp>
        <p:pic>
          <p:nvPicPr>
            <p:cNvPr id="13" name="Picture 12">
              <a:extLst>
                <a:ext uri="{FF2B5EF4-FFF2-40B4-BE49-F238E27FC236}">
                  <a16:creationId xmlns:a16="http://schemas.microsoft.com/office/drawing/2014/main" id="{14971EE5-3448-7E4D-A69F-1856DA453FEC}"/>
                </a:ext>
              </a:extLst>
            </p:cNvPr>
            <p:cNvPicPr>
              <a:picLocks noChangeAspect="1"/>
            </p:cNvPicPr>
            <p:nvPr/>
          </p:nvPicPr>
          <p:blipFill>
            <a:blip r:embed="rId4"/>
            <a:stretch>
              <a:fillRect/>
            </a:stretch>
          </p:blipFill>
          <p:spPr>
            <a:xfrm>
              <a:off x="5282864" y="4149265"/>
              <a:ext cx="1655999" cy="1655999"/>
            </a:xfrm>
            <a:prstGeom prst="rect">
              <a:avLst/>
            </a:prstGeom>
          </p:spPr>
        </p:pic>
      </p:grpSp>
      <p:sp>
        <p:nvSpPr>
          <p:cNvPr id="2" name="TextBox 1">
            <a:extLst>
              <a:ext uri="{FF2B5EF4-FFF2-40B4-BE49-F238E27FC236}">
                <a16:creationId xmlns:a16="http://schemas.microsoft.com/office/drawing/2014/main" id="{C73E6503-BF6B-854D-8EF8-322721830081}"/>
              </a:ext>
            </a:extLst>
          </p:cNvPr>
          <p:cNvSpPr txBox="1"/>
          <p:nvPr/>
        </p:nvSpPr>
        <p:spPr>
          <a:xfrm>
            <a:off x="4151784" y="5589240"/>
            <a:ext cx="3888432" cy="830997"/>
          </a:xfrm>
          <a:prstGeom prst="rect">
            <a:avLst/>
          </a:prstGeom>
          <a:solidFill>
            <a:schemeClr val="accent1"/>
          </a:solidFill>
        </p:spPr>
        <p:txBody>
          <a:bodyPr wrap="square" rtlCol="0">
            <a:spAutoFit/>
          </a:bodyPr>
          <a:lstStyle/>
          <a:p>
            <a:pPr algn="ctr"/>
            <a:r>
              <a:rPr lang="en-US" sz="4800" dirty="0">
                <a:solidFill>
                  <a:schemeClr val="bg1"/>
                </a:solidFill>
              </a:rPr>
              <a:t>TOTAL SAVING</a:t>
            </a:r>
          </a:p>
        </p:txBody>
      </p:sp>
      <p:pic>
        <p:nvPicPr>
          <p:cNvPr id="17" name="Graphic 16" descr="Piggy Bank outline">
            <a:extLst>
              <a:ext uri="{FF2B5EF4-FFF2-40B4-BE49-F238E27FC236}">
                <a16:creationId xmlns:a16="http://schemas.microsoft.com/office/drawing/2014/main" id="{BAAF774C-5752-A349-AE42-68218550F0B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01864" y="0"/>
            <a:ext cx="5726013" cy="5726013"/>
          </a:xfrm>
          <a:prstGeom prst="rect">
            <a:avLst/>
          </a:prstGeom>
        </p:spPr>
      </p:pic>
    </p:spTree>
    <p:extLst>
      <p:ext uri="{BB962C8B-B14F-4D97-AF65-F5344CB8AC3E}">
        <p14:creationId xmlns:p14="http://schemas.microsoft.com/office/powerpoint/2010/main" val="31531680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grayscale photo of man holding paper">
            <a:extLst>
              <a:ext uri="{FF2B5EF4-FFF2-40B4-BE49-F238E27FC236}">
                <a16:creationId xmlns:a16="http://schemas.microsoft.com/office/drawing/2014/main" id="{C7478C05-9952-D147-96B5-D6D2DFF555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542"/>
          <a:stretch/>
        </p:blipFill>
        <p:spPr bwMode="auto">
          <a:xfrm>
            <a:off x="18082"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578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Graphic 4" descr="Yuan with solid fill">
            <a:extLst>
              <a:ext uri="{FF2B5EF4-FFF2-40B4-BE49-F238E27FC236}">
                <a16:creationId xmlns:a16="http://schemas.microsoft.com/office/drawing/2014/main" id="{10100DA6-F234-8A4B-9D64-6CEC1832B9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41136" y="1280675"/>
            <a:ext cx="720000" cy="720000"/>
          </a:xfrm>
          <a:prstGeom prst="rect">
            <a:avLst/>
          </a:prstGeom>
        </p:spPr>
      </p:pic>
      <p:pic>
        <p:nvPicPr>
          <p:cNvPr id="7" name="Graphic 6" descr="Pound with solid fill">
            <a:extLst>
              <a:ext uri="{FF2B5EF4-FFF2-40B4-BE49-F238E27FC236}">
                <a16:creationId xmlns:a16="http://schemas.microsoft.com/office/drawing/2014/main" id="{0FC3FA7C-6CC3-4247-AB57-65D66A50F4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41136" y="207620"/>
            <a:ext cx="720000" cy="720000"/>
          </a:xfrm>
          <a:prstGeom prst="rect">
            <a:avLst/>
          </a:prstGeom>
        </p:spPr>
      </p:pic>
      <p:sp>
        <p:nvSpPr>
          <p:cNvPr id="8" name="TextBox 7">
            <a:extLst>
              <a:ext uri="{FF2B5EF4-FFF2-40B4-BE49-F238E27FC236}">
                <a16:creationId xmlns:a16="http://schemas.microsoft.com/office/drawing/2014/main" id="{EA5D1B33-D6D4-0949-9B12-0A902124C0A1}"/>
              </a:ext>
            </a:extLst>
          </p:cNvPr>
          <p:cNvSpPr txBox="1"/>
          <p:nvPr/>
        </p:nvSpPr>
        <p:spPr>
          <a:xfrm>
            <a:off x="1533468" y="2441486"/>
            <a:ext cx="1335336" cy="830997"/>
          </a:xfrm>
          <a:prstGeom prst="rect">
            <a:avLst/>
          </a:prstGeom>
          <a:noFill/>
        </p:spPr>
        <p:txBody>
          <a:bodyPr wrap="square" rtlCol="0">
            <a:spAutoFit/>
          </a:bodyPr>
          <a:lstStyle/>
          <a:p>
            <a:pPr algn="ctr"/>
            <a:r>
              <a:rPr lang="en-US" sz="4800" dirty="0"/>
              <a:t>DM</a:t>
            </a:r>
          </a:p>
        </p:txBody>
      </p:sp>
      <p:sp>
        <p:nvSpPr>
          <p:cNvPr id="10" name="TextBox 9">
            <a:extLst>
              <a:ext uri="{FF2B5EF4-FFF2-40B4-BE49-F238E27FC236}">
                <a16:creationId xmlns:a16="http://schemas.microsoft.com/office/drawing/2014/main" id="{8815BDEF-1B88-AC4F-998F-08FDF6459992}"/>
              </a:ext>
            </a:extLst>
          </p:cNvPr>
          <p:cNvSpPr txBox="1"/>
          <p:nvPr/>
        </p:nvSpPr>
        <p:spPr>
          <a:xfrm>
            <a:off x="1661136" y="3539963"/>
            <a:ext cx="1080000" cy="923330"/>
          </a:xfrm>
          <a:prstGeom prst="rect">
            <a:avLst/>
          </a:prstGeom>
          <a:noFill/>
        </p:spPr>
        <p:txBody>
          <a:bodyPr wrap="square" rtlCol="0">
            <a:spAutoFit/>
          </a:bodyPr>
          <a:lstStyle/>
          <a:p>
            <a:pPr algn="ctr"/>
            <a:r>
              <a:rPr lang="en-US" sz="5400" dirty="0"/>
              <a:t>Fr</a:t>
            </a:r>
          </a:p>
        </p:txBody>
      </p:sp>
      <p:sp>
        <p:nvSpPr>
          <p:cNvPr id="9" name="Rectangle 8">
            <a:extLst>
              <a:ext uri="{FF2B5EF4-FFF2-40B4-BE49-F238E27FC236}">
                <a16:creationId xmlns:a16="http://schemas.microsoft.com/office/drawing/2014/main" id="{374FE8F4-5C41-174B-869D-4F2F2BA286EF}"/>
              </a:ext>
            </a:extLst>
          </p:cNvPr>
          <p:cNvSpPr/>
          <p:nvPr/>
        </p:nvSpPr>
        <p:spPr>
          <a:xfrm>
            <a:off x="1884411" y="4653995"/>
            <a:ext cx="651140" cy="923330"/>
          </a:xfrm>
          <a:prstGeom prst="rect">
            <a:avLst/>
          </a:prstGeom>
        </p:spPr>
        <p:txBody>
          <a:bodyPr wrap="none">
            <a:spAutoFit/>
          </a:bodyPr>
          <a:lstStyle/>
          <a:p>
            <a:pPr algn="ctr"/>
            <a:r>
              <a:rPr lang="en-AU" sz="5400" dirty="0"/>
              <a:t>L.</a:t>
            </a:r>
            <a:endParaRPr lang="en-US" sz="5400" dirty="0"/>
          </a:p>
        </p:txBody>
      </p:sp>
      <p:pic>
        <p:nvPicPr>
          <p:cNvPr id="15" name="Picture 14">
            <a:extLst>
              <a:ext uri="{FF2B5EF4-FFF2-40B4-BE49-F238E27FC236}">
                <a16:creationId xmlns:a16="http://schemas.microsoft.com/office/drawing/2014/main" id="{CF3B4149-1647-1946-9753-7E96F792D3D8}"/>
              </a:ext>
            </a:extLst>
          </p:cNvPr>
          <p:cNvPicPr>
            <a:picLocks/>
          </p:cNvPicPr>
          <p:nvPr/>
        </p:nvPicPr>
        <p:blipFill>
          <a:blip r:embed="rId7"/>
          <a:stretch>
            <a:fillRect/>
          </a:stretch>
        </p:blipFill>
        <p:spPr>
          <a:xfrm>
            <a:off x="416352" y="5829691"/>
            <a:ext cx="1080000" cy="720765"/>
          </a:xfrm>
          <a:prstGeom prst="rect">
            <a:avLst/>
          </a:prstGeom>
        </p:spPr>
      </p:pic>
      <p:pic>
        <p:nvPicPr>
          <p:cNvPr id="17" name="Graphic 16" descr="Dollar with solid fill">
            <a:extLst>
              <a:ext uri="{FF2B5EF4-FFF2-40B4-BE49-F238E27FC236}">
                <a16:creationId xmlns:a16="http://schemas.microsoft.com/office/drawing/2014/main" id="{84D6DB4B-751C-D64D-B44E-6938D641B08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49981" y="5830456"/>
            <a:ext cx="720000" cy="720000"/>
          </a:xfrm>
          <a:prstGeom prst="rect">
            <a:avLst/>
          </a:prstGeom>
        </p:spPr>
      </p:pic>
      <p:pic>
        <p:nvPicPr>
          <p:cNvPr id="3076" name="Picture 4">
            <a:extLst>
              <a:ext uri="{FF2B5EF4-FFF2-40B4-BE49-F238E27FC236}">
                <a16:creationId xmlns:a16="http://schemas.microsoft.com/office/drawing/2014/main" id="{C7D3865F-1B96-F84E-97EA-0174E7D4488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6352" y="4724186"/>
            <a:ext cx="108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97FC3C69-78EE-9740-9F59-79C16B5E5C4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6352" y="3618681"/>
            <a:ext cx="108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AC28F7B2-A150-6C46-BC42-E90903E418C4}"/>
              </a:ext>
            </a:extLst>
          </p:cNvPr>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6352" y="2494163"/>
            <a:ext cx="1080000" cy="72000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42B628A3-4F9A-BB48-8010-40E945729C5A}"/>
              </a:ext>
            </a:extLst>
          </p:cNvPr>
          <p:cNvGrpSpPr/>
          <p:nvPr/>
        </p:nvGrpSpPr>
        <p:grpSpPr>
          <a:xfrm>
            <a:off x="5159896" y="2383654"/>
            <a:ext cx="1724163" cy="2000144"/>
            <a:chOff x="5412800" y="2198500"/>
            <a:chExt cx="1724163" cy="2000144"/>
          </a:xfrm>
        </p:grpSpPr>
        <p:grpSp>
          <p:nvGrpSpPr>
            <p:cNvPr id="11" name="Group 10">
              <a:extLst>
                <a:ext uri="{FF2B5EF4-FFF2-40B4-BE49-F238E27FC236}">
                  <a16:creationId xmlns:a16="http://schemas.microsoft.com/office/drawing/2014/main" id="{5961A7F1-A7E4-6348-A362-A0D8098125F8}"/>
                </a:ext>
              </a:extLst>
            </p:cNvPr>
            <p:cNvGrpSpPr/>
            <p:nvPr/>
          </p:nvGrpSpPr>
          <p:grpSpPr>
            <a:xfrm>
              <a:off x="5412800" y="2198500"/>
              <a:ext cx="1724163" cy="1015663"/>
              <a:chOff x="7320136" y="2831165"/>
              <a:chExt cx="1724163" cy="1015663"/>
            </a:xfrm>
          </p:grpSpPr>
          <p:pic>
            <p:nvPicPr>
              <p:cNvPr id="3" name="Graphic 2" descr="Dollar with solid fill">
                <a:extLst>
                  <a:ext uri="{FF2B5EF4-FFF2-40B4-BE49-F238E27FC236}">
                    <a16:creationId xmlns:a16="http://schemas.microsoft.com/office/drawing/2014/main" id="{9433843A-DA7D-7444-ADDC-0A510B663EB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320136" y="2888997"/>
                <a:ext cx="900000" cy="900000"/>
              </a:xfrm>
              <a:prstGeom prst="rect">
                <a:avLst/>
              </a:prstGeom>
            </p:spPr>
          </p:pic>
          <p:sp>
            <p:nvSpPr>
              <p:cNvPr id="12" name="TextBox 11">
                <a:extLst>
                  <a:ext uri="{FF2B5EF4-FFF2-40B4-BE49-F238E27FC236}">
                    <a16:creationId xmlns:a16="http://schemas.microsoft.com/office/drawing/2014/main" id="{B8AF082E-CC40-5C4F-8784-B62DE31F87C9}"/>
                  </a:ext>
                </a:extLst>
              </p:cNvPr>
              <p:cNvSpPr txBox="1"/>
              <p:nvPr/>
            </p:nvSpPr>
            <p:spPr>
              <a:xfrm>
                <a:off x="7839662" y="2831165"/>
                <a:ext cx="1204637" cy="1015663"/>
              </a:xfrm>
              <a:prstGeom prst="rect">
                <a:avLst/>
              </a:prstGeom>
              <a:noFill/>
            </p:spPr>
            <p:txBody>
              <a:bodyPr wrap="square" rtlCol="0">
                <a:spAutoFit/>
              </a:bodyPr>
              <a:lstStyle/>
              <a:p>
                <a:pPr algn="ctr"/>
                <a:r>
                  <a:rPr lang="en-US" sz="6000" dirty="0"/>
                  <a:t>US</a:t>
                </a:r>
              </a:p>
            </p:txBody>
          </p:sp>
        </p:grpSp>
        <p:pic>
          <p:nvPicPr>
            <p:cNvPr id="3084" name="Picture 12">
              <a:extLst>
                <a:ext uri="{FF2B5EF4-FFF2-40B4-BE49-F238E27FC236}">
                  <a16:creationId xmlns:a16="http://schemas.microsoft.com/office/drawing/2014/main" id="{C88EE4FB-BEF5-3B47-8920-EB5408BCC59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30695" y="3478644"/>
              <a:ext cx="1364210" cy="72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86" name="Picture 14">
            <a:extLst>
              <a:ext uri="{FF2B5EF4-FFF2-40B4-BE49-F238E27FC236}">
                <a16:creationId xmlns:a16="http://schemas.microsoft.com/office/drawing/2014/main" id="{10F09EC7-E87E-BA46-BDE4-FE71239C9952}"/>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6352" y="217864"/>
            <a:ext cx="108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D276F894-7426-8A4C-B6FB-2DAB211D5A38}"/>
              </a:ext>
            </a:extLst>
          </p:cNvPr>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6352" y="1310366"/>
            <a:ext cx="1080000" cy="720000"/>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53" name="Equals 52">
            <a:extLst>
              <a:ext uri="{FF2B5EF4-FFF2-40B4-BE49-F238E27FC236}">
                <a16:creationId xmlns:a16="http://schemas.microsoft.com/office/drawing/2014/main" id="{9A413943-B074-9045-914C-9533D2A29AD1}"/>
              </a:ext>
            </a:extLst>
          </p:cNvPr>
          <p:cNvSpPr/>
          <p:nvPr/>
        </p:nvSpPr>
        <p:spPr>
          <a:xfrm>
            <a:off x="8076481" y="2981486"/>
            <a:ext cx="936000" cy="720000"/>
          </a:xfrm>
          <a:prstGeom prst="mathEqual">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4" name="TextBox 53">
            <a:extLst>
              <a:ext uri="{FF2B5EF4-FFF2-40B4-BE49-F238E27FC236}">
                <a16:creationId xmlns:a16="http://schemas.microsoft.com/office/drawing/2014/main" id="{86E0B555-EC65-4F4E-A04A-224ACC85CF62}"/>
              </a:ext>
            </a:extLst>
          </p:cNvPr>
          <p:cNvSpPr txBox="1"/>
          <p:nvPr/>
        </p:nvSpPr>
        <p:spPr>
          <a:xfrm>
            <a:off x="9512589" y="4869439"/>
            <a:ext cx="1889158" cy="707886"/>
          </a:xfrm>
          <a:prstGeom prst="rect">
            <a:avLst/>
          </a:prstGeom>
          <a:noFill/>
        </p:spPr>
        <p:txBody>
          <a:bodyPr wrap="square" rtlCol="0">
            <a:spAutoFit/>
          </a:bodyPr>
          <a:lstStyle/>
          <a:p>
            <a:pPr algn="ctr"/>
            <a:r>
              <a:rPr lang="en-US" sz="4000" dirty="0"/>
              <a:t>$US 35</a:t>
            </a:r>
          </a:p>
        </p:txBody>
      </p:sp>
      <p:pic>
        <p:nvPicPr>
          <p:cNvPr id="39" name="Picture 38">
            <a:extLst>
              <a:ext uri="{FF2B5EF4-FFF2-40B4-BE49-F238E27FC236}">
                <a16:creationId xmlns:a16="http://schemas.microsoft.com/office/drawing/2014/main" id="{972F5821-50CA-F24C-ABBE-2C7E3AB4F038}"/>
              </a:ext>
            </a:extLst>
          </p:cNvPr>
          <p:cNvPicPr>
            <a:picLocks noChangeAspect="1"/>
          </p:cNvPicPr>
          <p:nvPr/>
        </p:nvPicPr>
        <p:blipFill>
          <a:blip r:embed="rId16"/>
          <a:stretch>
            <a:fillRect/>
          </a:stretch>
        </p:blipFill>
        <p:spPr>
          <a:xfrm>
            <a:off x="9688818" y="2041316"/>
            <a:ext cx="1536700" cy="2667000"/>
          </a:xfrm>
          <a:prstGeom prst="rect">
            <a:avLst/>
          </a:prstGeom>
        </p:spPr>
      </p:pic>
      <p:cxnSp>
        <p:nvCxnSpPr>
          <p:cNvPr id="41" name="Straight Arrow Connector 40">
            <a:extLst>
              <a:ext uri="{FF2B5EF4-FFF2-40B4-BE49-F238E27FC236}">
                <a16:creationId xmlns:a16="http://schemas.microsoft.com/office/drawing/2014/main" id="{A95FB88B-C9E7-DF4E-AC55-1EDC29405DF4}"/>
              </a:ext>
            </a:extLst>
          </p:cNvPr>
          <p:cNvCxnSpPr>
            <a:cxnSpLocks/>
          </p:cNvCxnSpPr>
          <p:nvPr/>
        </p:nvCxnSpPr>
        <p:spPr>
          <a:xfrm>
            <a:off x="2741136" y="688680"/>
            <a:ext cx="2232000" cy="122815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20BEB382-AD2C-994C-8D7D-CA19EFE151D2}"/>
              </a:ext>
            </a:extLst>
          </p:cNvPr>
          <p:cNvCxnSpPr>
            <a:cxnSpLocks/>
          </p:cNvCxnSpPr>
          <p:nvPr/>
        </p:nvCxnSpPr>
        <p:spPr>
          <a:xfrm>
            <a:off x="2741136" y="1712388"/>
            <a:ext cx="2232000" cy="78177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2AB2989A-CCFE-8244-B113-847FBE775B24}"/>
              </a:ext>
            </a:extLst>
          </p:cNvPr>
          <p:cNvCxnSpPr>
            <a:cxnSpLocks/>
          </p:cNvCxnSpPr>
          <p:nvPr/>
        </p:nvCxnSpPr>
        <p:spPr>
          <a:xfrm>
            <a:off x="2843315" y="2900109"/>
            <a:ext cx="2028549" cy="8137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01B1CE61-7E0F-EF4B-A089-27A5194FECA2}"/>
              </a:ext>
            </a:extLst>
          </p:cNvPr>
          <p:cNvCxnSpPr>
            <a:cxnSpLocks/>
          </p:cNvCxnSpPr>
          <p:nvPr/>
        </p:nvCxnSpPr>
        <p:spPr>
          <a:xfrm flipV="1">
            <a:off x="2873436" y="3935677"/>
            <a:ext cx="1998428"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CE29FA90-E322-134E-B3C0-51703016F1F0}"/>
              </a:ext>
            </a:extLst>
          </p:cNvPr>
          <p:cNvCxnSpPr>
            <a:cxnSpLocks/>
          </p:cNvCxnSpPr>
          <p:nvPr/>
        </p:nvCxnSpPr>
        <p:spPr>
          <a:xfrm flipV="1">
            <a:off x="2706705" y="4383798"/>
            <a:ext cx="2297114" cy="6071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CD198C2A-24A7-7C43-A4B8-50CEECD0F030}"/>
              </a:ext>
            </a:extLst>
          </p:cNvPr>
          <p:cNvCxnSpPr>
            <a:cxnSpLocks/>
          </p:cNvCxnSpPr>
          <p:nvPr/>
        </p:nvCxnSpPr>
        <p:spPr>
          <a:xfrm flipV="1">
            <a:off x="2741136" y="4990910"/>
            <a:ext cx="2232000" cy="100645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003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2"/>
                                        </p:tgtEl>
                                        <p:attrNameLst>
                                          <p:attrName>style.visibility</p:attrName>
                                        </p:attrNameLst>
                                      </p:cBhvr>
                                      <p:to>
                                        <p:strVal val="visible"/>
                                      </p:to>
                                    </p:set>
                                  </p:childTnLst>
                                </p:cTn>
                              </p:par>
                              <p:par>
                                <p:cTn id="17" presetID="5"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checkerboard(across)">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dissolve">
                                      <p:cBhvr>
                                        <p:cTn id="24" dur="500"/>
                                        <p:tgtEl>
                                          <p:spTgt spid="53"/>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dissolve">
                                      <p:cBhvr>
                                        <p:cTn id="27" dur="500"/>
                                        <p:tgtEl>
                                          <p:spTgt spid="54"/>
                                        </p:tgtEl>
                                      </p:cBhvr>
                                    </p:animEffect>
                                  </p:childTnLst>
                                </p:cTn>
                              </p:par>
                              <p:par>
                                <p:cTn id="28" presetID="9" presetClass="entr" presetSubtype="0" fill="hold"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dissolve">
                                      <p:cBhvr>
                                        <p:cTn id="3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240927B-1897-FE43-82D7-3449AF44BECF}"/>
              </a:ext>
            </a:extLst>
          </p:cNvPr>
          <p:cNvSpPr/>
          <p:nvPr/>
        </p:nvSpPr>
        <p:spPr>
          <a:xfrm>
            <a:off x="5284688" y="1916832"/>
            <a:ext cx="1622624" cy="646331"/>
          </a:xfrm>
          <a:prstGeom prst="rect">
            <a:avLst/>
          </a:prstGeom>
        </p:spPr>
        <p:txBody>
          <a:bodyPr wrap="none">
            <a:spAutoFit/>
          </a:bodyPr>
          <a:lstStyle/>
          <a:p>
            <a:r>
              <a:rPr lang="en-AU" dirty="0"/>
              <a:t>K. Mitch Hodge</a:t>
            </a:r>
          </a:p>
          <a:p>
            <a:r>
              <a:rPr lang="en-AU" dirty="0"/>
              <a:t>@kmitchhodge</a:t>
            </a:r>
          </a:p>
        </p:txBody>
      </p:sp>
      <p:pic>
        <p:nvPicPr>
          <p:cNvPr id="8208" name="Picture 16" descr="elderly people crossing road sign">
            <a:extLst>
              <a:ext uri="{FF2B5EF4-FFF2-40B4-BE49-F238E27FC236}">
                <a16:creationId xmlns:a16="http://schemas.microsoft.com/office/drawing/2014/main" id="{5DE8EE45-D5FB-DF40-A350-6983B1FF00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7648" y="13121"/>
            <a:ext cx="65071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2009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4DA4126-54A6-D947-8B9F-94ACFFAC98EE}"/>
              </a:ext>
            </a:extLst>
          </p:cNvPr>
          <p:cNvSpPr/>
          <p:nvPr/>
        </p:nvSpPr>
        <p:spPr>
          <a:xfrm>
            <a:off x="8184232" y="1843083"/>
            <a:ext cx="2347688" cy="646331"/>
          </a:xfrm>
          <a:prstGeom prst="rect">
            <a:avLst/>
          </a:prstGeom>
        </p:spPr>
        <p:txBody>
          <a:bodyPr wrap="square">
            <a:spAutoFit/>
          </a:bodyPr>
          <a:lstStyle/>
          <a:p>
            <a:r>
              <a:rPr lang="en-US" dirty="0"/>
              <a:t>Boston Public Library</a:t>
            </a:r>
          </a:p>
          <a:p>
            <a:r>
              <a:rPr lang="en-US" dirty="0"/>
              <a:t>@</a:t>
            </a:r>
            <a:r>
              <a:rPr lang="en-US" dirty="0" err="1"/>
              <a:t>bostonpubliclibrary</a:t>
            </a:r>
            <a:endParaRPr lang="en-US" dirty="0"/>
          </a:p>
        </p:txBody>
      </p:sp>
      <p:pic>
        <p:nvPicPr>
          <p:cNvPr id="8212" name="Picture 20" descr="grayscale photo of 2 women riding on bicycle">
            <a:extLst>
              <a:ext uri="{FF2B5EF4-FFF2-40B4-BE49-F238E27FC236}">
                <a16:creationId xmlns:a16="http://schemas.microsoft.com/office/drawing/2014/main" id="{0E7A95D2-A26D-A64B-AF50-E6163AAE1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432" y="9153"/>
            <a:ext cx="99107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6869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775B22-3519-E042-9F26-48015FBFF4BC}"/>
              </a:ext>
            </a:extLst>
          </p:cNvPr>
          <p:cNvSpPr/>
          <p:nvPr/>
        </p:nvSpPr>
        <p:spPr>
          <a:xfrm>
            <a:off x="2405336" y="1196752"/>
            <a:ext cx="1440160" cy="646331"/>
          </a:xfrm>
          <a:prstGeom prst="rect">
            <a:avLst/>
          </a:prstGeom>
        </p:spPr>
        <p:txBody>
          <a:bodyPr wrap="square">
            <a:spAutoFit/>
          </a:bodyPr>
          <a:lstStyle/>
          <a:p>
            <a:r>
              <a:rPr lang="en-AU" dirty="0"/>
              <a:t>Dan Meyers</a:t>
            </a:r>
          </a:p>
          <a:p>
            <a:r>
              <a:rPr lang="en-AU" dirty="0" err="1"/>
              <a:t>Unsplash</a:t>
            </a:r>
            <a:endParaRPr lang="en-AU" dirty="0"/>
          </a:p>
        </p:txBody>
      </p:sp>
      <p:pic>
        <p:nvPicPr>
          <p:cNvPr id="8194" name="Picture 2" descr="white windmill during daytime">
            <a:extLst>
              <a:ext uri="{FF2B5EF4-FFF2-40B4-BE49-F238E27FC236}">
                <a16:creationId xmlns:a16="http://schemas.microsoft.com/office/drawing/2014/main" id="{5F23E1DC-5B00-3244-ABF4-723A15D88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416" y="-6846"/>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5AAD881-9BA5-B645-9BF0-614EC3FAE9E1}"/>
              </a:ext>
            </a:extLst>
          </p:cNvPr>
          <p:cNvSpPr/>
          <p:nvPr/>
        </p:nvSpPr>
        <p:spPr>
          <a:xfrm>
            <a:off x="8472264" y="1843083"/>
            <a:ext cx="1728192" cy="646331"/>
          </a:xfrm>
          <a:prstGeom prst="rect">
            <a:avLst/>
          </a:prstGeom>
        </p:spPr>
        <p:txBody>
          <a:bodyPr wrap="square">
            <a:spAutoFit/>
          </a:bodyPr>
          <a:lstStyle/>
          <a:p>
            <a:r>
              <a:rPr lang="en-AU" dirty="0"/>
              <a:t>Jackie Hope</a:t>
            </a:r>
          </a:p>
          <a:p>
            <a:r>
              <a:rPr lang="en-AU" dirty="0"/>
              <a:t>@jackieboylhart</a:t>
            </a:r>
            <a:endParaRPr lang="en-US" dirty="0"/>
          </a:p>
        </p:txBody>
      </p:sp>
      <p:pic>
        <p:nvPicPr>
          <p:cNvPr id="8196" name="Picture 4" descr="green plant beside blue and white wall">
            <a:extLst>
              <a:ext uri="{FF2B5EF4-FFF2-40B4-BE49-F238E27FC236}">
                <a16:creationId xmlns:a16="http://schemas.microsoft.com/office/drawing/2014/main" id="{5EBFBDC3-1D12-3C42-A6E1-10DEB1F71F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8048" y="-27434"/>
            <a:ext cx="51450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9001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00B0F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35EC5C-B2FB-0545-9678-A99590E93669}"/>
              </a:ext>
            </a:extLst>
          </p:cNvPr>
          <p:cNvSpPr/>
          <p:nvPr/>
        </p:nvSpPr>
        <p:spPr>
          <a:xfrm>
            <a:off x="1631504" y="1843082"/>
            <a:ext cx="1679848" cy="646331"/>
          </a:xfrm>
          <a:prstGeom prst="rect">
            <a:avLst/>
          </a:prstGeom>
        </p:spPr>
        <p:txBody>
          <a:bodyPr wrap="square">
            <a:spAutoFit/>
          </a:bodyPr>
          <a:lstStyle/>
          <a:p>
            <a:pPr algn="ctr"/>
            <a:r>
              <a:rPr lang="en-US" dirty="0"/>
              <a:t>Edwin Hooper</a:t>
            </a:r>
          </a:p>
          <a:p>
            <a:pPr algn="ctr"/>
            <a:r>
              <a:rPr lang="en-US" dirty="0"/>
              <a:t>@</a:t>
            </a:r>
            <a:r>
              <a:rPr lang="en-US" dirty="0" err="1"/>
              <a:t>edwinhooper</a:t>
            </a:r>
            <a:endParaRPr lang="en-US" dirty="0"/>
          </a:p>
        </p:txBody>
      </p:sp>
      <p:sp>
        <p:nvSpPr>
          <p:cNvPr id="7" name="Rectangle 6">
            <a:extLst>
              <a:ext uri="{FF2B5EF4-FFF2-40B4-BE49-F238E27FC236}">
                <a16:creationId xmlns:a16="http://schemas.microsoft.com/office/drawing/2014/main" id="{A5AAD881-9BA5-B645-9BF0-614EC3FAE9E1}"/>
              </a:ext>
            </a:extLst>
          </p:cNvPr>
          <p:cNvSpPr/>
          <p:nvPr/>
        </p:nvSpPr>
        <p:spPr>
          <a:xfrm>
            <a:off x="8472264" y="1843083"/>
            <a:ext cx="1728192" cy="646331"/>
          </a:xfrm>
          <a:prstGeom prst="rect">
            <a:avLst/>
          </a:prstGeom>
        </p:spPr>
        <p:txBody>
          <a:bodyPr wrap="square">
            <a:spAutoFit/>
          </a:bodyPr>
          <a:lstStyle/>
          <a:p>
            <a:r>
              <a:rPr lang="en-AU" dirty="0"/>
              <a:t>Brian McGowan</a:t>
            </a:r>
          </a:p>
          <a:p>
            <a:r>
              <a:rPr lang="en-AU" dirty="0"/>
              <a:t>@</a:t>
            </a:r>
            <a:r>
              <a:rPr lang="en-AU" dirty="0" err="1"/>
              <a:t>sushioutlaw</a:t>
            </a:r>
            <a:endParaRPr lang="en-US" dirty="0"/>
          </a:p>
        </p:txBody>
      </p:sp>
      <p:pic>
        <p:nvPicPr>
          <p:cNvPr id="11266" name="Picture 2" descr="red and white UNKs restaurant">
            <a:extLst>
              <a:ext uri="{FF2B5EF4-FFF2-40B4-BE49-F238E27FC236}">
                <a16:creationId xmlns:a16="http://schemas.microsoft.com/office/drawing/2014/main" id="{548E5619-F7C5-3A45-9410-6317CC36CC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33"/>
            <a:ext cx="102822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black iphone 7 on blue background">
            <a:extLst>
              <a:ext uri="{FF2B5EF4-FFF2-40B4-BE49-F238E27FC236}">
                <a16:creationId xmlns:a16="http://schemas.microsoft.com/office/drawing/2014/main" id="{459FDD59-30D6-1845-B457-E7B9770BFA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291" t="24801" r="32841"/>
          <a:stretch/>
        </p:blipFill>
        <p:spPr bwMode="auto">
          <a:xfrm>
            <a:off x="8709581" y="688751"/>
            <a:ext cx="3482419" cy="515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81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dissolve">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subTnLst>
                                    <p:set>
                                      <p:cBhvr override="childStyle">
                                        <p:cTn dur="1" fill="hold" display="0" masterRel="sameClick" afterEffect="1">
                                          <p:stCondLst>
                                            <p:cond evt="end" delay="0">
                                              <p:tn val="10"/>
                                            </p:cond>
                                          </p:stCondLst>
                                        </p:cTn>
                                        <p:tgtEl>
                                          <p:spTgt spid="2"/>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subTnLst>
                                    <p:set>
                                      <p:cBhvr override="childStyle">
                                        <p:cTn dur="1" fill="hold" display="0" masterRel="sameClick" afterEffect="1">
                                          <p:stCondLst>
                                            <p:cond evt="end" delay="0">
                                              <p:tn val="14"/>
                                            </p:cond>
                                          </p:stCondLst>
                                        </p:cTn>
                                        <p:tgtEl>
                                          <p:spTgt spid="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361AEB-E23A-DD4E-ABBF-27B4C6EE419D}"/>
              </a:ext>
            </a:extLst>
          </p:cNvPr>
          <p:cNvSpPr txBox="1"/>
          <p:nvPr/>
        </p:nvSpPr>
        <p:spPr>
          <a:xfrm>
            <a:off x="4259796" y="2782670"/>
            <a:ext cx="3672408" cy="646331"/>
          </a:xfrm>
          <a:prstGeom prst="rect">
            <a:avLst/>
          </a:prstGeom>
          <a:noFill/>
        </p:spPr>
        <p:txBody>
          <a:bodyPr wrap="square" rtlCol="0">
            <a:spAutoFit/>
          </a:bodyPr>
          <a:lstStyle/>
          <a:p>
            <a:pPr algn="ctr"/>
            <a:r>
              <a:rPr lang="en-AU" sz="3600" b="1" dirty="0">
                <a:solidFill>
                  <a:schemeClr val="accent1"/>
                </a:solidFill>
              </a:rPr>
              <a:t>END OF TALK</a:t>
            </a:r>
          </a:p>
        </p:txBody>
      </p:sp>
    </p:spTree>
    <p:extLst>
      <p:ext uri="{BB962C8B-B14F-4D97-AF65-F5344CB8AC3E}">
        <p14:creationId xmlns:p14="http://schemas.microsoft.com/office/powerpoint/2010/main" val="526413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Nixon_August_16_1971" descr="Nixon_August_16_1971">
            <a:hlinkClick r:id="" action="ppaction://media"/>
            <a:extLst>
              <a:ext uri="{FF2B5EF4-FFF2-40B4-BE49-F238E27FC236}">
                <a16:creationId xmlns:a16="http://schemas.microsoft.com/office/drawing/2014/main" id="{6EBD12FE-AD41-EA47-92CB-D5D7AEB0CA8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27548" y="260648"/>
            <a:ext cx="8136904" cy="6102678"/>
          </a:xfrm>
          <a:prstGeom prst="rect">
            <a:avLst/>
          </a:prstGeom>
        </p:spPr>
      </p:pic>
    </p:spTree>
    <p:extLst>
      <p:ext uri="{BB962C8B-B14F-4D97-AF65-F5344CB8AC3E}">
        <p14:creationId xmlns:p14="http://schemas.microsoft.com/office/powerpoint/2010/main" val="19499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3636">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Picture 8" descr="A pile of paper money&#10;&#10;Description automatically generated with low confidence">
            <a:extLst>
              <a:ext uri="{FF2B5EF4-FFF2-40B4-BE49-F238E27FC236}">
                <a16:creationId xmlns:a16="http://schemas.microsoft.com/office/drawing/2014/main" id="{0C6B7F95-FEF5-9948-970D-274BC6554EE2}"/>
              </a:ext>
            </a:extLst>
          </p:cNvPr>
          <p:cNvPicPr>
            <a:picLocks/>
          </p:cNvPicPr>
          <p:nvPr/>
        </p:nvPicPr>
        <p:blipFill rotWithShape="1">
          <a:blip r:embed="rId3">
            <a:extLst>
              <a:ext uri="{28A0092B-C50C-407E-A947-70E740481C1C}">
                <a14:useLocalDpi xmlns:a14="http://schemas.microsoft.com/office/drawing/2010/main" val="0"/>
              </a:ext>
            </a:extLst>
          </a:blip>
          <a:srcRect t="15428"/>
          <a:stretch/>
        </p:blipFill>
        <p:spPr>
          <a:xfrm>
            <a:off x="551384" y="332656"/>
            <a:ext cx="5328000" cy="2988000"/>
          </a:xfrm>
          <a:prstGeom prst="rect">
            <a:avLst/>
          </a:prstGeom>
          <a:noFill/>
        </p:spPr>
      </p:pic>
      <p:pic>
        <p:nvPicPr>
          <p:cNvPr id="3" name="Picture 2" descr="A picture containing diagram&#10;&#10;Description automatically generated">
            <a:extLst>
              <a:ext uri="{FF2B5EF4-FFF2-40B4-BE49-F238E27FC236}">
                <a16:creationId xmlns:a16="http://schemas.microsoft.com/office/drawing/2014/main" id="{A3CDC74C-0DCF-D028-9623-C7E844DC24AC}"/>
              </a:ext>
            </a:extLst>
          </p:cNvPr>
          <p:cNvPicPr>
            <a:picLocks noChangeAspect="1"/>
          </p:cNvPicPr>
          <p:nvPr/>
        </p:nvPicPr>
        <p:blipFill rotWithShape="1">
          <a:blip r:embed="rId4">
            <a:extLst>
              <a:ext uri="{28A0092B-C50C-407E-A947-70E740481C1C}">
                <a14:useLocalDpi xmlns:a14="http://schemas.microsoft.com/office/drawing/2010/main" val="0"/>
              </a:ext>
            </a:extLst>
          </a:blip>
          <a:srcRect t="15697"/>
          <a:stretch/>
        </p:blipFill>
        <p:spPr>
          <a:xfrm>
            <a:off x="6456040" y="332656"/>
            <a:ext cx="5204354" cy="2924944"/>
          </a:xfrm>
          <a:prstGeom prst="rect">
            <a:avLst/>
          </a:prstGeom>
          <a:noFill/>
        </p:spPr>
      </p:pic>
      <p:pic>
        <p:nvPicPr>
          <p:cNvPr id="4" name="Picture 3" descr="A close - up of a stack of paper money&#10;&#10;Description automatically generated with low confidence">
            <a:extLst>
              <a:ext uri="{FF2B5EF4-FFF2-40B4-BE49-F238E27FC236}">
                <a16:creationId xmlns:a16="http://schemas.microsoft.com/office/drawing/2014/main" id="{D9754208-95C7-27E6-7604-1526BF467C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6040" y="3573016"/>
            <a:ext cx="5277839" cy="2967318"/>
          </a:xfrm>
          <a:prstGeom prst="rect">
            <a:avLst/>
          </a:prstGeom>
          <a:noFill/>
        </p:spPr>
      </p:pic>
      <p:pic>
        <p:nvPicPr>
          <p:cNvPr id="5" name="Picture 4" descr="A close - up of a paper currency&#10;&#10;Description automatically generated with low confidence">
            <a:extLst>
              <a:ext uri="{FF2B5EF4-FFF2-40B4-BE49-F238E27FC236}">
                <a16:creationId xmlns:a16="http://schemas.microsoft.com/office/drawing/2014/main" id="{87316DD3-2381-148F-921C-6259853BE2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392" y="3645024"/>
            <a:ext cx="5256584" cy="2960851"/>
          </a:xfrm>
          <a:prstGeom prst="rect">
            <a:avLst/>
          </a:prstGeom>
          <a:noFill/>
        </p:spPr>
      </p:pic>
    </p:spTree>
    <p:extLst>
      <p:ext uri="{BB962C8B-B14F-4D97-AF65-F5344CB8AC3E}">
        <p14:creationId xmlns:p14="http://schemas.microsoft.com/office/powerpoint/2010/main" val="257681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Text&#10;&#10;Description automatically generated with medium confidence">
            <a:extLst>
              <a:ext uri="{FF2B5EF4-FFF2-40B4-BE49-F238E27FC236}">
                <a16:creationId xmlns:a16="http://schemas.microsoft.com/office/drawing/2014/main" id="{C3476B9E-2141-8147-A5C4-0F7C4D312D1B}"/>
              </a:ext>
            </a:extLst>
          </p:cNvPr>
          <p:cNvPicPr>
            <a:picLocks noChangeAspect="1"/>
          </p:cNvPicPr>
          <p:nvPr/>
        </p:nvPicPr>
        <p:blipFill rotWithShape="1">
          <a:blip r:embed="rId3">
            <a:extLst>
              <a:ext uri="{28A0092B-C50C-407E-A947-70E740481C1C}">
                <a14:useLocalDpi xmlns:a14="http://schemas.microsoft.com/office/drawing/2010/main" val="0"/>
              </a:ext>
            </a:extLst>
          </a:blip>
          <a:srcRect t="15484"/>
          <a:stretch/>
        </p:blipFill>
        <p:spPr>
          <a:xfrm>
            <a:off x="0" y="33663"/>
            <a:ext cx="12192000" cy="6858000"/>
          </a:xfrm>
          <a:prstGeom prst="rect">
            <a:avLst/>
          </a:prstGeom>
        </p:spPr>
      </p:pic>
      <p:grpSp>
        <p:nvGrpSpPr>
          <p:cNvPr id="10" name="Group 9">
            <a:extLst>
              <a:ext uri="{FF2B5EF4-FFF2-40B4-BE49-F238E27FC236}">
                <a16:creationId xmlns:a16="http://schemas.microsoft.com/office/drawing/2014/main" id="{D309E93C-8E64-4349-A76A-B10EC9D97731}"/>
              </a:ext>
            </a:extLst>
          </p:cNvPr>
          <p:cNvGrpSpPr/>
          <p:nvPr/>
        </p:nvGrpSpPr>
        <p:grpSpPr>
          <a:xfrm>
            <a:off x="0" y="0"/>
            <a:ext cx="12192000" cy="6858000"/>
            <a:chOff x="0" y="0"/>
            <a:chExt cx="12192000" cy="6858000"/>
          </a:xfrm>
        </p:grpSpPr>
        <p:cxnSp>
          <p:nvCxnSpPr>
            <p:cNvPr id="6" name="Straight Connector 5">
              <a:extLst>
                <a:ext uri="{FF2B5EF4-FFF2-40B4-BE49-F238E27FC236}">
                  <a16:creationId xmlns:a16="http://schemas.microsoft.com/office/drawing/2014/main" id="{B837A05B-034B-244D-9B13-64281EE0143F}"/>
                </a:ext>
              </a:extLst>
            </p:cNvPr>
            <p:cNvCxnSpPr/>
            <p:nvPr/>
          </p:nvCxnSpPr>
          <p:spPr>
            <a:xfrm flipV="1">
              <a:off x="0" y="0"/>
              <a:ext cx="12192000" cy="6858000"/>
            </a:xfrm>
            <a:prstGeom prst="line">
              <a:avLst/>
            </a:prstGeom>
            <a:ln w="1905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5B80DC6-4158-E447-8B73-2E75A2A8B161}"/>
                </a:ext>
              </a:extLst>
            </p:cNvPr>
            <p:cNvCxnSpPr>
              <a:cxnSpLocks/>
            </p:cNvCxnSpPr>
            <p:nvPr/>
          </p:nvCxnSpPr>
          <p:spPr>
            <a:xfrm>
              <a:off x="0" y="0"/>
              <a:ext cx="12192000" cy="6858000"/>
            </a:xfrm>
            <a:prstGeom prst="line">
              <a:avLst/>
            </a:prstGeom>
            <a:ln w="19050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16242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descr="A close - up of a paper currency&#10;&#10;Description automatically generated with low confidence">
            <a:extLst>
              <a:ext uri="{FF2B5EF4-FFF2-40B4-BE49-F238E27FC236}">
                <a16:creationId xmlns:a16="http://schemas.microsoft.com/office/drawing/2014/main" id="{4E81A742-D981-1A41-A274-5A4D812FC5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482" y="3566145"/>
            <a:ext cx="5432609" cy="3060000"/>
          </a:xfrm>
          <a:prstGeom prst="rect">
            <a:avLst/>
          </a:prstGeom>
        </p:spPr>
      </p:pic>
      <p:pic>
        <p:nvPicPr>
          <p:cNvPr id="6" name="Picture 5" descr="A pile of paper money&#10;&#10;Description automatically generated with low confidence">
            <a:extLst>
              <a:ext uri="{FF2B5EF4-FFF2-40B4-BE49-F238E27FC236}">
                <a16:creationId xmlns:a16="http://schemas.microsoft.com/office/drawing/2014/main" id="{43F22C84-26F9-B34C-AC36-565F64A47345}"/>
              </a:ext>
            </a:extLst>
          </p:cNvPr>
          <p:cNvPicPr>
            <a:picLocks noChangeAspect="1"/>
          </p:cNvPicPr>
          <p:nvPr/>
        </p:nvPicPr>
        <p:blipFill rotWithShape="1">
          <a:blip r:embed="rId4">
            <a:extLst>
              <a:ext uri="{28A0092B-C50C-407E-A947-70E740481C1C}">
                <a14:useLocalDpi xmlns:a14="http://schemas.microsoft.com/office/drawing/2010/main" val="0"/>
              </a:ext>
            </a:extLst>
          </a:blip>
          <a:srcRect t="15428"/>
          <a:stretch/>
        </p:blipFill>
        <p:spPr>
          <a:xfrm>
            <a:off x="346859" y="222727"/>
            <a:ext cx="5440000" cy="3060000"/>
          </a:xfrm>
          <a:prstGeom prst="rect">
            <a:avLst/>
          </a:prstGeom>
          <a:noFill/>
        </p:spPr>
      </p:pic>
      <p:pic>
        <p:nvPicPr>
          <p:cNvPr id="7" name="Picture 6" descr="A picture containing diagram&#10;&#10;Description automatically generated">
            <a:extLst>
              <a:ext uri="{FF2B5EF4-FFF2-40B4-BE49-F238E27FC236}">
                <a16:creationId xmlns:a16="http://schemas.microsoft.com/office/drawing/2014/main" id="{E8C0B5FC-BF66-2847-9806-35BDD46AEAF1}"/>
              </a:ext>
            </a:extLst>
          </p:cNvPr>
          <p:cNvPicPr>
            <a:picLocks noChangeAspect="1"/>
          </p:cNvPicPr>
          <p:nvPr/>
        </p:nvPicPr>
        <p:blipFill rotWithShape="1">
          <a:blip r:embed="rId5">
            <a:extLst>
              <a:ext uri="{28A0092B-C50C-407E-A947-70E740481C1C}">
                <a14:useLocalDpi xmlns:a14="http://schemas.microsoft.com/office/drawing/2010/main" val="0"/>
              </a:ext>
            </a:extLst>
          </a:blip>
          <a:srcRect t="15697"/>
          <a:stretch/>
        </p:blipFill>
        <p:spPr>
          <a:xfrm>
            <a:off x="6400482" y="222727"/>
            <a:ext cx="5444659" cy="3060000"/>
          </a:xfrm>
          <a:prstGeom prst="rect">
            <a:avLst/>
          </a:prstGeom>
        </p:spPr>
      </p:pic>
      <p:pic>
        <p:nvPicPr>
          <p:cNvPr id="8" name="Picture 7" descr="A close - up of a stack of paper money&#10;&#10;Description automatically generated with low confidence">
            <a:extLst>
              <a:ext uri="{FF2B5EF4-FFF2-40B4-BE49-F238E27FC236}">
                <a16:creationId xmlns:a16="http://schemas.microsoft.com/office/drawing/2014/main" id="{DE5704DE-5469-664A-97D1-AF12643013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859" y="3573016"/>
            <a:ext cx="5442688" cy="3060000"/>
          </a:xfrm>
          <a:prstGeom prst="rect">
            <a:avLst/>
          </a:prstGeom>
        </p:spPr>
      </p:pic>
    </p:spTree>
    <p:extLst>
      <p:ext uri="{BB962C8B-B14F-4D97-AF65-F5344CB8AC3E}">
        <p14:creationId xmlns:p14="http://schemas.microsoft.com/office/powerpoint/2010/main" val="2832301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Glasses with solid fill">
            <a:extLst>
              <a:ext uri="{FF2B5EF4-FFF2-40B4-BE49-F238E27FC236}">
                <a16:creationId xmlns:a16="http://schemas.microsoft.com/office/drawing/2014/main" id="{09054000-5B08-D147-AC4C-DA311C6DE0B5}"/>
              </a:ext>
            </a:extLst>
          </p:cNvPr>
          <p:cNvPicPr>
            <a:picLocks noGrp="1" noChangeAspect="1"/>
          </p:cNvPicPr>
          <p:nvPr>
            <p:ph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16000" y="2349000"/>
            <a:ext cx="2160000" cy="2160000"/>
          </a:xfrm>
        </p:spPr>
      </p:pic>
    </p:spTree>
    <p:extLst>
      <p:ext uri="{BB962C8B-B14F-4D97-AF65-F5344CB8AC3E}">
        <p14:creationId xmlns:p14="http://schemas.microsoft.com/office/powerpoint/2010/main" val="46622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fFEE_2018">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_2" id="{F74BC86A-351D-9949-926A-FD19613C662F}" vid="{B0401CF9-63F4-AD4C-A8F8-FC276EA3D8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1212</TotalTime>
  <Words>2787</Words>
  <Application>Microsoft Macintosh PowerPoint</Application>
  <PresentationFormat>Widescreen</PresentationFormat>
  <Paragraphs>566</Paragraphs>
  <Slides>44</Slides>
  <Notes>30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Calibri</vt:lpstr>
      <vt:lpstr>Calibri Light</vt:lpstr>
      <vt:lpstr>Helvetica</vt:lpstr>
      <vt:lpstr>Wingdings</vt:lpstr>
      <vt:lpstr>CofFEE_2018</vt:lpstr>
      <vt:lpstr>Introducing Modern Monetary Theory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Money 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Austerity mindset adopted …</vt:lpstr>
      <vt:lpstr>PowerPoint Presentation</vt:lpstr>
      <vt:lpstr>Evaluating the constraints on government spending</vt:lpstr>
      <vt:lpstr>Evaluating the constraints on government spending</vt:lpstr>
      <vt:lpstr>Evaluating the constraints on government spending</vt:lpstr>
      <vt:lpstr>Evaluating the constraints on government spending</vt:lpstr>
      <vt:lpstr>Evaluating the constraints on government spending</vt:lpstr>
      <vt:lpstr>Evaluating the constraints on government spending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Introducing Modern Monetary Theory</dc:title>
  <dc:creator>Bill Mitchell</dc:creator>
  <cp:lastModifiedBy>Bill Mitchell</cp:lastModifiedBy>
  <cp:revision>31</cp:revision>
  <cp:lastPrinted>2022-02-01T06:38:21Z</cp:lastPrinted>
  <dcterms:created xsi:type="dcterms:W3CDTF">2021-02-05T09:51:16Z</dcterms:created>
  <dcterms:modified xsi:type="dcterms:W3CDTF">2023-01-29T21:40:53Z</dcterms:modified>
</cp:coreProperties>
</file>