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1278" r:id="rId2"/>
    <p:sldId id="787" r:id="rId3"/>
    <p:sldId id="1279" r:id="rId4"/>
    <p:sldId id="852" r:id="rId5"/>
    <p:sldId id="1280" r:id="rId6"/>
    <p:sldId id="1281" r:id="rId7"/>
    <p:sldId id="1285" r:id="rId8"/>
    <p:sldId id="1282" r:id="rId9"/>
    <p:sldId id="1289" r:id="rId10"/>
    <p:sldId id="1283" r:id="rId11"/>
    <p:sldId id="1284" r:id="rId12"/>
    <p:sldId id="1286" r:id="rId13"/>
    <p:sldId id="1287" r:id="rId14"/>
    <p:sldId id="859" r:id="rId15"/>
    <p:sldId id="863" r:id="rId16"/>
    <p:sldId id="866" r:id="rId17"/>
    <p:sldId id="868" r:id="rId18"/>
    <p:sldId id="865" r:id="rId19"/>
    <p:sldId id="869" r:id="rId20"/>
    <p:sldId id="1288" r:id="rId21"/>
    <p:sldId id="127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19"/>
    <p:restoredTop sz="55510"/>
  </p:normalViewPr>
  <p:slideViewPr>
    <p:cSldViewPr>
      <p:cViewPr varScale="1">
        <p:scale>
          <a:sx n="68" d="100"/>
          <a:sy n="68" d="100"/>
        </p:scale>
        <p:origin x="3168" y="192"/>
      </p:cViewPr>
      <p:guideLst>
        <p:guide orient="horz" pos="2160"/>
        <p:guide pos="3840"/>
      </p:guideLst>
    </p:cSldViewPr>
  </p:slideViewPr>
  <p:notesTextViewPr>
    <p:cViewPr>
      <p:scale>
        <a:sx n="100" d="100"/>
        <a:sy n="100" d="100"/>
      </p:scale>
      <p:origin x="0" y="-2928"/>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C85D4D-04CE-46F1-B7A2-CD11C8A3CCB6}" type="datetimeFigureOut">
              <a:rPr lang="en-US" smtClean="0"/>
              <a:t>2/2/22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A1416A-1508-44FE-8A66-4ECF7CEBCD2E}" type="slidenum">
              <a:rPr lang="en-US" smtClean="0"/>
              <a:t>‹#›</a:t>
            </a:fld>
            <a:endParaRPr lang="en-US"/>
          </a:p>
        </p:txBody>
      </p:sp>
    </p:spTree>
    <p:extLst>
      <p:ext uri="{BB962C8B-B14F-4D97-AF65-F5344CB8AC3E}">
        <p14:creationId xmlns:p14="http://schemas.microsoft.com/office/powerpoint/2010/main" val="1950865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GB" altLang="en-US"/>
          </a:p>
        </p:txBody>
      </p:sp>
      <p:sp>
        <p:nvSpPr>
          <p:cNvPr id="481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1F6ADE0-86D4-7747-8CB8-B3A5E2BBE076}" type="slidenum">
              <a:rPr lang="en-US" altLang="en-US"/>
              <a:pPr/>
              <a:t>1</a:t>
            </a:fld>
            <a:endParaRPr lang="en-US" altLang="en-US"/>
          </a:p>
        </p:txBody>
      </p:sp>
    </p:spTree>
    <p:extLst>
      <p:ext uri="{BB962C8B-B14F-4D97-AF65-F5344CB8AC3E}">
        <p14:creationId xmlns:p14="http://schemas.microsoft.com/office/powerpoint/2010/main" val="2385423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AU" b="0" dirty="0"/>
              <a:t>1971 – Bretton Woods breaks down.</a:t>
            </a:r>
          </a:p>
          <a:p>
            <a:endParaRPr lang="en-AU" b="0" dirty="0"/>
          </a:p>
          <a:p>
            <a:r>
              <a:rPr lang="en-AU" b="0" dirty="0"/>
              <a:t>Europe tried to salvage the fixed exchange rate system internally.</a:t>
            </a:r>
          </a:p>
          <a:p>
            <a:endParaRPr lang="en-AU" b="0" dirty="0"/>
          </a:p>
          <a:p>
            <a:r>
              <a:rPr lang="en-AU" b="0" dirty="0"/>
              <a:t>Why?</a:t>
            </a:r>
          </a:p>
          <a:p>
            <a:endParaRPr lang="en-AU"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Because of the CAP - Europe pressed on.</a:t>
            </a:r>
          </a:p>
          <a:p>
            <a:endParaRPr lang="en-AU" b="0" dirty="0"/>
          </a:p>
          <a:p>
            <a:r>
              <a:rPr lang="en-AU" b="0" dirty="0"/>
              <a:t>1972 –The Basel Accord produced Le serpent et le tunnel – </a:t>
            </a:r>
            <a:r>
              <a:rPr lang="en-AU" b="0" dirty="0" err="1"/>
              <a:t>Théron</a:t>
            </a:r>
            <a:r>
              <a:rPr lang="en-AU" b="0" dirty="0"/>
              <a:t> group of experts, February 1972</a:t>
            </a:r>
          </a:p>
          <a:p>
            <a:endParaRPr lang="en-AU" b="0" dirty="0"/>
          </a:p>
          <a:p>
            <a:r>
              <a:rPr lang="en-AU" dirty="0"/>
              <a:t>The </a:t>
            </a:r>
            <a:r>
              <a:rPr lang="en-AU" dirty="0" err="1"/>
              <a:t>Théron</a:t>
            </a:r>
            <a:r>
              <a:rPr lang="en-AU" dirty="0"/>
              <a:t> group of experts recommended that the ‘snake’ (the allowable fluctuations of the European currencies) should be plus or minus 1.5 per cent in a ‘tunnel’ of 4.5 per cent</a:t>
            </a:r>
            <a:endParaRPr lang="en-AU" b="0" dirty="0"/>
          </a:p>
          <a:p>
            <a:endParaRPr lang="en-AU" b="0" dirty="0"/>
          </a:p>
          <a:p>
            <a:r>
              <a:rPr lang="en-AU" dirty="0"/>
              <a:t>From July 1, 1972, the fluctuations between currencies of the Member States would not exceed 2.25 per cent, which was a rather skinnier snake than the 3 per cent recommended by the </a:t>
            </a:r>
            <a:r>
              <a:rPr lang="en-AU" dirty="0" err="1"/>
              <a:t>Théron</a:t>
            </a:r>
            <a:r>
              <a:rPr lang="en-AU" dirty="0"/>
              <a:t> group of experts but still consistent with the hope of returning to largely fixed exchange rates. </a:t>
            </a:r>
          </a:p>
          <a:p>
            <a:endParaRPr lang="en-AU" dirty="0"/>
          </a:p>
          <a:p>
            <a:r>
              <a:rPr lang="en-AU" dirty="0"/>
              <a:t>1973 - Snake escaped quickly and tunnel abandoned in 1973.</a:t>
            </a:r>
          </a:p>
        </p:txBody>
      </p:sp>
      <p:sp>
        <p:nvSpPr>
          <p:cNvPr id="4" name="Slide Number Placeholder 3"/>
          <p:cNvSpPr>
            <a:spLocks noGrp="1"/>
          </p:cNvSpPr>
          <p:nvPr>
            <p:ph type="sldNum" sz="quarter" idx="5"/>
          </p:nvPr>
        </p:nvSpPr>
        <p:spPr/>
        <p:txBody>
          <a:bodyPr/>
          <a:lstStyle/>
          <a:p>
            <a:fld id="{9FA1416A-1508-44FE-8A66-4ECF7CEBCD2E}" type="slidenum">
              <a:rPr lang="en-US" smtClean="0"/>
              <a:t>11</a:t>
            </a:fld>
            <a:endParaRPr lang="en-US"/>
          </a:p>
        </p:txBody>
      </p:sp>
    </p:spTree>
    <p:extLst>
      <p:ext uri="{BB962C8B-B14F-4D97-AF65-F5344CB8AC3E}">
        <p14:creationId xmlns:p14="http://schemas.microsoft.com/office/powerpoint/2010/main" val="3255827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AU" dirty="0"/>
              <a:t>But before that there was currency chaos - Britain out (June 1972) - France went in and out of the arrangement </a:t>
            </a:r>
            <a:r>
              <a:rPr lang="mr-IN" dirty="0"/>
              <a:t>–</a:t>
            </a:r>
            <a:r>
              <a:rPr lang="en-AU" dirty="0"/>
              <a:t> politically unviable.</a:t>
            </a:r>
          </a:p>
          <a:p>
            <a:endParaRPr lang="en-AU" dirty="0"/>
          </a:p>
          <a:p>
            <a:r>
              <a:rPr lang="en-AU" dirty="0"/>
              <a:t>European Monetary System (EMS) emerges out of the mess in 1978 - the myth of symmetrical intervention </a:t>
            </a:r>
            <a:r>
              <a:rPr lang="mr-IN" dirty="0"/>
              <a:t>–</a:t>
            </a:r>
            <a:r>
              <a:rPr lang="en-AU" dirty="0"/>
              <a:t> effectively a DM zone!</a:t>
            </a:r>
          </a:p>
          <a:p>
            <a:endParaRPr lang="en-AU" dirty="0"/>
          </a:p>
          <a:p>
            <a:r>
              <a:rPr lang="en-AU" dirty="0"/>
              <a:t>Role of capital controls </a:t>
            </a:r>
            <a:r>
              <a:rPr lang="mr-IN" dirty="0"/>
              <a:t>–</a:t>
            </a:r>
            <a:r>
              <a:rPr lang="en-AU" dirty="0"/>
              <a:t> another lesson ignored!</a:t>
            </a:r>
          </a:p>
          <a:p>
            <a:endParaRPr lang="en-US" dirty="0"/>
          </a:p>
          <a:p>
            <a:r>
              <a:rPr lang="en-US" dirty="0"/>
              <a:t>Black Wednesday </a:t>
            </a:r>
            <a:r>
              <a:rPr lang="mr-IN" dirty="0"/>
              <a:t>–</a:t>
            </a:r>
            <a:r>
              <a:rPr lang="en-US" dirty="0"/>
              <a:t> September 16, 1992.</a:t>
            </a:r>
          </a:p>
          <a:p>
            <a:endParaRPr lang="en-US" dirty="0"/>
          </a:p>
          <a:p>
            <a:r>
              <a:rPr lang="en-US" dirty="0"/>
              <a:t>Lessons were clear but ignored by decision makers a bit later (</a:t>
            </a:r>
            <a:r>
              <a:rPr lang="en-US" dirty="0" err="1"/>
              <a:t>Delors</a:t>
            </a:r>
            <a:r>
              <a:rPr lang="en-US" dirty="0"/>
              <a:t>)</a:t>
            </a:r>
          </a:p>
          <a:p>
            <a:endParaRPr lang="en-US" dirty="0"/>
          </a:p>
          <a:p>
            <a:r>
              <a:rPr lang="en-US" dirty="0"/>
              <a:t>Nations with very different economies and export strengths – like Italy, France and Germany - cannot jointly prosper by tying their exchange rates together.</a:t>
            </a:r>
          </a:p>
          <a:p>
            <a:endParaRPr lang="en-US" dirty="0"/>
          </a:p>
          <a:p>
            <a:r>
              <a:rPr lang="en-US" dirty="0"/>
              <a:t>The German export strength and the uncooperative Deutsche Bundesbank made sure of that in the 1980s leading up to the euro.</a:t>
            </a:r>
          </a:p>
          <a:p>
            <a:endParaRPr lang="en-AU" dirty="0"/>
          </a:p>
          <a:p>
            <a:endParaRPr lang="en-US" dirty="0"/>
          </a:p>
        </p:txBody>
      </p:sp>
      <p:sp>
        <p:nvSpPr>
          <p:cNvPr id="4" name="Slide Number Placeholder 3"/>
          <p:cNvSpPr>
            <a:spLocks noGrp="1"/>
          </p:cNvSpPr>
          <p:nvPr>
            <p:ph type="sldNum" sz="quarter" idx="5"/>
          </p:nvPr>
        </p:nvSpPr>
        <p:spPr/>
        <p:txBody>
          <a:bodyPr/>
          <a:lstStyle/>
          <a:p>
            <a:fld id="{9FA1416A-1508-44FE-8A66-4ECF7CEBCD2E}" type="slidenum">
              <a:rPr lang="en-US" smtClean="0"/>
              <a:t>12</a:t>
            </a:fld>
            <a:endParaRPr lang="en-US"/>
          </a:p>
        </p:txBody>
      </p:sp>
    </p:spTree>
    <p:extLst>
      <p:ext uri="{BB962C8B-B14F-4D97-AF65-F5344CB8AC3E}">
        <p14:creationId xmlns:p14="http://schemas.microsoft.com/office/powerpoint/2010/main" val="1590243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AU" dirty="0"/>
              <a:t>The ‘nine horses’ eventually harnessed together - not through diminished Franco-German rivalry but, because of a broad acceptance of Monetarism through the 1970s.</a:t>
            </a:r>
          </a:p>
          <a:p>
            <a:endParaRPr lang="en-AU" dirty="0"/>
          </a:p>
          <a:p>
            <a:r>
              <a:rPr lang="en-AU" dirty="0"/>
              <a:t>Trapped in belief that self-regulating “free” markets would deliver the best outcomes for all.</a:t>
            </a:r>
          </a:p>
          <a:p>
            <a:endParaRPr lang="en-AU" dirty="0"/>
          </a:p>
          <a:p>
            <a:r>
              <a:rPr lang="en-AU" dirty="0"/>
              <a:t>Fear of inflation elevated it to top policy priority.</a:t>
            </a:r>
          </a:p>
          <a:p>
            <a:endParaRPr lang="en-AU" dirty="0"/>
          </a:p>
          <a:p>
            <a:r>
              <a:rPr lang="en-AU" dirty="0"/>
              <a:t>Barre Plan 1976 </a:t>
            </a:r>
            <a:r>
              <a:rPr lang="mr-IN" dirty="0"/>
              <a:t>–</a:t>
            </a:r>
            <a:r>
              <a:rPr lang="en-AU" dirty="0"/>
              <a:t> triumph of French Finance Ministry. Raymond Barre was Prime Minister under President Valery Giscard d’Estaing</a:t>
            </a:r>
          </a:p>
          <a:p>
            <a:endParaRPr lang="en-US" dirty="0"/>
          </a:p>
          <a:p>
            <a:r>
              <a:rPr lang="en-US" dirty="0"/>
              <a:t>France succumbs and becomes ‘German’ – the ‘franc fort’ ambitions of </a:t>
            </a:r>
            <a:r>
              <a:rPr lang="en-US" dirty="0" err="1"/>
              <a:t>Delors</a:t>
            </a:r>
            <a:r>
              <a:rPr lang="en-US" dirty="0"/>
              <a:t>.</a:t>
            </a:r>
          </a:p>
          <a:p>
            <a:endParaRPr lang="en-US" dirty="0"/>
          </a:p>
        </p:txBody>
      </p:sp>
      <p:sp>
        <p:nvSpPr>
          <p:cNvPr id="4" name="Slide Number Placeholder 3"/>
          <p:cNvSpPr>
            <a:spLocks noGrp="1"/>
          </p:cNvSpPr>
          <p:nvPr>
            <p:ph type="sldNum" sz="quarter" idx="5"/>
          </p:nvPr>
        </p:nvSpPr>
        <p:spPr/>
        <p:txBody>
          <a:bodyPr/>
          <a:lstStyle/>
          <a:p>
            <a:fld id="{9FA1416A-1508-44FE-8A66-4ECF7CEBCD2E}" type="slidenum">
              <a:rPr lang="en-US" smtClean="0"/>
              <a:t>13</a:t>
            </a:fld>
            <a:endParaRPr lang="en-US"/>
          </a:p>
        </p:txBody>
      </p:sp>
    </p:spTree>
    <p:extLst>
      <p:ext uri="{BB962C8B-B14F-4D97-AF65-F5344CB8AC3E}">
        <p14:creationId xmlns:p14="http://schemas.microsoft.com/office/powerpoint/2010/main" val="3159349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Delors</a:t>
            </a:r>
            <a:r>
              <a:rPr lang="en-US" dirty="0"/>
              <a:t> Report 1989…</a:t>
            </a:r>
          </a:p>
          <a:p>
            <a:endParaRPr lang="en-US" dirty="0"/>
          </a:p>
          <a:p>
            <a:r>
              <a:rPr lang="en-US" dirty="0"/>
              <a:t>Driven by Monetarist ideology.</a:t>
            </a:r>
          </a:p>
          <a:p>
            <a:endParaRPr lang="en-US" dirty="0"/>
          </a:p>
          <a:p>
            <a:r>
              <a:rPr lang="en-US" dirty="0"/>
              <a:t>Abandons insights from earlier reports (Werner </a:t>
            </a:r>
            <a:r>
              <a:rPr lang="en-US" dirty="0" err="1"/>
              <a:t>etc</a:t>
            </a:r>
            <a:r>
              <a:rPr lang="en-US" dirty="0"/>
              <a:t>).</a:t>
            </a:r>
          </a:p>
          <a:p>
            <a:endParaRPr lang="en-US" dirty="0"/>
          </a:p>
          <a:p>
            <a:r>
              <a:rPr lang="en-US" dirty="0"/>
              <a:t>Maastricht Treaty </a:t>
            </a:r>
            <a:r>
              <a:rPr lang="mr-IN" dirty="0"/>
              <a:t>–</a:t>
            </a:r>
            <a:r>
              <a:rPr lang="en-US" dirty="0"/>
              <a:t> surrender of currency sovereignty.</a:t>
            </a:r>
          </a:p>
          <a:p>
            <a:endParaRPr lang="en-US" dirty="0"/>
          </a:p>
          <a:p>
            <a:r>
              <a:rPr lang="en-US" dirty="0"/>
              <a:t>Failure to create a ‘Federal’ fiscal capacity - major flaw.</a:t>
            </a:r>
          </a:p>
          <a:p>
            <a:endParaRPr lang="en-US" dirty="0"/>
          </a:p>
          <a:p>
            <a:r>
              <a:rPr lang="en-US" dirty="0"/>
              <a:t>Arbitrary SGP </a:t>
            </a:r>
            <a:r>
              <a:rPr lang="mr-IN" dirty="0"/>
              <a:t>–</a:t>
            </a:r>
            <a:r>
              <a:rPr lang="en-US" dirty="0"/>
              <a:t> ‘back of envelope’ - – neither stability nor growth.</a:t>
            </a:r>
          </a:p>
          <a:p>
            <a:endParaRPr lang="en-US" dirty="0"/>
          </a:p>
          <a:p>
            <a:r>
              <a:rPr lang="en-US" dirty="0"/>
              <a:t>Convergence farce - OCA conditions never met.</a:t>
            </a:r>
          </a:p>
          <a:p>
            <a:endParaRPr lang="en-US" dirty="0"/>
          </a:p>
          <a:p>
            <a:r>
              <a:rPr lang="en-US" dirty="0"/>
              <a:t>Fixed exchange rate – so domestic economy has to make the adjustment to trade imbalances.</a:t>
            </a:r>
          </a:p>
          <a:p>
            <a:endParaRPr lang="en-US" dirty="0"/>
          </a:p>
        </p:txBody>
      </p:sp>
      <p:sp>
        <p:nvSpPr>
          <p:cNvPr id="4" name="Slide Number Placeholder 3"/>
          <p:cNvSpPr>
            <a:spLocks noGrp="1"/>
          </p:cNvSpPr>
          <p:nvPr>
            <p:ph type="sldNum" sz="quarter" idx="5"/>
          </p:nvPr>
        </p:nvSpPr>
        <p:spPr/>
        <p:txBody>
          <a:bodyPr/>
          <a:lstStyle/>
          <a:p>
            <a:fld id="{9FA1416A-1508-44FE-8A66-4ECF7CEBCD2E}" type="slidenum">
              <a:rPr lang="en-US" smtClean="0"/>
              <a:t>14</a:t>
            </a:fld>
            <a:endParaRPr lang="en-US"/>
          </a:p>
        </p:txBody>
      </p:sp>
    </p:spTree>
    <p:extLst>
      <p:ext uri="{BB962C8B-B14F-4D97-AF65-F5344CB8AC3E}">
        <p14:creationId xmlns:p14="http://schemas.microsoft.com/office/powerpoint/2010/main" val="13070444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Jobwunder</a:t>
            </a:r>
            <a:r>
              <a:rPr lang="en-US" dirty="0"/>
              <a:t> – Germany’s Job’s Miracle under the Hartz reforms initiated by </a:t>
            </a:r>
            <a:r>
              <a:rPr lang="en-AU" dirty="0"/>
              <a:t>Gerhard </a:t>
            </a:r>
            <a:r>
              <a:rPr lang="en-AU" dirty="0" err="1"/>
              <a:t>Schröder</a:t>
            </a:r>
            <a:r>
              <a:rPr lang="en-AU" dirty="0"/>
              <a:t> in 2003.</a:t>
            </a:r>
          </a:p>
          <a:p>
            <a:endParaRPr lang="en-AU" dirty="0"/>
          </a:p>
          <a:p>
            <a:r>
              <a:rPr lang="en-US" dirty="0"/>
              <a:t>Period of ‘stability’ – German hypocrisy and austerity! Germany lost control of its exchange rate and embarked on internal devaluation via the Hartz process – Mini jobs.</a:t>
            </a:r>
          </a:p>
          <a:p>
            <a:endParaRPr lang="en-US" dirty="0"/>
          </a:p>
          <a:p>
            <a:r>
              <a:rPr lang="en-US" dirty="0"/>
              <a:t>It really ‘gamed’ the other Member States and set up the conditions for the later trade imbalances etc.</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2003 crisis – France and Germany saw the early failure of the SGP.</a:t>
            </a:r>
          </a:p>
          <a:p>
            <a:endParaRPr lang="en-US" dirty="0"/>
          </a:p>
          <a:p>
            <a:r>
              <a:rPr lang="en-US" dirty="0"/>
              <a:t>“3 doesn’t mean 3.0” – Theodore </a:t>
            </a:r>
            <a:r>
              <a:rPr lang="en-US" dirty="0" err="1"/>
              <a:t>Wegel</a:t>
            </a:r>
            <a:r>
              <a:rPr lang="en-US" dirty="0"/>
              <a:t>.</a:t>
            </a:r>
          </a:p>
          <a:p>
            <a:endParaRPr lang="en-US" dirty="0"/>
          </a:p>
          <a:p>
            <a:r>
              <a:rPr lang="en-US" dirty="0"/>
              <a:t>Low interest rates – ‘one size fits all’.</a:t>
            </a:r>
          </a:p>
          <a:p>
            <a:endParaRPr lang="en-US" dirty="0"/>
          </a:p>
          <a:p>
            <a:r>
              <a:rPr lang="en-US" dirty="0"/>
              <a:t>Trade and credit imbalances</a:t>
            </a:r>
          </a:p>
        </p:txBody>
      </p:sp>
      <p:sp>
        <p:nvSpPr>
          <p:cNvPr id="4" name="Slide Number Placeholder 3"/>
          <p:cNvSpPr>
            <a:spLocks noGrp="1"/>
          </p:cNvSpPr>
          <p:nvPr>
            <p:ph type="sldNum" sz="quarter" idx="5"/>
          </p:nvPr>
        </p:nvSpPr>
        <p:spPr/>
        <p:txBody>
          <a:bodyPr/>
          <a:lstStyle/>
          <a:p>
            <a:fld id="{9FA1416A-1508-44FE-8A66-4ECF7CEBCD2E}" type="slidenum">
              <a:rPr lang="en-US" smtClean="0"/>
              <a:t>15</a:t>
            </a:fld>
            <a:endParaRPr lang="en-US"/>
          </a:p>
        </p:txBody>
      </p:sp>
    </p:spTree>
    <p:extLst>
      <p:ext uri="{BB962C8B-B14F-4D97-AF65-F5344CB8AC3E}">
        <p14:creationId xmlns:p14="http://schemas.microsoft.com/office/powerpoint/2010/main" val="260029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private credit binge was always going to crash.</a:t>
            </a:r>
          </a:p>
          <a:p>
            <a:endParaRPr lang="en-US" dirty="0"/>
          </a:p>
          <a:p>
            <a:r>
              <a:rPr lang="en-US" dirty="0"/>
              <a:t>Housing boom in Southern Europe </a:t>
            </a:r>
            <a:r>
              <a:rPr lang="en-US" dirty="0" err="1"/>
              <a:t>fuelled</a:t>
            </a:r>
            <a:r>
              <a:rPr lang="en-US" dirty="0"/>
              <a:t> by German capital derived from export surpluses and low ‘once-size-fits-all’ interest rates.</a:t>
            </a:r>
          </a:p>
          <a:p>
            <a:endParaRPr lang="en-US" dirty="0"/>
          </a:p>
          <a:p>
            <a:r>
              <a:rPr lang="en-US" dirty="0"/>
              <a:t>Interest rates were low because Germany dominated and had been in recession.</a:t>
            </a:r>
          </a:p>
          <a:p>
            <a:endParaRPr lang="en-US" dirty="0"/>
          </a:p>
          <a:p>
            <a:r>
              <a:rPr lang="en-US" dirty="0"/>
              <a:t>A </a:t>
            </a:r>
            <a:r>
              <a:rPr lang="en-US" dirty="0">
                <a:solidFill>
                  <a:srgbClr val="0033CC"/>
                </a:solidFill>
              </a:rPr>
              <a:t>balance-sheet</a:t>
            </a:r>
            <a:r>
              <a:rPr lang="en-US" dirty="0">
                <a:solidFill>
                  <a:srgbClr val="3366FF"/>
                </a:solidFill>
              </a:rPr>
              <a:t> </a:t>
            </a:r>
            <a:r>
              <a:rPr lang="en-US" dirty="0"/>
              <a:t>crisis resulted.</a:t>
            </a:r>
          </a:p>
          <a:p>
            <a:endParaRPr lang="en-US" dirty="0"/>
          </a:p>
          <a:p>
            <a:r>
              <a:rPr lang="en-US" dirty="0"/>
              <a:t>Correct response was to sustain fiscal deficits.</a:t>
            </a:r>
          </a:p>
          <a:p>
            <a:endParaRPr lang="en-US" dirty="0"/>
          </a:p>
          <a:p>
            <a:r>
              <a:rPr lang="en-US" dirty="0"/>
              <a:t>Period of crisis</a:t>
            </a:r>
          </a:p>
          <a:p>
            <a:endParaRPr lang="en-US" dirty="0"/>
          </a:p>
          <a:p>
            <a:r>
              <a:rPr lang="en-US" dirty="0"/>
              <a:t>flawed EMU design exposed</a:t>
            </a:r>
          </a:p>
          <a:p>
            <a:endParaRPr lang="en-US" dirty="0"/>
          </a:p>
          <a:p>
            <a:r>
              <a:rPr lang="en-US" dirty="0"/>
              <a:t>Automatic </a:t>
            </a:r>
            <a:r>
              <a:rPr lang="en-US" dirty="0" err="1"/>
              <a:t>stabilisers</a:t>
            </a:r>
            <a:r>
              <a:rPr lang="en-US" dirty="0"/>
              <a:t> blew SGP limits.</a:t>
            </a:r>
          </a:p>
          <a:p>
            <a:endParaRPr lang="en-US" dirty="0"/>
          </a:p>
        </p:txBody>
      </p:sp>
      <p:sp>
        <p:nvSpPr>
          <p:cNvPr id="4" name="Slide Number Placeholder 3"/>
          <p:cNvSpPr>
            <a:spLocks noGrp="1"/>
          </p:cNvSpPr>
          <p:nvPr>
            <p:ph type="sldNum" sz="quarter" idx="5"/>
          </p:nvPr>
        </p:nvSpPr>
        <p:spPr/>
        <p:txBody>
          <a:bodyPr/>
          <a:lstStyle/>
          <a:p>
            <a:fld id="{9FA1416A-1508-44FE-8A66-4ECF7CEBCD2E}" type="slidenum">
              <a:rPr lang="en-US" smtClean="0"/>
              <a:t>16</a:t>
            </a:fld>
            <a:endParaRPr lang="en-US"/>
          </a:p>
        </p:txBody>
      </p:sp>
    </p:spTree>
    <p:extLst>
      <p:ext uri="{BB962C8B-B14F-4D97-AF65-F5344CB8AC3E}">
        <p14:creationId xmlns:p14="http://schemas.microsoft.com/office/powerpoint/2010/main" val="24017119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Troika policy response</a:t>
            </a:r>
          </a:p>
          <a:p>
            <a:endParaRPr lang="en-US" dirty="0"/>
          </a:p>
          <a:p>
            <a:r>
              <a:rPr lang="en-US" dirty="0"/>
              <a:t>Democratic deficit widens.</a:t>
            </a:r>
          </a:p>
          <a:p>
            <a:endParaRPr lang="en-US" dirty="0"/>
          </a:p>
          <a:p>
            <a:r>
              <a:rPr lang="en-US" dirty="0"/>
              <a:t>Pro-cyclical fiscal policy – anathema of sound macroeconomic management.</a:t>
            </a:r>
          </a:p>
          <a:p>
            <a:endParaRPr lang="en-US" dirty="0"/>
          </a:p>
          <a:p>
            <a:r>
              <a:rPr lang="en-US" dirty="0"/>
              <a:t>Based on the IMF myth of a “fiscal contraction expansion”.</a:t>
            </a:r>
          </a:p>
          <a:p>
            <a:endParaRPr lang="en-US" dirty="0"/>
          </a:p>
          <a:p>
            <a:r>
              <a:rPr lang="en-US" dirty="0"/>
              <a:t>Failed to understand that:</a:t>
            </a:r>
          </a:p>
          <a:p>
            <a:endParaRPr lang="en-US" dirty="0"/>
          </a:p>
          <a:p>
            <a:r>
              <a:rPr lang="en-US" dirty="0"/>
              <a:t>(a) Households will not consume if threatened with loss of pay and rising unemployment.</a:t>
            </a:r>
          </a:p>
          <a:p>
            <a:endParaRPr lang="en-US" dirty="0"/>
          </a:p>
          <a:p>
            <a:r>
              <a:rPr lang="en-US" dirty="0"/>
              <a:t>(b) Firms will not invest when consumers are not spending.</a:t>
            </a:r>
          </a:p>
          <a:p>
            <a:endParaRPr lang="en-US" dirty="0"/>
          </a:p>
          <a:p>
            <a:r>
              <a:rPr lang="en-US" dirty="0"/>
              <a:t>Malpractice ... </a:t>
            </a:r>
          </a:p>
          <a:p>
            <a:endParaRPr lang="en-US" dirty="0"/>
          </a:p>
          <a:p>
            <a:r>
              <a:rPr lang="en-US" dirty="0"/>
              <a:t>Destruction of Greece.</a:t>
            </a:r>
          </a:p>
        </p:txBody>
      </p:sp>
      <p:sp>
        <p:nvSpPr>
          <p:cNvPr id="4" name="Slide Number Placeholder 3"/>
          <p:cNvSpPr>
            <a:spLocks noGrp="1"/>
          </p:cNvSpPr>
          <p:nvPr>
            <p:ph type="sldNum" sz="quarter" idx="5"/>
          </p:nvPr>
        </p:nvSpPr>
        <p:spPr/>
        <p:txBody>
          <a:bodyPr/>
          <a:lstStyle/>
          <a:p>
            <a:fld id="{9FA1416A-1508-44FE-8A66-4ECF7CEBCD2E}" type="slidenum">
              <a:rPr lang="en-US" smtClean="0"/>
              <a:t>17</a:t>
            </a:fld>
            <a:endParaRPr lang="en-US"/>
          </a:p>
        </p:txBody>
      </p:sp>
    </p:spTree>
    <p:extLst>
      <p:ext uri="{BB962C8B-B14F-4D97-AF65-F5344CB8AC3E}">
        <p14:creationId xmlns:p14="http://schemas.microsoft.com/office/powerpoint/2010/main" val="21447159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2012 apology for getting the multiplier estimates wrong.</a:t>
            </a:r>
          </a:p>
        </p:txBody>
      </p:sp>
      <p:sp>
        <p:nvSpPr>
          <p:cNvPr id="4" name="Slide Number Placeholder 3"/>
          <p:cNvSpPr>
            <a:spLocks noGrp="1"/>
          </p:cNvSpPr>
          <p:nvPr>
            <p:ph type="sldNum" sz="quarter" idx="5"/>
          </p:nvPr>
        </p:nvSpPr>
        <p:spPr/>
        <p:txBody>
          <a:bodyPr/>
          <a:lstStyle/>
          <a:p>
            <a:fld id="{9FA1416A-1508-44FE-8A66-4ECF7CEBCD2E}" type="slidenum">
              <a:rPr lang="en-US" smtClean="0"/>
              <a:t>18</a:t>
            </a:fld>
            <a:endParaRPr lang="en-US"/>
          </a:p>
        </p:txBody>
      </p:sp>
    </p:spTree>
    <p:extLst>
      <p:ext uri="{BB962C8B-B14F-4D97-AF65-F5344CB8AC3E}">
        <p14:creationId xmlns:p14="http://schemas.microsoft.com/office/powerpoint/2010/main" val="16311911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So-called independent central bank has clearly played a key political role.</a:t>
            </a:r>
          </a:p>
          <a:p>
            <a:endParaRPr lang="en-US" dirty="0"/>
          </a:p>
          <a:p>
            <a:r>
              <a:rPr lang="en-US" dirty="0"/>
              <a:t>Implicit fiscal function – the only way the EMU nations are still solvent.</a:t>
            </a:r>
          </a:p>
          <a:p>
            <a:endParaRPr lang="en-US" dirty="0"/>
          </a:p>
          <a:p>
            <a:r>
              <a:rPr lang="en-US" dirty="0"/>
              <a:t>Violated spirit of the Treaty </a:t>
            </a:r>
            <a:r>
              <a:rPr lang="mr-IN" dirty="0"/>
              <a:t>…</a:t>
            </a:r>
            <a:r>
              <a:rPr lang="en-AU" dirty="0"/>
              <a:t> </a:t>
            </a:r>
            <a:endParaRPr lang="en-US" dirty="0"/>
          </a:p>
          <a:p>
            <a:endParaRPr lang="en-US" dirty="0"/>
          </a:p>
          <a:p>
            <a:r>
              <a:rPr lang="en-US" dirty="0"/>
              <a:t>May 2010 - Securities Market Program (SMB) </a:t>
            </a:r>
            <a:r>
              <a:rPr lang="mr-IN" dirty="0"/>
              <a:t>–</a:t>
            </a:r>
            <a:r>
              <a:rPr lang="en-US" dirty="0"/>
              <a:t> bypassed rule of “no bailouts”.</a:t>
            </a:r>
          </a:p>
          <a:p>
            <a:endParaRPr lang="en-US" dirty="0"/>
          </a:p>
          <a:p>
            <a:r>
              <a:rPr lang="en-US" dirty="0"/>
              <a:t>It became a charade of mammoth proportions – their liquidity justifications for the bond buying.</a:t>
            </a:r>
          </a:p>
          <a:p>
            <a:endParaRPr lang="en-US" dirty="0"/>
          </a:p>
          <a:p>
            <a:r>
              <a:rPr lang="en-US" dirty="0"/>
              <a:t>Admission of failure in design.</a:t>
            </a:r>
          </a:p>
          <a:p>
            <a:endParaRPr lang="en-US" dirty="0"/>
          </a:p>
          <a:p>
            <a:r>
              <a:rPr lang="en-US" dirty="0"/>
              <a:t>Its role in Troika and Greek situation – threatening bank failure violated its essential role to maintain financial stability.</a:t>
            </a:r>
          </a:p>
          <a:p>
            <a:endParaRPr lang="en-US" dirty="0"/>
          </a:p>
          <a:p>
            <a:r>
              <a:rPr lang="en-US" dirty="0"/>
              <a:t>That continues today - with the on-going APP and the new PEPP.</a:t>
            </a:r>
          </a:p>
          <a:p>
            <a:endParaRPr lang="en-US" dirty="0"/>
          </a:p>
        </p:txBody>
      </p:sp>
      <p:sp>
        <p:nvSpPr>
          <p:cNvPr id="4" name="Slide Number Placeholder 3"/>
          <p:cNvSpPr>
            <a:spLocks noGrp="1"/>
          </p:cNvSpPr>
          <p:nvPr>
            <p:ph type="sldNum" sz="quarter" idx="5"/>
          </p:nvPr>
        </p:nvSpPr>
        <p:spPr/>
        <p:txBody>
          <a:bodyPr/>
          <a:lstStyle/>
          <a:p>
            <a:fld id="{9FA1416A-1508-44FE-8A66-4ECF7CEBCD2E}" type="slidenum">
              <a:rPr lang="en-US" smtClean="0"/>
              <a:t>19</a:t>
            </a:fld>
            <a:endParaRPr lang="en-US"/>
          </a:p>
        </p:txBody>
      </p:sp>
    </p:spTree>
    <p:extLst>
      <p:ext uri="{BB962C8B-B14F-4D97-AF65-F5344CB8AC3E}">
        <p14:creationId xmlns:p14="http://schemas.microsoft.com/office/powerpoint/2010/main" val="24884072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Europe talks about itself a lot. But does less.</a:t>
            </a:r>
          </a:p>
          <a:p>
            <a:endParaRPr lang="en-US" sz="2000" dirty="0"/>
          </a:p>
          <a:p>
            <a:r>
              <a:rPr lang="en-US" sz="2000" dirty="0"/>
              <a:t>What is the future of Europe?</a:t>
            </a:r>
          </a:p>
          <a:p>
            <a:endParaRPr lang="en-US" sz="2000" dirty="0"/>
          </a:p>
          <a:p>
            <a:r>
              <a:rPr lang="en-US" sz="2000" dirty="0"/>
              <a:t>Britain has now left.</a:t>
            </a:r>
          </a:p>
          <a:p>
            <a:endParaRPr lang="en-US" sz="2000" dirty="0"/>
          </a:p>
          <a:p>
            <a:r>
              <a:rPr lang="en-US" sz="2000" dirty="0"/>
              <a:t>Do Pan National arrangements have a role? – big issues migration, health, human rights.</a:t>
            </a:r>
          </a:p>
          <a:p>
            <a:endParaRPr lang="en-US" sz="2000" dirty="0"/>
          </a:p>
          <a:p>
            <a:r>
              <a:rPr lang="en-US" sz="2000" dirty="0"/>
              <a:t>The SGP is currently in suspension under the temporary clauses of the </a:t>
            </a:r>
            <a:r>
              <a:rPr lang="en-US" sz="2000" dirty="0" err="1"/>
              <a:t>Annexe</a:t>
            </a:r>
            <a:r>
              <a:rPr lang="en-US" sz="2000" dirty="0"/>
              <a:t>.</a:t>
            </a:r>
          </a:p>
          <a:p>
            <a:endParaRPr lang="en-US" sz="2000" dirty="0"/>
          </a:p>
          <a:p>
            <a:r>
              <a:rPr lang="en-US" sz="2000" dirty="0"/>
              <a:t>The ECB is essentially funding the whole system.</a:t>
            </a:r>
          </a:p>
          <a:p>
            <a:endParaRPr lang="en-US" sz="2000" dirty="0"/>
          </a:p>
          <a:p>
            <a:r>
              <a:rPr lang="en-US" sz="2000" dirty="0"/>
              <a:t>Since GFC:</a:t>
            </a:r>
          </a:p>
          <a:p>
            <a:endParaRPr lang="en-US" sz="2000" dirty="0"/>
          </a:p>
          <a:p>
            <a:r>
              <a:rPr lang="en-US" sz="2000" dirty="0"/>
              <a:t>1. MIGRATION scandal</a:t>
            </a:r>
          </a:p>
          <a:p>
            <a:endParaRPr lang="en-US" sz="2000" dirty="0"/>
          </a:p>
          <a:p>
            <a:r>
              <a:rPr lang="en-US" sz="2000" dirty="0"/>
              <a:t>2, The chronically slow decision making has failed to deliver a stimulus.</a:t>
            </a:r>
          </a:p>
          <a:p>
            <a:endParaRPr lang="en-US" sz="2000" dirty="0"/>
          </a:p>
          <a:p>
            <a:r>
              <a:rPr lang="en-US" sz="2000" dirty="0"/>
              <a:t>3. The vaccination process is slow and the virus is rampant.</a:t>
            </a:r>
          </a:p>
          <a:p>
            <a:endParaRPr lang="en-US" sz="2000" dirty="0"/>
          </a:p>
          <a:p>
            <a:r>
              <a:rPr lang="en-US" sz="2000" dirty="0"/>
              <a:t>4. Divergence is the norm.</a:t>
            </a:r>
          </a:p>
          <a:p>
            <a:endParaRPr lang="en-US" sz="2000" dirty="0"/>
          </a:p>
          <a:p>
            <a:r>
              <a:rPr lang="en-US" sz="2000" dirty="0"/>
              <a:t>5. Anti-establishment revolts are growing – yellow vests etc.</a:t>
            </a:r>
          </a:p>
          <a:p>
            <a:endParaRPr lang="en-US" sz="2000" dirty="0"/>
          </a:p>
          <a:p>
            <a:r>
              <a:rPr lang="en-US" sz="2000" dirty="0"/>
              <a:t>OPTIONS</a:t>
            </a:r>
          </a:p>
          <a:p>
            <a:endParaRPr lang="en-US" sz="2000" dirty="0"/>
          </a:p>
          <a:p>
            <a:r>
              <a:rPr lang="en-US" sz="2000" dirty="0"/>
              <a:t>Tightening fiscal rules – Restore Excessive Deficit Mechanism - only make matters worse – bias towards stagnation and race to bottom.</a:t>
            </a:r>
          </a:p>
          <a:p>
            <a:endParaRPr lang="en-US" sz="2000" dirty="0"/>
          </a:p>
          <a:p>
            <a:r>
              <a:rPr lang="en-US" sz="2000" dirty="0"/>
              <a:t>Creation of true supra-national fiscal capacity – would work but will not happen. – there is no ‘Europe’</a:t>
            </a:r>
          </a:p>
          <a:p>
            <a:endParaRPr lang="en-US" sz="2000" dirty="0"/>
          </a:p>
          <a:p>
            <a:r>
              <a:rPr lang="en-US" sz="2000" dirty="0"/>
              <a:t>Orderly dissolution </a:t>
            </a:r>
            <a:r>
              <a:rPr lang="mr-IN" sz="2000" dirty="0"/>
              <a:t>–</a:t>
            </a:r>
            <a:r>
              <a:rPr lang="en-US" sz="2000" dirty="0"/>
              <a:t> preferred option Restoration of currency sovereignty.</a:t>
            </a:r>
          </a:p>
          <a:p>
            <a:endParaRPr lang="en-US" sz="2000" dirty="0"/>
          </a:p>
          <a:p>
            <a:r>
              <a:rPr lang="en-US" sz="2000" dirty="0"/>
              <a:t>Unilateral exit.</a:t>
            </a:r>
          </a:p>
          <a:p>
            <a:endParaRPr lang="en-US" sz="2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Latest ideas – ECB cancel all the debt.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p>
          <a:p>
            <a:r>
              <a:rPr lang="en-US" sz="2000" dirty="0"/>
              <a:t>Prosperity via currency sovereignty.</a:t>
            </a:r>
          </a:p>
          <a:p>
            <a:endParaRPr lang="en-US" sz="2000" dirty="0"/>
          </a:p>
          <a:p>
            <a:r>
              <a:rPr lang="en-US" sz="2000" dirty="0"/>
              <a:t>Better is the result multilateral dissolution agreement.</a:t>
            </a:r>
          </a:p>
          <a:p>
            <a:endParaRPr lang="en-US" sz="2000" dirty="0"/>
          </a:p>
          <a:p>
            <a:r>
              <a:rPr lang="en-US" sz="2000" dirty="0"/>
              <a:t>But unilateral exit still a superior option to euro.</a:t>
            </a:r>
          </a:p>
          <a:p>
            <a:endParaRPr lang="en-US" sz="2000" dirty="0"/>
          </a:p>
          <a:p>
            <a:r>
              <a:rPr lang="en-US" sz="2000" dirty="0"/>
              <a:t>The </a:t>
            </a:r>
            <a:r>
              <a:rPr lang="en-US" sz="2000" b="1" dirty="0"/>
              <a:t>euro is the problem</a:t>
            </a:r>
            <a:r>
              <a:rPr lang="en-US" sz="200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p>
        </p:txBody>
      </p:sp>
      <p:sp>
        <p:nvSpPr>
          <p:cNvPr id="4" name="Slide Number Placeholder 3"/>
          <p:cNvSpPr>
            <a:spLocks noGrp="1"/>
          </p:cNvSpPr>
          <p:nvPr>
            <p:ph type="sldNum" sz="quarter" idx="5"/>
          </p:nvPr>
        </p:nvSpPr>
        <p:spPr/>
        <p:txBody>
          <a:bodyPr/>
          <a:lstStyle/>
          <a:p>
            <a:fld id="{9FA1416A-1508-44FE-8A66-4ECF7CEBCD2E}" type="slidenum">
              <a:rPr lang="en-US" smtClean="0"/>
              <a:t>20</a:t>
            </a:fld>
            <a:endParaRPr lang="en-US"/>
          </a:p>
        </p:txBody>
      </p:sp>
    </p:spTree>
    <p:extLst>
      <p:ext uri="{BB962C8B-B14F-4D97-AF65-F5344CB8AC3E}">
        <p14:creationId xmlns:p14="http://schemas.microsoft.com/office/powerpoint/2010/main" val="819057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Signed at the </a:t>
            </a:r>
            <a:r>
              <a:rPr lang="en-US" dirty="0" err="1"/>
              <a:t>Jerónimos</a:t>
            </a:r>
            <a:r>
              <a:rPr lang="en-US" dirty="0"/>
              <a:t> Monastery of Lisbon, Portugal, the Treaty of Lisbon amended the Maastricht Treaty (1992), known in updated form as the Treaty on European Union (2007) and the Treaty of Rome (1957), known in updated form as the Treaty on the Functioning of the European Union (2007),</a:t>
            </a:r>
          </a:p>
          <a:p>
            <a:endParaRPr lang="en-US" dirty="0"/>
          </a:p>
          <a:p>
            <a:r>
              <a:rPr lang="en-US" dirty="0"/>
              <a:t>The process consolidated the Economic and Monetary Union, which represents an advanced expression of the corporatism and neoliberalism.</a:t>
            </a:r>
          </a:p>
          <a:p>
            <a:endParaRPr lang="en-US" dirty="0"/>
          </a:p>
          <a:p>
            <a:r>
              <a:rPr lang="en-US" dirty="0"/>
              <a:t>Unlike other nations which might have embraced the neoliberal ideology, the EMU has embedded in the ideology into the EU Treaties. The ideology has become LAW.</a:t>
            </a:r>
          </a:p>
          <a:p>
            <a:endParaRPr lang="en-US" dirty="0"/>
          </a:p>
          <a:p>
            <a:r>
              <a:rPr lang="en-US" dirty="0"/>
              <a:t>The flawed design of the Economic and Monetary Union (EMU) makes it dysfunctional.</a:t>
            </a:r>
          </a:p>
          <a:p>
            <a:endParaRPr lang="en-US" dirty="0"/>
          </a:p>
          <a:p>
            <a:r>
              <a:rPr lang="en-US" dirty="0"/>
              <a:t>We will see why I think the best option is an orderly dissolution.</a:t>
            </a:r>
          </a:p>
          <a:p>
            <a:endParaRPr lang="en-US" dirty="0"/>
          </a:p>
          <a:p>
            <a:r>
              <a:rPr lang="en-US" dirty="0"/>
              <a:t>The next best option for a single state is unilateral exit.</a:t>
            </a:r>
          </a:p>
          <a:p>
            <a:endParaRPr lang="en-US" dirty="0"/>
          </a:p>
          <a:p>
            <a:r>
              <a:rPr lang="en-US" dirty="0"/>
              <a:t>Other options which retain the euro are identifiable but impossible to implement.</a:t>
            </a:r>
          </a:p>
          <a:p>
            <a:endParaRPr lang="en-US" dirty="0"/>
          </a:p>
          <a:p>
            <a:endParaRPr lang="en-US" dirty="0"/>
          </a:p>
        </p:txBody>
      </p:sp>
      <p:sp>
        <p:nvSpPr>
          <p:cNvPr id="4" name="Slide Number Placeholder 3"/>
          <p:cNvSpPr>
            <a:spLocks noGrp="1"/>
          </p:cNvSpPr>
          <p:nvPr>
            <p:ph type="sldNum" sz="quarter" idx="5"/>
          </p:nvPr>
        </p:nvSpPr>
        <p:spPr/>
        <p:txBody>
          <a:bodyPr/>
          <a:lstStyle/>
          <a:p>
            <a:fld id="{9FA1416A-1508-44FE-8A66-4ECF7CEBCD2E}" type="slidenum">
              <a:rPr lang="en-US" smtClean="0"/>
              <a:t>3</a:t>
            </a:fld>
            <a:endParaRPr lang="en-US"/>
          </a:p>
        </p:txBody>
      </p:sp>
    </p:spTree>
    <p:extLst>
      <p:ext uri="{BB962C8B-B14F-4D97-AF65-F5344CB8AC3E}">
        <p14:creationId xmlns:p14="http://schemas.microsoft.com/office/powerpoint/2010/main" val="25995400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FA1416A-1508-44FE-8A66-4ECF7CEBCD2E}" type="slidenum">
              <a:rPr lang="en-US" smtClean="0"/>
              <a:t>21</a:t>
            </a:fld>
            <a:endParaRPr lang="en-US"/>
          </a:p>
        </p:txBody>
      </p:sp>
    </p:spTree>
    <p:extLst>
      <p:ext uri="{BB962C8B-B14F-4D97-AF65-F5344CB8AC3E}">
        <p14:creationId xmlns:p14="http://schemas.microsoft.com/office/powerpoint/2010/main" val="2149700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we understand the long history that led to the creation of the monetary union, we also know about the </a:t>
            </a:r>
            <a:r>
              <a:rPr lang="en-AU" dirty="0"/>
              <a:t>difficulties that arise when nations with very different economic structures and which demonstrate lack of cultural solidarity face when they try to fix exchange rates and adopt a common currency.</a:t>
            </a:r>
          </a:p>
          <a:p>
            <a:endParaRPr lang="en-US" dirty="0"/>
          </a:p>
        </p:txBody>
      </p:sp>
      <p:sp>
        <p:nvSpPr>
          <p:cNvPr id="4" name="Slide Number Placeholder 3"/>
          <p:cNvSpPr>
            <a:spLocks noGrp="1"/>
          </p:cNvSpPr>
          <p:nvPr>
            <p:ph type="sldNum" sz="quarter" idx="5"/>
          </p:nvPr>
        </p:nvSpPr>
        <p:spPr/>
        <p:txBody>
          <a:bodyPr/>
          <a:lstStyle/>
          <a:p>
            <a:fld id="{9FA1416A-1508-44FE-8A66-4ECF7CEBCD2E}" type="slidenum">
              <a:rPr lang="en-US" smtClean="0"/>
              <a:t>4</a:t>
            </a:fld>
            <a:endParaRPr lang="en-US"/>
          </a:p>
        </p:txBody>
      </p:sp>
    </p:spTree>
    <p:extLst>
      <p:ext uri="{BB962C8B-B14F-4D97-AF65-F5344CB8AC3E}">
        <p14:creationId xmlns:p14="http://schemas.microsoft.com/office/powerpoint/2010/main" val="3238534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Europe has been driven by Franco-German rivalry.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In the modern era the Franco-Prussian war 1871 seeded intense rivalry over Alsace-Lorraine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And history also allows us to understand that the more recent stages in European integration were achieved by an intersection in the 1980s between the growing dominance of neo-liberal economics, specifically, MONETARISM and this long-standing Franco-German rivalry.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result was the Eurozone and a destructive Groupthink that undermines prosperity, denies reality, and rejects viable solutions to the crisis on ideological grounds.</a:t>
            </a:r>
            <a:endParaRPr lang="en-GB" dirty="0"/>
          </a:p>
          <a:p>
            <a:endParaRPr lang="en-US" dirty="0"/>
          </a:p>
        </p:txBody>
      </p:sp>
      <p:sp>
        <p:nvSpPr>
          <p:cNvPr id="4" name="Slide Number Placeholder 3"/>
          <p:cNvSpPr>
            <a:spLocks noGrp="1"/>
          </p:cNvSpPr>
          <p:nvPr>
            <p:ph type="sldNum" sz="quarter" idx="5"/>
          </p:nvPr>
        </p:nvSpPr>
        <p:spPr/>
        <p:txBody>
          <a:bodyPr/>
          <a:lstStyle/>
          <a:p>
            <a:fld id="{9FA1416A-1508-44FE-8A66-4ECF7CEBCD2E}" type="slidenum">
              <a:rPr lang="en-US" smtClean="0"/>
              <a:t>5</a:t>
            </a:fld>
            <a:endParaRPr lang="en-US"/>
          </a:p>
        </p:txBody>
      </p:sp>
    </p:spTree>
    <p:extLst>
      <p:ext uri="{BB962C8B-B14F-4D97-AF65-F5344CB8AC3E}">
        <p14:creationId xmlns:p14="http://schemas.microsoft.com/office/powerpoint/2010/main" val="2933355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AU" dirty="0"/>
              <a:t>The great European visionaries in the immediate post World War II period  – Jean Monnet (LEFT) and Robert Schuman (RIGHT) - did not desire to put the European economies into a straitjacket of austerity and hardship.</a:t>
            </a:r>
          </a:p>
          <a:p>
            <a:endParaRPr lang="en-AU" dirty="0"/>
          </a:p>
          <a:p>
            <a:r>
              <a:rPr lang="en-AU" dirty="0"/>
              <a:t>Their aim was peacetime prosperity </a:t>
            </a:r>
            <a:r>
              <a:rPr lang="mr-IN" dirty="0"/>
              <a:t>–</a:t>
            </a:r>
            <a:r>
              <a:rPr lang="en-AU" dirty="0"/>
              <a:t> the ‘European Project’.</a:t>
            </a:r>
          </a:p>
          <a:p>
            <a:endParaRPr lang="en-AU" dirty="0"/>
          </a:p>
          <a:p>
            <a:r>
              <a:rPr lang="en-AU" dirty="0"/>
              <a:t>To render the Franco-German rivalry benign.</a:t>
            </a:r>
          </a:p>
          <a:p>
            <a:endParaRPr lang="en-AU" dirty="0"/>
          </a:p>
          <a:p>
            <a:r>
              <a:rPr lang="en-AU" dirty="0"/>
              <a:t>The background was the Post WWII Keynesian consensus - the anathema of what the EMU has become.</a:t>
            </a:r>
            <a:endParaRPr lang="en-US" dirty="0"/>
          </a:p>
          <a:p>
            <a:endParaRPr lang="en-US" dirty="0"/>
          </a:p>
        </p:txBody>
      </p:sp>
      <p:sp>
        <p:nvSpPr>
          <p:cNvPr id="4" name="Slide Number Placeholder 3"/>
          <p:cNvSpPr>
            <a:spLocks noGrp="1"/>
          </p:cNvSpPr>
          <p:nvPr>
            <p:ph type="sldNum" sz="quarter" idx="5"/>
          </p:nvPr>
        </p:nvSpPr>
        <p:spPr/>
        <p:txBody>
          <a:bodyPr/>
          <a:lstStyle/>
          <a:p>
            <a:fld id="{9FA1416A-1508-44FE-8A66-4ECF7CEBCD2E}" type="slidenum">
              <a:rPr lang="en-US" smtClean="0"/>
              <a:t>6</a:t>
            </a:fld>
            <a:endParaRPr lang="en-US"/>
          </a:p>
        </p:txBody>
      </p:sp>
    </p:spTree>
    <p:extLst>
      <p:ext uri="{BB962C8B-B14F-4D97-AF65-F5344CB8AC3E}">
        <p14:creationId xmlns:p14="http://schemas.microsoft.com/office/powerpoint/2010/main" val="3981574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The process of integration doomed from the start?</a:t>
            </a:r>
          </a:p>
          <a:p>
            <a:endParaRPr lang="en-US" dirty="0"/>
          </a:p>
          <a:p>
            <a:r>
              <a:rPr lang="en-US" dirty="0"/>
              <a:t>Motivations were wrong from the outset.</a:t>
            </a:r>
          </a:p>
          <a:p>
            <a:endParaRPr lang="en-US" dirty="0"/>
          </a:p>
          <a:p>
            <a:r>
              <a:rPr lang="en-US" dirty="0"/>
              <a:t>1. Franco-German rivalry </a:t>
            </a:r>
            <a:r>
              <a:rPr lang="mr-IN" dirty="0"/>
              <a:t>–</a:t>
            </a:r>
            <a:r>
              <a:rPr lang="en-US" dirty="0"/>
              <a:t> 1957 Treaty of Rome (CLICK).</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French vision of European domination (De Gaulle). (CLICK) - Domination of Planning Ministry over Finance Ministry.</a:t>
            </a:r>
          </a:p>
          <a:p>
            <a:endParaRPr lang="en-US" dirty="0"/>
          </a:p>
          <a:p>
            <a:r>
              <a:rPr lang="en-US" dirty="0"/>
              <a:t>3, CAP (1962) forced an obsession with fixed exchange rates with the Bretton Woods system.</a:t>
            </a:r>
          </a:p>
          <a:p>
            <a:endParaRPr lang="en-US" dirty="0"/>
          </a:p>
          <a:p>
            <a:r>
              <a:rPr lang="en-US" dirty="0"/>
              <a:t>But fixed exchange rate system was under pressure from start </a:t>
            </a:r>
            <a:r>
              <a:rPr lang="mr-IN" dirty="0"/>
              <a:t>–</a:t>
            </a:r>
            <a:r>
              <a:rPr lang="en-US" dirty="0"/>
              <a:t> the Triffin Paradox.</a:t>
            </a:r>
          </a:p>
        </p:txBody>
      </p:sp>
      <p:sp>
        <p:nvSpPr>
          <p:cNvPr id="4" name="Slide Number Placeholder 3"/>
          <p:cNvSpPr>
            <a:spLocks noGrp="1"/>
          </p:cNvSpPr>
          <p:nvPr>
            <p:ph type="sldNum" sz="quarter" idx="5"/>
          </p:nvPr>
        </p:nvSpPr>
        <p:spPr/>
        <p:txBody>
          <a:bodyPr/>
          <a:lstStyle/>
          <a:p>
            <a:fld id="{9FA1416A-1508-44FE-8A66-4ECF7CEBCD2E}" type="slidenum">
              <a:rPr lang="en-US" smtClean="0"/>
              <a:t>7</a:t>
            </a:fld>
            <a:endParaRPr lang="en-US"/>
          </a:p>
        </p:txBody>
      </p:sp>
    </p:spTree>
    <p:extLst>
      <p:ext uri="{BB962C8B-B14F-4D97-AF65-F5344CB8AC3E}">
        <p14:creationId xmlns:p14="http://schemas.microsoft.com/office/powerpoint/2010/main" val="2126736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Werner Report 1970 was the product of agreements reached at the Hague Summit 1969 to explore the conditions for monetary integration.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Emphatic conclusions about requirements of a monetary union.</a:t>
            </a:r>
          </a:p>
          <a:p>
            <a:endParaRPr lang="en-US" dirty="0"/>
          </a:p>
          <a:p>
            <a:r>
              <a:rPr lang="en-US" dirty="0"/>
              <a:t>No progress </a:t>
            </a:r>
            <a:r>
              <a:rPr lang="mr-IN" dirty="0"/>
              <a:t>–</a:t>
            </a:r>
            <a:r>
              <a:rPr lang="en-US" dirty="0"/>
              <a:t> French fear of German domination.</a:t>
            </a:r>
          </a:p>
          <a:p>
            <a:endParaRPr lang="en-US" dirty="0"/>
          </a:p>
        </p:txBody>
      </p:sp>
      <p:sp>
        <p:nvSpPr>
          <p:cNvPr id="4" name="Slide Number Placeholder 3"/>
          <p:cNvSpPr>
            <a:spLocks noGrp="1"/>
          </p:cNvSpPr>
          <p:nvPr>
            <p:ph type="sldNum" sz="quarter" idx="5"/>
          </p:nvPr>
        </p:nvSpPr>
        <p:spPr/>
        <p:txBody>
          <a:bodyPr/>
          <a:lstStyle/>
          <a:p>
            <a:fld id="{9FA1416A-1508-44FE-8A66-4ECF7CEBCD2E}" type="slidenum">
              <a:rPr lang="en-US" smtClean="0"/>
              <a:t>8</a:t>
            </a:fld>
            <a:endParaRPr lang="en-US"/>
          </a:p>
        </p:txBody>
      </p:sp>
    </p:spTree>
    <p:extLst>
      <p:ext uri="{BB962C8B-B14F-4D97-AF65-F5344CB8AC3E}">
        <p14:creationId xmlns:p14="http://schemas.microsoft.com/office/powerpoint/2010/main" val="54924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Danish central bank governor - 1972</a:t>
            </a:r>
          </a:p>
        </p:txBody>
      </p:sp>
      <p:sp>
        <p:nvSpPr>
          <p:cNvPr id="4" name="Slide Number Placeholder 3"/>
          <p:cNvSpPr>
            <a:spLocks noGrp="1"/>
          </p:cNvSpPr>
          <p:nvPr>
            <p:ph type="sldNum" sz="quarter" idx="5"/>
          </p:nvPr>
        </p:nvSpPr>
        <p:spPr/>
        <p:txBody>
          <a:bodyPr/>
          <a:lstStyle/>
          <a:p>
            <a:fld id="{9FA1416A-1508-44FE-8A66-4ECF7CEBCD2E}" type="slidenum">
              <a:rPr lang="en-US" smtClean="0"/>
              <a:t>9</a:t>
            </a:fld>
            <a:endParaRPr lang="en-US"/>
          </a:p>
        </p:txBody>
      </p:sp>
    </p:spTree>
    <p:extLst>
      <p:ext uri="{BB962C8B-B14F-4D97-AF65-F5344CB8AC3E}">
        <p14:creationId xmlns:p14="http://schemas.microsoft.com/office/powerpoint/2010/main" val="550419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At the end of 1974, the European Commission asked a group of independent economists with Sir Donald MacDougall as Chairman) to examine the future of public finance at the Community level in the general context of European economic integration.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 </a:t>
            </a:r>
            <a:endParaRPr lang="en-AU" dirty="0"/>
          </a:p>
          <a:p>
            <a:r>
              <a:rPr lang="en-AU" dirty="0"/>
              <a:t>Sir Donald MacDougall, had been Economic adviser for Churchill in the Second World War to Edward Heath in the 1970s.</a:t>
            </a:r>
          </a:p>
          <a:p>
            <a:endParaRPr lang="en-AU" dirty="0"/>
          </a:p>
          <a:p>
            <a:r>
              <a:rPr lang="en-AU" dirty="0"/>
              <a:t>The committee met between 1975 and 1997 and produced a final report in 1977 – the so-called </a:t>
            </a:r>
            <a:r>
              <a:rPr lang="en-US" dirty="0"/>
              <a:t>MacDougall Report 1977.</a:t>
            </a:r>
          </a:p>
          <a:p>
            <a:endParaRPr lang="en-US" dirty="0"/>
          </a:p>
          <a:p>
            <a:r>
              <a:rPr lang="en-US" dirty="0"/>
              <a:t>Both Werner and MacDougall </a:t>
            </a:r>
            <a:r>
              <a:rPr lang="en-AU" dirty="0"/>
              <a:t>emphasised that an effective economic and monetary union would require a strong fiscal presence at the federal level with democratic legitimacy.</a:t>
            </a:r>
          </a:p>
          <a:p>
            <a:endParaRPr lang="en-AU" dirty="0"/>
          </a:p>
          <a:p>
            <a:r>
              <a:rPr lang="en-AU" dirty="0"/>
              <a:t>They both studied functional federations.</a:t>
            </a:r>
          </a:p>
          <a:p>
            <a:endParaRPr lang="en-AU" dirty="0"/>
          </a:p>
          <a:p>
            <a:r>
              <a:rPr lang="en-AU" dirty="0"/>
              <a:t>Both committees were comprised of Keynesian economists.</a:t>
            </a:r>
          </a:p>
          <a:p>
            <a:endParaRPr lang="en-AU" dirty="0"/>
          </a:p>
          <a:p>
            <a:r>
              <a:rPr lang="en-AU" dirty="0"/>
              <a:t>MacDougall concluded that: “EEC not close to conditions for financial integration ... Unlikely to achieve conditions ..</a:t>
            </a:r>
            <a:r>
              <a:rPr lang="en-US" dirty="0"/>
              <a:t>.”</a:t>
            </a:r>
          </a:p>
          <a:p>
            <a:endParaRPr lang="en-US" dirty="0"/>
          </a:p>
          <a:p>
            <a:r>
              <a:rPr lang="en-US" dirty="0"/>
              <a:t>The</a:t>
            </a:r>
          </a:p>
          <a:p>
            <a:endParaRPr lang="en-US" dirty="0"/>
          </a:p>
        </p:txBody>
      </p:sp>
      <p:sp>
        <p:nvSpPr>
          <p:cNvPr id="4" name="Slide Number Placeholder 3"/>
          <p:cNvSpPr>
            <a:spLocks noGrp="1"/>
          </p:cNvSpPr>
          <p:nvPr>
            <p:ph type="sldNum" sz="quarter" idx="5"/>
          </p:nvPr>
        </p:nvSpPr>
        <p:spPr/>
        <p:txBody>
          <a:bodyPr/>
          <a:lstStyle/>
          <a:p>
            <a:fld id="{9FA1416A-1508-44FE-8A66-4ECF7CEBCD2E}" type="slidenum">
              <a:rPr lang="en-US" smtClean="0"/>
              <a:t>10</a:t>
            </a:fld>
            <a:endParaRPr lang="en-US"/>
          </a:p>
        </p:txBody>
      </p:sp>
    </p:spTree>
    <p:extLst>
      <p:ext uri="{BB962C8B-B14F-4D97-AF65-F5344CB8AC3E}">
        <p14:creationId xmlns:p14="http://schemas.microsoft.com/office/powerpoint/2010/main" val="1828405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7694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810" y="1484785"/>
            <a:ext cx="11630991" cy="4576763"/>
          </a:xfrm>
        </p:spPr>
        <p:txBody>
          <a:bodyPr/>
          <a:lstStyle>
            <a:lvl1pPr marL="273050" indent="-273050">
              <a:buClr>
                <a:schemeClr val="accent1"/>
              </a:buClr>
              <a:tabLst/>
              <a:defRPr sz="2800"/>
            </a:lvl1pPr>
            <a:lvl2pPr marL="628650" indent="-285750">
              <a:buClr>
                <a:schemeClr val="accent1"/>
              </a:buClr>
              <a:buFont typeface="Helvetica" charset="0"/>
              <a:buChar char="⁃"/>
              <a:tabLst/>
              <a:defRPr sz="24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p:cNvSpPr>
            <a:spLocks noGrp="1"/>
          </p:cNvSpPr>
          <p:nvPr>
            <p:ph type="title"/>
          </p:nvPr>
        </p:nvSpPr>
        <p:spPr>
          <a:xfrm>
            <a:off x="357811" y="365130"/>
            <a:ext cx="11630991" cy="903631"/>
          </a:xfrm>
        </p:spPr>
        <p:txBody>
          <a:bodyPr>
            <a:normAutofit/>
          </a:bodyPr>
          <a:lstStyle>
            <a:lvl1pPr>
              <a:defRPr sz="3200"/>
            </a:lvl1pPr>
          </a:lstStyle>
          <a:p>
            <a:r>
              <a:rPr lang="en-US" dirty="0"/>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831851" y="4589467"/>
            <a:ext cx="10515600"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36000" y="260649"/>
            <a:ext cx="11520000" cy="108012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27382" y="1549048"/>
            <a:ext cx="566081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06005" y="15490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4556" y="365129"/>
            <a:ext cx="11520000" cy="903632"/>
          </a:xfrm>
        </p:spPr>
        <p:txBody>
          <a:bodyPr/>
          <a:lstStyle/>
          <a:p>
            <a:r>
              <a:rPr lang="en-US"/>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6" name="Title 5"/>
          <p:cNvSpPr>
            <a:spLocks noGrp="1"/>
          </p:cNvSpPr>
          <p:nvPr>
            <p:ph type="title"/>
          </p:nvPr>
        </p:nvSpPr>
        <p:spPr>
          <a:xfrm>
            <a:off x="344557" y="260652"/>
            <a:ext cx="11704105" cy="792085"/>
          </a:xfrm>
        </p:spPr>
        <p:txBody>
          <a:bodyPr>
            <a:normAutofit/>
          </a:bodyPr>
          <a:lstStyle>
            <a:lvl1pPr>
              <a:defRPr sz="2400"/>
            </a:lvl1pPr>
          </a:lstStyle>
          <a:p>
            <a:r>
              <a:rPr lang="en-US" dirty="0"/>
              <a:t>Click to edit Master 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5183188" y="987429"/>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9"/>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4556" y="365129"/>
            <a:ext cx="11520000" cy="97564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44556" y="1556793"/>
            <a:ext cx="11520000" cy="462017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9D6B6273-B09E-5241-A64E-619D7AB6A2A4}"/>
              </a:ext>
            </a:extLst>
          </p:cNvPr>
          <p:cNvPicPr>
            <a:picLocks noChangeAspect="1"/>
          </p:cNvPicPr>
          <p:nvPr userDrawn="1"/>
        </p:nvPicPr>
        <p:blipFill>
          <a:blip r:embed="rId14"/>
          <a:stretch>
            <a:fillRect/>
          </a:stretch>
        </p:blipFill>
        <p:spPr>
          <a:xfrm>
            <a:off x="0" y="6135685"/>
            <a:ext cx="2286000" cy="714375"/>
          </a:xfrm>
          <a:prstGeom prst="rect">
            <a:avLst/>
          </a:prstGeom>
        </p:spPr>
      </p:pic>
      <p:pic>
        <p:nvPicPr>
          <p:cNvPr id="4" name="Picture 3">
            <a:extLst>
              <a:ext uri="{FF2B5EF4-FFF2-40B4-BE49-F238E27FC236}">
                <a16:creationId xmlns:a16="http://schemas.microsoft.com/office/drawing/2014/main" id="{23A425D6-3DF7-0549-AF49-277AF89F432F}"/>
              </a:ext>
            </a:extLst>
          </p:cNvPr>
          <p:cNvPicPr>
            <a:picLocks noChangeAspect="1"/>
          </p:cNvPicPr>
          <p:nvPr userDrawn="1"/>
        </p:nvPicPr>
        <p:blipFill>
          <a:blip r:embed="rId15"/>
          <a:stretch>
            <a:fillRect/>
          </a:stretch>
        </p:blipFill>
        <p:spPr>
          <a:xfrm>
            <a:off x="10759657" y="6021289"/>
            <a:ext cx="1104900" cy="714375"/>
          </a:xfrm>
          <a:prstGeom prst="rect">
            <a:avLst/>
          </a:prstGeom>
        </p:spPr>
      </p:pic>
    </p:spTree>
    <p:extLst>
      <p:ext uri="{BB962C8B-B14F-4D97-AF65-F5344CB8AC3E}">
        <p14:creationId xmlns:p14="http://schemas.microsoft.com/office/powerpoint/2010/main" val="11792856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685800" rtl="0" eaLnBrk="1" latinLnBrk="0" hangingPunct="1">
        <a:lnSpc>
          <a:spcPct val="90000"/>
        </a:lnSpc>
        <a:spcBef>
          <a:spcPct val="0"/>
        </a:spcBef>
        <a:buNone/>
        <a:defRPr sz="3300" b="1" kern="1200">
          <a:solidFill>
            <a:schemeClr val="accent1"/>
          </a:solidFill>
          <a:latin typeface="+mj-lt"/>
          <a:ea typeface="+mj-ea"/>
          <a:cs typeface="+mj-cs"/>
        </a:defRPr>
      </a:lvl1pPr>
    </p:titleStyle>
    <p:bodyStyle>
      <a:lvl1pPr marL="273050" indent="-273050" algn="l" defTabSz="685800" rtl="0" eaLnBrk="1" latinLnBrk="0" hangingPunct="1">
        <a:lnSpc>
          <a:spcPct val="90000"/>
        </a:lnSpc>
        <a:spcBef>
          <a:spcPts val="750"/>
        </a:spcBef>
        <a:buClr>
          <a:schemeClr val="accent1"/>
        </a:buClr>
        <a:buFont typeface="Wingdings" charset="2"/>
        <a:buChar char="§"/>
        <a:tabLst/>
        <a:defRPr sz="2100" kern="1200">
          <a:solidFill>
            <a:schemeClr val="tx1"/>
          </a:solidFill>
          <a:latin typeface="+mn-lt"/>
          <a:ea typeface="+mn-ea"/>
          <a:cs typeface="+mn-cs"/>
        </a:defRPr>
      </a:lvl1pPr>
      <a:lvl2pPr marL="628650" indent="-285750" algn="l" defTabSz="685800" rtl="0" eaLnBrk="1" latinLnBrk="0" hangingPunct="1">
        <a:lnSpc>
          <a:spcPct val="90000"/>
        </a:lnSpc>
        <a:spcBef>
          <a:spcPts val="375"/>
        </a:spcBef>
        <a:buClr>
          <a:schemeClr val="accent1"/>
        </a:buClr>
        <a:buFont typeface="Wingdings" charset="2"/>
        <a:buChar char="§"/>
        <a:tabLst/>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22.jpe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5" name="Rectangle 2"/>
          <p:cNvSpPr>
            <a:spLocks noGrp="1" noChangeArrowheads="1"/>
          </p:cNvSpPr>
          <p:nvPr>
            <p:ph type="ctrTitle"/>
          </p:nvPr>
        </p:nvSpPr>
        <p:spPr>
          <a:xfrm>
            <a:off x="1991544" y="2626316"/>
            <a:ext cx="8208912" cy="1278653"/>
          </a:xfrm>
        </p:spPr>
        <p:txBody>
          <a:bodyPr anchor="ctr" anchorCtr="0">
            <a:noAutofit/>
          </a:bodyPr>
          <a:lstStyle/>
          <a:p>
            <a:r>
              <a:rPr lang="en-US" altLang="en-US" sz="3200" dirty="0">
                <a:latin typeface="Calibri" panose="020F0502020204030204" pitchFamily="34" charset="0"/>
                <a:cs typeface="Calibri" panose="020F0502020204030204" pitchFamily="34" charset="0"/>
              </a:rPr>
              <a:t>Eurozone Dystopia: Groupthink and Denial on a Grand Scale</a:t>
            </a:r>
          </a:p>
        </p:txBody>
      </p:sp>
      <p:sp>
        <p:nvSpPr>
          <p:cNvPr id="3" name="Subtitle 2"/>
          <p:cNvSpPr>
            <a:spLocks noGrp="1"/>
          </p:cNvSpPr>
          <p:nvPr>
            <p:ph type="subTitle" idx="1"/>
          </p:nvPr>
        </p:nvSpPr>
        <p:spPr>
          <a:xfrm>
            <a:off x="3524250" y="4338637"/>
            <a:ext cx="5143500" cy="1295354"/>
          </a:xfrm>
        </p:spPr>
        <p:txBody>
          <a:bodyPr rtlCol="0">
            <a:noAutofit/>
          </a:bodyPr>
          <a:lstStyle/>
          <a:p>
            <a:pPr>
              <a:lnSpc>
                <a:spcPct val="100000"/>
              </a:lnSpc>
              <a:defRPr/>
            </a:pPr>
            <a:r>
              <a:rPr lang="en-AU" sz="2400" kern="0" dirty="0"/>
              <a:t>Professor William Mitchell</a:t>
            </a:r>
          </a:p>
          <a:p>
            <a:pPr>
              <a:lnSpc>
                <a:spcPct val="100000"/>
              </a:lnSpc>
              <a:defRPr/>
            </a:pPr>
            <a:r>
              <a:rPr lang="en-AU" sz="2400" kern="0" dirty="0"/>
              <a:t>University of Newcastle, Australia</a:t>
            </a:r>
          </a:p>
          <a:p>
            <a:pPr>
              <a:lnSpc>
                <a:spcPct val="100000"/>
              </a:lnSpc>
              <a:defRPr/>
            </a:pPr>
            <a:r>
              <a:rPr lang="en-AU" sz="2400" kern="0" dirty="0"/>
              <a:t>University of Helsinki, Finland</a:t>
            </a:r>
          </a:p>
        </p:txBody>
      </p:sp>
      <p:pic>
        <p:nvPicPr>
          <p:cNvPr id="47107" name="Picture 3" descr="coffee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424" y="628950"/>
            <a:ext cx="3672408" cy="1563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4452A753-FA22-564C-8B6C-32C44C84872A}"/>
              </a:ext>
            </a:extLst>
          </p:cNvPr>
          <p:cNvPicPr>
            <a:picLocks noChangeAspect="1"/>
          </p:cNvPicPr>
          <p:nvPr/>
        </p:nvPicPr>
        <p:blipFill>
          <a:blip r:embed="rId4"/>
          <a:stretch>
            <a:fillRect/>
          </a:stretch>
        </p:blipFill>
        <p:spPr>
          <a:xfrm>
            <a:off x="9120336" y="759449"/>
            <a:ext cx="2160240" cy="900100"/>
          </a:xfrm>
          <a:prstGeom prst="rect">
            <a:avLst/>
          </a:prstGeom>
        </p:spPr>
      </p:pic>
    </p:spTree>
    <p:extLst>
      <p:ext uri="{BB962C8B-B14F-4D97-AF65-F5344CB8AC3E}">
        <p14:creationId xmlns:p14="http://schemas.microsoft.com/office/powerpoint/2010/main" val="104687834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A66B16-FF51-434A-8E48-5ABC0BF5080F}"/>
              </a:ext>
            </a:extLst>
          </p:cNvPr>
          <p:cNvPicPr>
            <a:picLocks noChangeAspect="1"/>
          </p:cNvPicPr>
          <p:nvPr/>
        </p:nvPicPr>
        <p:blipFill>
          <a:blip r:embed="rId3"/>
          <a:stretch>
            <a:fillRect/>
          </a:stretch>
        </p:blipFill>
        <p:spPr>
          <a:xfrm>
            <a:off x="1055440" y="0"/>
            <a:ext cx="4834992" cy="6858000"/>
          </a:xfrm>
          <a:prstGeom prst="rect">
            <a:avLst/>
          </a:prstGeom>
        </p:spPr>
      </p:pic>
      <p:pic>
        <p:nvPicPr>
          <p:cNvPr id="3" name="Picture 2">
            <a:extLst>
              <a:ext uri="{FF2B5EF4-FFF2-40B4-BE49-F238E27FC236}">
                <a16:creationId xmlns:a16="http://schemas.microsoft.com/office/drawing/2014/main" id="{EDF48A44-228C-3A46-8016-79E98D3CD05C}"/>
              </a:ext>
            </a:extLst>
          </p:cNvPr>
          <p:cNvPicPr>
            <a:picLocks noChangeAspect="1"/>
          </p:cNvPicPr>
          <p:nvPr/>
        </p:nvPicPr>
        <p:blipFill>
          <a:blip r:embed="rId4"/>
          <a:stretch>
            <a:fillRect/>
          </a:stretch>
        </p:blipFill>
        <p:spPr>
          <a:xfrm>
            <a:off x="6672064" y="0"/>
            <a:ext cx="4845464" cy="6858000"/>
          </a:xfrm>
          <a:prstGeom prst="rect">
            <a:avLst/>
          </a:prstGeom>
        </p:spPr>
      </p:pic>
    </p:spTree>
    <p:extLst>
      <p:ext uri="{BB962C8B-B14F-4D97-AF65-F5344CB8AC3E}">
        <p14:creationId xmlns:p14="http://schemas.microsoft.com/office/powerpoint/2010/main" val="610125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F8B25E61-4A75-154B-B341-8BB04135D8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07" y="220247"/>
            <a:ext cx="12182110" cy="602043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92600691-F8E1-FC43-BCD5-68E2B903A472}"/>
              </a:ext>
            </a:extLst>
          </p:cNvPr>
          <p:cNvCxnSpPr>
            <a:cxnSpLocks/>
          </p:cNvCxnSpPr>
          <p:nvPr/>
        </p:nvCxnSpPr>
        <p:spPr>
          <a:xfrm>
            <a:off x="9048328" y="1916832"/>
            <a:ext cx="0" cy="3888432"/>
          </a:xfrm>
          <a:prstGeom prst="straightConnector1">
            <a:avLst/>
          </a:prstGeom>
          <a:ln w="635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33F725E-6D81-2241-A874-70E639B428D7}"/>
              </a:ext>
            </a:extLst>
          </p:cNvPr>
          <p:cNvSpPr txBox="1"/>
          <p:nvPr/>
        </p:nvSpPr>
        <p:spPr>
          <a:xfrm>
            <a:off x="8040216" y="5991422"/>
            <a:ext cx="2016224" cy="646331"/>
          </a:xfrm>
          <a:prstGeom prst="rect">
            <a:avLst/>
          </a:prstGeom>
          <a:noFill/>
        </p:spPr>
        <p:txBody>
          <a:bodyPr wrap="square" rtlCol="0">
            <a:spAutoFit/>
          </a:bodyPr>
          <a:lstStyle/>
          <a:p>
            <a:pPr algn="ctr"/>
            <a:r>
              <a:rPr lang="en-US" dirty="0">
                <a:solidFill>
                  <a:srgbClr val="C00000"/>
                </a:solidFill>
              </a:rPr>
              <a:t>The Tunnel 4.5% against USD</a:t>
            </a:r>
          </a:p>
        </p:txBody>
      </p:sp>
    </p:spTree>
    <p:extLst>
      <p:ext uri="{BB962C8B-B14F-4D97-AF65-F5344CB8AC3E}">
        <p14:creationId xmlns:p14="http://schemas.microsoft.com/office/powerpoint/2010/main" val="895781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2A889DD-8077-C64E-9C5B-A8C9552C37BC}"/>
              </a:ext>
            </a:extLst>
          </p:cNvPr>
          <p:cNvPicPr>
            <a:picLocks noChangeAspect="1"/>
          </p:cNvPicPr>
          <p:nvPr/>
        </p:nvPicPr>
        <p:blipFill rotWithShape="1">
          <a:blip r:embed="rId3"/>
          <a:srcRect l="5494" t="94" r="-199" b="-94"/>
          <a:stretch/>
        </p:blipFill>
        <p:spPr>
          <a:xfrm>
            <a:off x="1523999" y="-6352"/>
            <a:ext cx="9144001" cy="6858000"/>
          </a:xfrm>
          <a:prstGeom prst="rect">
            <a:avLst/>
          </a:prstGeom>
        </p:spPr>
      </p:pic>
    </p:spTree>
    <p:extLst>
      <p:ext uri="{BB962C8B-B14F-4D97-AF65-F5344CB8AC3E}">
        <p14:creationId xmlns:p14="http://schemas.microsoft.com/office/powerpoint/2010/main" val="152519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Picture 2" descr="friedmancash_625-620x396">
            <a:extLst>
              <a:ext uri="{FF2B5EF4-FFF2-40B4-BE49-F238E27FC236}">
                <a16:creationId xmlns:a16="http://schemas.microsoft.com/office/drawing/2014/main" id="{4E7A41C5-1664-3D4D-A808-98B42A4260E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1572"/>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3322" name="Picture 10" descr="Image result for nine europe states 1978">
            <a:extLst>
              <a:ext uri="{FF2B5EF4-FFF2-40B4-BE49-F238E27FC236}">
                <a16:creationId xmlns:a16="http://schemas.microsoft.com/office/drawing/2014/main" id="{542BE136-A158-044E-9376-06EE6356DBB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268" t="6589" r="-4268" b="-1738"/>
          <a:stretch/>
        </p:blipFill>
        <p:spPr bwMode="auto">
          <a:xfrm>
            <a:off x="1415480" y="332656"/>
            <a:ext cx="5060950" cy="6525344"/>
          </a:xfrm>
          <a:prstGeom prst="rect">
            <a:avLst/>
          </a:prstGeom>
          <a:noFill/>
          <a:extLst>
            <a:ext uri="{909E8E84-426E-40DD-AFC4-6F175D3DCCD1}">
              <a14:hiddenFill xmlns:a14="http://schemas.microsoft.com/office/drawing/2010/main">
                <a:solidFill>
                  <a:srgbClr val="FFFFFF"/>
                </a:solidFill>
              </a14:hiddenFill>
            </a:ext>
          </a:extLst>
        </p:spPr>
      </p:pic>
      <p:pic>
        <p:nvPicPr>
          <p:cNvPr id="13326" name="Picture 14" descr="Image result for Raymond Barre">
            <a:extLst>
              <a:ext uri="{FF2B5EF4-FFF2-40B4-BE49-F238E27FC236}">
                <a16:creationId xmlns:a16="http://schemas.microsoft.com/office/drawing/2014/main" id="{723448F2-8C08-5B48-B29F-AD2A0EA231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4032" y="322439"/>
            <a:ext cx="4248472" cy="6377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2274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dissolve">
                                      <p:cBhvr>
                                        <p:cTn id="7" dur="500"/>
                                        <p:tgtEl>
                                          <p:spTgt spid="1331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33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44" name="Picture 8" descr="Image result for jacques delors">
            <a:extLst>
              <a:ext uri="{FF2B5EF4-FFF2-40B4-BE49-F238E27FC236}">
                <a16:creationId xmlns:a16="http://schemas.microsoft.com/office/drawing/2014/main" id="{AE7CFF31-A3FF-204F-A377-0FB3A77D34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1464" y="17931"/>
            <a:ext cx="9649072" cy="6850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53971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2" name="Picture 2" descr="Image result for jobwunder deutschland">
            <a:extLst>
              <a:ext uri="{FF2B5EF4-FFF2-40B4-BE49-F238E27FC236}">
                <a16:creationId xmlns:a16="http://schemas.microsoft.com/office/drawing/2014/main" id="{FA15A1A8-8E6A-7B44-B8CE-3BB1E8E839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400" y="980728"/>
            <a:ext cx="6350000" cy="4483100"/>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a:extLst>
              <a:ext uri="{FF2B5EF4-FFF2-40B4-BE49-F238E27FC236}">
                <a16:creationId xmlns:a16="http://schemas.microsoft.com/office/drawing/2014/main" id="{0679A0B4-F364-E146-BAEE-4B79974643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9729" y="288447"/>
            <a:ext cx="7011342" cy="6138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90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dissolve">
                                      <p:cBhvr>
                                        <p:cTn id="7" dur="500"/>
                                        <p:tgtEl>
                                          <p:spTgt spid="15364"/>
                                        </p:tgtEl>
                                      </p:cBhvr>
                                    </p:animEffect>
                                  </p:childTnLst>
                                  <p:subTnLst>
                                    <p:set>
                                      <p:cBhvr override="childStyle">
                                        <p:cTn dur="1" fill="hold" display="0" masterRel="nextClick" afterEffect="1"/>
                                        <p:tgtEl>
                                          <p:spTgt spid="1536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48680"/>
            <a:ext cx="6096000" cy="864096"/>
          </a:xfrm>
        </p:spPr>
        <p:txBody>
          <a:bodyPr/>
          <a:lstStyle/>
          <a:p>
            <a:pPr marL="0" indent="0" algn="ctr">
              <a:buNone/>
            </a:pPr>
            <a:r>
              <a:rPr lang="en-US" sz="4000" dirty="0"/>
              <a:t>The GFC was inevitable </a:t>
            </a:r>
            <a:r>
              <a:rPr lang="is-IS" sz="4000" dirty="0"/>
              <a:t>…</a:t>
            </a:r>
            <a:endParaRPr lang="en-US" sz="4000" dirty="0"/>
          </a:p>
        </p:txBody>
      </p:sp>
      <p:pic>
        <p:nvPicPr>
          <p:cNvPr id="16386" name="Picture 2" descr="Image result for GFC">
            <a:extLst>
              <a:ext uri="{FF2B5EF4-FFF2-40B4-BE49-F238E27FC236}">
                <a16:creationId xmlns:a16="http://schemas.microsoft.com/office/drawing/2014/main" id="{0968B112-9EB2-B247-BEA4-2550E063E6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1784" y="1604595"/>
            <a:ext cx="8040216" cy="4470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2310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12" name="Picture 4" descr="How the IMF and the EU screwed over Greece">
            <a:extLst>
              <a:ext uri="{FF2B5EF4-FFF2-40B4-BE49-F238E27FC236}">
                <a16:creationId xmlns:a16="http://schemas.microsoft.com/office/drawing/2014/main" id="{4E66A197-1A94-D040-B223-7548A7B0769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2" t="1" r="2703" b="36"/>
          <a:stretch/>
        </p:blipFill>
        <p:spPr bwMode="auto">
          <a:xfrm>
            <a:off x="-13630" y="1"/>
            <a:ext cx="12205629"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3775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Groupthink in action …</a:t>
            </a:r>
          </a:p>
        </p:txBody>
      </p:sp>
      <p:pic>
        <p:nvPicPr>
          <p:cNvPr id="3" name="Picture 2"/>
          <p:cNvPicPr>
            <a:picLocks noChangeAspect="1"/>
          </p:cNvPicPr>
          <p:nvPr/>
        </p:nvPicPr>
        <p:blipFill>
          <a:blip r:embed="rId3"/>
          <a:stretch>
            <a:fillRect/>
          </a:stretch>
        </p:blipFill>
        <p:spPr>
          <a:xfrm>
            <a:off x="623392" y="1340768"/>
            <a:ext cx="10441160" cy="4745982"/>
          </a:xfrm>
          <a:prstGeom prst="rect">
            <a:avLst/>
          </a:prstGeom>
        </p:spPr>
      </p:pic>
    </p:spTree>
    <p:extLst>
      <p:ext uri="{BB962C8B-B14F-4D97-AF65-F5344CB8AC3E}">
        <p14:creationId xmlns:p14="http://schemas.microsoft.com/office/powerpoint/2010/main" val="14456556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4" name="Picture 2" descr="Image result for ECB">
            <a:extLst>
              <a:ext uri="{FF2B5EF4-FFF2-40B4-BE49-F238E27FC236}">
                <a16:creationId xmlns:a16="http://schemas.microsoft.com/office/drawing/2014/main" id="{1EE1266C-A788-9842-B6AB-D89F6AF826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8188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Front_Cov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7488" y="-11825"/>
            <a:ext cx="4384253" cy="6909582"/>
          </a:xfrm>
          <a:prstGeom prst="rect">
            <a:avLst/>
          </a:prstGeom>
        </p:spPr>
      </p:pic>
      <p:sp>
        <p:nvSpPr>
          <p:cNvPr id="2" name="TextBox 1">
            <a:extLst>
              <a:ext uri="{FF2B5EF4-FFF2-40B4-BE49-F238E27FC236}">
                <a16:creationId xmlns:a16="http://schemas.microsoft.com/office/drawing/2014/main" id="{795D9337-CF10-8B4C-A275-D4E388B9485C}"/>
              </a:ext>
            </a:extLst>
          </p:cNvPr>
          <p:cNvSpPr txBox="1"/>
          <p:nvPr/>
        </p:nvSpPr>
        <p:spPr>
          <a:xfrm>
            <a:off x="7824192" y="620688"/>
            <a:ext cx="2880320" cy="584775"/>
          </a:xfrm>
          <a:prstGeom prst="rect">
            <a:avLst/>
          </a:prstGeom>
          <a:noFill/>
        </p:spPr>
        <p:txBody>
          <a:bodyPr wrap="square" rtlCol="0">
            <a:spAutoFit/>
          </a:bodyPr>
          <a:lstStyle/>
          <a:p>
            <a:pPr algn="ctr"/>
            <a:r>
              <a:rPr lang="en-US" sz="3200" dirty="0"/>
              <a:t>Published 2015</a:t>
            </a:r>
          </a:p>
        </p:txBody>
      </p:sp>
    </p:spTree>
    <p:extLst>
      <p:ext uri="{BB962C8B-B14F-4D97-AF65-F5344CB8AC3E}">
        <p14:creationId xmlns:p14="http://schemas.microsoft.com/office/powerpoint/2010/main" val="42801899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462" name="Picture 6" descr="Image result for Future of Europe">
            <a:extLst>
              <a:ext uri="{FF2B5EF4-FFF2-40B4-BE49-F238E27FC236}">
                <a16:creationId xmlns:a16="http://schemas.microsoft.com/office/drawing/2014/main" id="{9125F60E-92DF-BF40-A503-737FABCE15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97000"/>
            <a:ext cx="12192000" cy="4064000"/>
          </a:xfrm>
          <a:prstGeom prst="rect">
            <a:avLst/>
          </a:prstGeom>
          <a:noFill/>
          <a:extLst>
            <a:ext uri="{909E8E84-426E-40DD-AFC4-6F175D3DCCD1}">
              <a14:hiddenFill xmlns:a14="http://schemas.microsoft.com/office/drawing/2010/main">
                <a:solidFill>
                  <a:srgbClr val="FFFFFF"/>
                </a:solidFill>
              </a14:hiddenFill>
            </a:ext>
          </a:extLst>
        </p:spPr>
      </p:pic>
      <p:pic>
        <p:nvPicPr>
          <p:cNvPr id="19466" name="Picture 10" descr="Image result for Future of Europe">
            <a:extLst>
              <a:ext uri="{FF2B5EF4-FFF2-40B4-BE49-F238E27FC236}">
                <a16:creationId xmlns:a16="http://schemas.microsoft.com/office/drawing/2014/main" id="{494624C4-1176-4445-9863-F61645FEF6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7952" y="1846999"/>
            <a:ext cx="10274047" cy="3890225"/>
          </a:xfrm>
          <a:prstGeom prst="rect">
            <a:avLst/>
          </a:prstGeom>
          <a:noFill/>
          <a:extLst>
            <a:ext uri="{909E8E84-426E-40DD-AFC4-6F175D3DCCD1}">
              <a14:hiddenFill xmlns:a14="http://schemas.microsoft.com/office/drawing/2010/main">
                <a:solidFill>
                  <a:srgbClr val="FFFFFF"/>
                </a:solidFill>
              </a14:hiddenFill>
            </a:ext>
          </a:extLst>
        </p:spPr>
      </p:pic>
      <p:pic>
        <p:nvPicPr>
          <p:cNvPr id="19464" name="Picture 8" descr="Image result for Future of Europe">
            <a:extLst>
              <a:ext uri="{FF2B5EF4-FFF2-40B4-BE49-F238E27FC236}">
                <a16:creationId xmlns:a16="http://schemas.microsoft.com/office/drawing/2014/main" id="{B5978F47-4D57-1545-99E1-6E98B3F845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1864" y="332656"/>
            <a:ext cx="4102930" cy="5779151"/>
          </a:xfrm>
          <a:prstGeom prst="rect">
            <a:avLst/>
          </a:prstGeom>
          <a:noFill/>
          <a:extLst>
            <a:ext uri="{909E8E84-426E-40DD-AFC4-6F175D3DCCD1}">
              <a14:hiddenFill xmlns:a14="http://schemas.microsoft.com/office/drawing/2010/main">
                <a:solidFill>
                  <a:srgbClr val="FFFFFF"/>
                </a:solidFill>
              </a14:hiddenFill>
            </a:ext>
          </a:extLst>
        </p:spPr>
      </p:pic>
      <p:pic>
        <p:nvPicPr>
          <p:cNvPr id="19470" name="Picture 14" descr="image-03/01/2017 - 13:21">
            <a:extLst>
              <a:ext uri="{FF2B5EF4-FFF2-40B4-BE49-F238E27FC236}">
                <a16:creationId xmlns:a16="http://schemas.microsoft.com/office/drawing/2014/main" id="{AAFC8437-42BF-BC48-97DC-7253008C341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0"/>
            <a:ext cx="12191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7789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62"/>
                                        </p:tgtEl>
                                        <p:attrNameLst>
                                          <p:attrName>style.visibility</p:attrName>
                                        </p:attrNameLst>
                                      </p:cBhvr>
                                      <p:to>
                                        <p:strVal val="visible"/>
                                      </p:to>
                                    </p:set>
                                  </p:childTnLst>
                                  <p:subTnLst>
                                    <p:set>
                                      <p:cBhvr override="childStyle">
                                        <p:cTn dur="1" fill="hold" display="0" masterRel="nextClick" afterEffect="1"/>
                                        <p:tgtEl>
                                          <p:spTgt spid="19462"/>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66"/>
                                        </p:tgtEl>
                                        <p:attrNameLst>
                                          <p:attrName>style.visibility</p:attrName>
                                        </p:attrNameLst>
                                      </p:cBhvr>
                                      <p:to>
                                        <p:strVal val="visible"/>
                                      </p:to>
                                    </p:set>
                                  </p:childTnLst>
                                  <p:subTnLst>
                                    <p:set>
                                      <p:cBhvr override="childStyle">
                                        <p:cTn dur="1" fill="hold" display="0" masterRel="nextClick" afterEffect="1"/>
                                        <p:tgtEl>
                                          <p:spTgt spid="19466"/>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19470"/>
                                        </p:tgtEl>
                                        <p:attrNameLst>
                                          <p:attrName>style.visibility</p:attrName>
                                        </p:attrNameLst>
                                      </p:cBhvr>
                                      <p:to>
                                        <p:strVal val="visible"/>
                                      </p:to>
                                    </p:set>
                                    <p:animEffect transition="in" filter="dissolve">
                                      <p:cBhvr>
                                        <p:cTn id="19" dur="500"/>
                                        <p:tgtEl>
                                          <p:spTgt spid="194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361AEB-E23A-DD4E-ABBF-27B4C6EE419D}"/>
              </a:ext>
            </a:extLst>
          </p:cNvPr>
          <p:cNvSpPr txBox="1"/>
          <p:nvPr/>
        </p:nvSpPr>
        <p:spPr>
          <a:xfrm>
            <a:off x="4259796" y="2782670"/>
            <a:ext cx="3672408" cy="646331"/>
          </a:xfrm>
          <a:prstGeom prst="rect">
            <a:avLst/>
          </a:prstGeom>
          <a:noFill/>
        </p:spPr>
        <p:txBody>
          <a:bodyPr wrap="square" rtlCol="0">
            <a:spAutoFit/>
          </a:bodyPr>
          <a:lstStyle/>
          <a:p>
            <a:pPr algn="ctr"/>
            <a:r>
              <a:rPr lang="en-AU" sz="3600" b="1" dirty="0">
                <a:solidFill>
                  <a:schemeClr val="accent1"/>
                </a:solidFill>
              </a:rPr>
              <a:t>END OF TALK</a:t>
            </a:r>
          </a:p>
        </p:txBody>
      </p:sp>
    </p:spTree>
    <p:extLst>
      <p:ext uri="{BB962C8B-B14F-4D97-AF65-F5344CB8AC3E}">
        <p14:creationId xmlns:p14="http://schemas.microsoft.com/office/powerpoint/2010/main" val="526413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8245EC9-FB79-F446-8B0E-B9C9E2F750C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6" t="3894" r="23" b="12176"/>
          <a:stretch/>
        </p:blipFill>
        <p:spPr bwMode="auto">
          <a:xfrm>
            <a:off x="-106947" y="0"/>
            <a:ext cx="1229894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70BCAC20-856A-F54B-B04A-1893BB73F0FE}"/>
              </a:ext>
            </a:extLst>
          </p:cNvPr>
          <p:cNvSpPr/>
          <p:nvPr/>
        </p:nvSpPr>
        <p:spPr>
          <a:xfrm>
            <a:off x="551384" y="5949280"/>
            <a:ext cx="11449272" cy="584775"/>
          </a:xfrm>
          <a:prstGeom prst="rect">
            <a:avLst/>
          </a:prstGeom>
        </p:spPr>
        <p:txBody>
          <a:bodyPr wrap="square">
            <a:spAutoFit/>
          </a:bodyPr>
          <a:lstStyle/>
          <a:p>
            <a:r>
              <a:rPr lang="en-AU" sz="3200" dirty="0">
                <a:solidFill>
                  <a:schemeClr val="bg1"/>
                </a:solidFill>
              </a:rPr>
              <a:t>… enhancing the efficiency and democratic legitimacy of the Union</a:t>
            </a:r>
            <a:endParaRPr lang="en-US" sz="3200" dirty="0">
              <a:solidFill>
                <a:schemeClr val="bg1"/>
              </a:solidFill>
            </a:endParaRPr>
          </a:p>
        </p:txBody>
      </p:sp>
      <p:pic>
        <p:nvPicPr>
          <p:cNvPr id="1028" name="Picture 4" descr="Image result for euro symbol">
            <a:extLst>
              <a:ext uri="{FF2B5EF4-FFF2-40B4-BE49-F238E27FC236}">
                <a16:creationId xmlns:a16="http://schemas.microsoft.com/office/drawing/2014/main" id="{21B21DD5-C54D-6C43-9091-1907327027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2144" y="1844824"/>
            <a:ext cx="2852365" cy="2852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057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animEffect transition="in" filter="dissolve">
                                      <p:cBhvr>
                                        <p:cTn id="11"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07368" y="93449"/>
            <a:ext cx="8723312" cy="903288"/>
          </a:xfrm>
        </p:spPr>
        <p:txBody>
          <a:bodyPr/>
          <a:lstStyle/>
          <a:p>
            <a:r>
              <a:rPr lang="en-US" dirty="0"/>
              <a:t>Importance of history…</a:t>
            </a:r>
          </a:p>
        </p:txBody>
      </p:sp>
      <p:pic>
        <p:nvPicPr>
          <p:cNvPr id="3074" name="Picture 2">
            <a:extLst>
              <a:ext uri="{FF2B5EF4-FFF2-40B4-BE49-F238E27FC236}">
                <a16:creationId xmlns:a16="http://schemas.microsoft.com/office/drawing/2014/main" id="{BBECC45E-447F-7D40-A2EA-1CE42DE5AF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7608" y="1000784"/>
            <a:ext cx="6715129" cy="526018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A122A17-2ECF-BD42-9C5E-C060CB1A4DA5}"/>
              </a:ext>
            </a:extLst>
          </p:cNvPr>
          <p:cNvSpPr txBox="1"/>
          <p:nvPr/>
        </p:nvSpPr>
        <p:spPr>
          <a:xfrm>
            <a:off x="9130680" y="6391078"/>
            <a:ext cx="3061320" cy="369332"/>
          </a:xfrm>
          <a:prstGeom prst="rect">
            <a:avLst/>
          </a:prstGeom>
          <a:noFill/>
        </p:spPr>
        <p:txBody>
          <a:bodyPr wrap="square" rtlCol="0">
            <a:spAutoFit/>
          </a:bodyPr>
          <a:lstStyle/>
          <a:p>
            <a:pPr algn="ctr"/>
            <a:r>
              <a:rPr lang="en-US" dirty="0"/>
              <a:t>Roma, March 25, 1957</a:t>
            </a:r>
          </a:p>
        </p:txBody>
      </p:sp>
    </p:spTree>
    <p:extLst>
      <p:ext uri="{BB962C8B-B14F-4D97-AF65-F5344CB8AC3E}">
        <p14:creationId xmlns:p14="http://schemas.microsoft.com/office/powerpoint/2010/main" val="563014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96CD45FC-3C55-A141-9EA2-F9DF06D3AE4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294"/>
          <a:stretch/>
        </p:blipFill>
        <p:spPr bwMode="auto">
          <a:xfrm>
            <a:off x="8983"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3B25388B-6C98-B340-AA29-3102DB6B89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2" y="476672"/>
            <a:ext cx="7396055" cy="453650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monetarism">
            <a:extLst>
              <a:ext uri="{FF2B5EF4-FFF2-40B4-BE49-F238E27FC236}">
                <a16:creationId xmlns:a16="http://schemas.microsoft.com/office/drawing/2014/main" id="{F6DC2AF8-0141-224B-BE04-5C8686A07A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6080" y="223692"/>
            <a:ext cx="4476959" cy="6267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3897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subTnLst>
                                    <p:set>
                                      <p:cBhvr override="childStyle">
                                        <p:cTn dur="1" fill="hold" display="0" masterRel="nextClick" afterEffect="1"/>
                                        <p:tgtEl>
                                          <p:spTgt spid="4098"/>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9" presetClass="entr" presetSubtype="0" fill="hold" nodeType="withEffect">
                                  <p:stCondLst>
                                    <p:cond delay="0"/>
                                  </p:stCondLst>
                                  <p:childTnLst>
                                    <p:set>
                                      <p:cBhvr>
                                        <p:cTn id="12" dur="1" fill="hold">
                                          <p:stCondLst>
                                            <p:cond delay="0"/>
                                          </p:stCondLst>
                                        </p:cTn>
                                        <p:tgtEl>
                                          <p:spTgt spid="4100"/>
                                        </p:tgtEl>
                                        <p:attrNameLst>
                                          <p:attrName>style.visibility</p:attrName>
                                        </p:attrNameLst>
                                      </p:cBhvr>
                                      <p:to>
                                        <p:strVal val="visible"/>
                                      </p:to>
                                    </p:set>
                                    <p:animEffect transition="in" filter="dissolve">
                                      <p:cBhvr>
                                        <p:cTn id="13"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4" name="Picture 4">
            <a:extLst>
              <a:ext uri="{FF2B5EF4-FFF2-40B4-BE49-F238E27FC236}">
                <a16:creationId xmlns:a16="http://schemas.microsoft.com/office/drawing/2014/main" id="{5B78DE5B-CC10-3B4A-9ED3-694B3506506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359"/>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2191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4147B3-FFA1-1641-B89C-DB9B7DEE34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381328" cy="5782041"/>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Image result for De gaulle">
            <a:extLst>
              <a:ext uri="{FF2B5EF4-FFF2-40B4-BE49-F238E27FC236}">
                <a16:creationId xmlns:a16="http://schemas.microsoft.com/office/drawing/2014/main" id="{13CA9062-7CA3-D142-8745-38FA09AEE7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8168" y="300672"/>
            <a:ext cx="4236571" cy="6392589"/>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Image result for Common Agricultural policy">
            <a:extLst>
              <a:ext uri="{FF2B5EF4-FFF2-40B4-BE49-F238E27FC236}">
                <a16:creationId xmlns:a16="http://schemas.microsoft.com/office/drawing/2014/main" id="{6308DFFB-F963-7F43-9574-B28CDF6EEF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67608" y="2492896"/>
            <a:ext cx="7381328" cy="3875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1340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11266"/>
                                        </p:tgtEl>
                                        <p:attrNameLst>
                                          <p:attrName>style.visibility</p:attrName>
                                        </p:attrNameLst>
                                      </p:cBhvr>
                                      <p:to>
                                        <p:strVal val="visible"/>
                                      </p:to>
                                    </p:set>
                                    <p:animEffect transition="in" filter="blinds(horizontal)">
                                      <p:cBhvr>
                                        <p:cTn id="11" dur="500"/>
                                        <p:tgtEl>
                                          <p:spTgt spid="11266"/>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11268"/>
                                        </p:tgtEl>
                                        <p:attrNameLst>
                                          <p:attrName>style.visibility</p:attrName>
                                        </p:attrNameLst>
                                      </p:cBhvr>
                                      <p:to>
                                        <p:strVal val="visible"/>
                                      </p:to>
                                    </p:set>
                                    <p:animEffect transition="in" filter="dissolve">
                                      <p:cBhvr>
                                        <p:cTn id="16"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D2BA41-6973-0A40-83F9-FF5B2F39A09E}"/>
              </a:ext>
            </a:extLst>
          </p:cNvPr>
          <p:cNvPicPr>
            <a:picLocks noChangeAspect="1"/>
          </p:cNvPicPr>
          <p:nvPr/>
        </p:nvPicPr>
        <p:blipFill>
          <a:blip r:embed="rId3"/>
          <a:stretch>
            <a:fillRect/>
          </a:stretch>
        </p:blipFill>
        <p:spPr>
          <a:xfrm>
            <a:off x="6157169" y="0"/>
            <a:ext cx="5306377" cy="6846937"/>
          </a:xfrm>
          <a:prstGeom prst="rect">
            <a:avLst/>
          </a:prstGeom>
          <a:scene3d>
            <a:camera prst="orthographicFront"/>
            <a:lightRig rig="threePt" dir="t"/>
          </a:scene3d>
          <a:sp3d>
            <a:bevelT prst="slope"/>
          </a:sp3d>
        </p:spPr>
      </p:pic>
      <p:pic>
        <p:nvPicPr>
          <p:cNvPr id="6150" name="Picture 6" descr="Image result for Werner Report 1970">
            <a:extLst>
              <a:ext uri="{FF2B5EF4-FFF2-40B4-BE49-F238E27FC236}">
                <a16:creationId xmlns:a16="http://schemas.microsoft.com/office/drawing/2014/main" id="{DCFD4BD6-2894-B340-B2BC-1CE05F2199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376" y="0"/>
            <a:ext cx="4935499" cy="6846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436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11BD46E-A188-2C4F-8CCA-7232918BA436}"/>
              </a:ext>
            </a:extLst>
          </p:cNvPr>
          <p:cNvSpPr/>
          <p:nvPr/>
        </p:nvSpPr>
        <p:spPr>
          <a:xfrm>
            <a:off x="1544452" y="2274838"/>
            <a:ext cx="9103096" cy="2308324"/>
          </a:xfrm>
          <a:prstGeom prst="rect">
            <a:avLst/>
          </a:prstGeom>
        </p:spPr>
        <p:txBody>
          <a:bodyPr wrap="square">
            <a:spAutoFit/>
          </a:bodyPr>
          <a:lstStyle/>
          <a:p>
            <a:r>
              <a:rPr lang="en-AU" sz="3600" dirty="0"/>
              <a:t>     I will begin to believe in European economic and monetary union when someone explains how you control nine horses that are all running at different speeds within the same harness</a:t>
            </a:r>
            <a:endParaRPr lang="en-US" sz="3600" dirty="0"/>
          </a:p>
        </p:txBody>
      </p:sp>
      <p:sp>
        <p:nvSpPr>
          <p:cNvPr id="3" name="Rectangle 2">
            <a:extLst>
              <a:ext uri="{FF2B5EF4-FFF2-40B4-BE49-F238E27FC236}">
                <a16:creationId xmlns:a16="http://schemas.microsoft.com/office/drawing/2014/main" id="{DDAD30D7-1B7D-0740-A706-69AF6B564061}"/>
              </a:ext>
            </a:extLst>
          </p:cNvPr>
          <p:cNvSpPr/>
          <p:nvPr/>
        </p:nvSpPr>
        <p:spPr>
          <a:xfrm>
            <a:off x="5951984" y="5301208"/>
            <a:ext cx="4590872" cy="830997"/>
          </a:xfrm>
          <a:prstGeom prst="rect">
            <a:avLst/>
          </a:prstGeom>
        </p:spPr>
        <p:txBody>
          <a:bodyPr wrap="none">
            <a:spAutoFit/>
          </a:bodyPr>
          <a:lstStyle/>
          <a:p>
            <a:r>
              <a:rPr lang="en-AU" sz="2400" dirty="0" err="1"/>
              <a:t>Frede</a:t>
            </a:r>
            <a:r>
              <a:rPr lang="en-AU" sz="2400" dirty="0"/>
              <a:t> </a:t>
            </a:r>
            <a:r>
              <a:rPr lang="en-AU" sz="2400" dirty="0" err="1"/>
              <a:t>Sunesen</a:t>
            </a:r>
            <a:endParaRPr lang="en-AU" sz="2400" dirty="0"/>
          </a:p>
          <a:p>
            <a:r>
              <a:rPr lang="en-AU" sz="2400" dirty="0"/>
              <a:t>Danish central bank governor, 1972</a:t>
            </a:r>
            <a:endParaRPr lang="en-US" sz="2400" dirty="0"/>
          </a:p>
        </p:txBody>
      </p:sp>
      <p:pic>
        <p:nvPicPr>
          <p:cNvPr id="5" name="Picture 4">
            <a:extLst>
              <a:ext uri="{FF2B5EF4-FFF2-40B4-BE49-F238E27FC236}">
                <a16:creationId xmlns:a16="http://schemas.microsoft.com/office/drawing/2014/main" id="{3F6E6206-B868-9043-99CC-1EF8A190C0D4}"/>
              </a:ext>
            </a:extLst>
          </p:cNvPr>
          <p:cNvPicPr>
            <a:picLocks noChangeAspect="1"/>
          </p:cNvPicPr>
          <p:nvPr/>
        </p:nvPicPr>
        <p:blipFill>
          <a:blip r:embed="rId3"/>
          <a:stretch>
            <a:fillRect/>
          </a:stretch>
        </p:blipFill>
        <p:spPr>
          <a:xfrm>
            <a:off x="767408" y="1916832"/>
            <a:ext cx="1331506" cy="1109588"/>
          </a:xfrm>
          <a:prstGeom prst="rect">
            <a:avLst/>
          </a:prstGeom>
        </p:spPr>
      </p:pic>
    </p:spTree>
    <p:extLst>
      <p:ext uri="{BB962C8B-B14F-4D97-AF65-F5344CB8AC3E}">
        <p14:creationId xmlns:p14="http://schemas.microsoft.com/office/powerpoint/2010/main" val="56914368"/>
      </p:ext>
    </p:extLst>
  </p:cSld>
  <p:clrMapOvr>
    <a:masterClrMapping/>
  </p:clrMapOvr>
</p:sld>
</file>

<file path=ppt/theme/theme1.xml><?xml version="1.0" encoding="utf-8"?>
<a:theme xmlns:a="http://schemas.openxmlformats.org/drawingml/2006/main" name="CofFEE_2018">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ture_2" id="{F74BC86A-351D-9949-926A-FD19613C662F}" vid="{B0401CF9-63F4-AD4C-A8F8-FC276EA3D8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TotalTime>
  <Words>1802</Words>
  <Application>Microsoft Macintosh PowerPoint</Application>
  <PresentationFormat>Widescreen</PresentationFormat>
  <Paragraphs>251</Paragraphs>
  <Slides>21</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Helvetica</vt:lpstr>
      <vt:lpstr>Wingdings</vt:lpstr>
      <vt:lpstr>CofFEE_2018</vt:lpstr>
      <vt:lpstr>Eurozone Dystopia: Groupthink and Denial on a Grand Scale</vt:lpstr>
      <vt:lpstr>PowerPoint Presentation</vt:lpstr>
      <vt:lpstr>PowerPoint Presentation</vt:lpstr>
      <vt:lpstr>Importance of history…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Groupthink in action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Eurozone Dystopia: Groupthink and Denial on a Grand Scale</dc:title>
  <dc:creator>Bill Mitchell</dc:creator>
  <cp:lastModifiedBy>Bill Mitchell</cp:lastModifiedBy>
  <cp:revision>13</cp:revision>
  <dcterms:created xsi:type="dcterms:W3CDTF">2021-02-10T20:46:45Z</dcterms:created>
  <dcterms:modified xsi:type="dcterms:W3CDTF">2022-02-02T04:41:39Z</dcterms:modified>
</cp:coreProperties>
</file>