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1278" r:id="rId2"/>
    <p:sldId id="1276" r:id="rId3"/>
    <p:sldId id="1279" r:id="rId4"/>
    <p:sldId id="429" r:id="rId5"/>
    <p:sldId id="1281" r:id="rId6"/>
    <p:sldId id="430" r:id="rId7"/>
    <p:sldId id="496" r:id="rId8"/>
    <p:sldId id="1282" r:id="rId9"/>
    <p:sldId id="1283" r:id="rId10"/>
    <p:sldId id="435" r:id="rId11"/>
    <p:sldId id="491" r:id="rId12"/>
    <p:sldId id="1284" r:id="rId13"/>
    <p:sldId id="1285" r:id="rId14"/>
    <p:sldId id="1286" r:id="rId15"/>
    <p:sldId id="1287" r:id="rId16"/>
    <p:sldId id="1277" r:id="rId17"/>
    <p:sldId id="1280" r:id="rId18"/>
    <p:sldId id="347" r:id="rId19"/>
    <p:sldId id="438" r:id="rId20"/>
    <p:sldId id="446" r:id="rId21"/>
    <p:sldId id="447" r:id="rId22"/>
    <p:sldId id="448" r:id="rId23"/>
    <p:sldId id="458" r:id="rId24"/>
    <p:sldId id="459" r:id="rId25"/>
    <p:sldId id="457" r:id="rId26"/>
    <p:sldId id="460" r:id="rId27"/>
    <p:sldId id="461" r:id="rId28"/>
    <p:sldId id="453" r:id="rId29"/>
    <p:sldId id="463" r:id="rId30"/>
    <p:sldId id="464" r:id="rId31"/>
    <p:sldId id="455" r:id="rId32"/>
    <p:sldId id="466" r:id="rId33"/>
    <p:sldId id="465" r:id="rId34"/>
    <p:sldId id="445" r:id="rId35"/>
    <p:sldId id="346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39"/>
    <p:restoredTop sz="63226"/>
  </p:normalViewPr>
  <p:slideViewPr>
    <p:cSldViewPr>
      <p:cViewPr varScale="1">
        <p:scale>
          <a:sx n="127" d="100"/>
          <a:sy n="127" d="100"/>
        </p:scale>
        <p:origin x="2616" y="1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85D4D-04CE-46F1-B7A2-CD11C8A3CCB6}" type="datetimeFigureOut">
              <a:rPr lang="en-US" smtClean="0"/>
              <a:t>2/11/21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A1416A-1508-44FE-8A66-4ECF7CEBC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86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1F6ADE0-86D4-7747-8CB8-B3A5E2BBE076}" type="slidenum">
              <a:rPr lang="en-US" altLang="en-US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54239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OTHER CRITICISMS</a:t>
            </a:r>
          </a:p>
          <a:p>
            <a:endParaRPr lang="en-US" dirty="0"/>
          </a:p>
          <a:p>
            <a:r>
              <a:rPr lang="en-US" dirty="0"/>
              <a:t>Coercive.</a:t>
            </a:r>
          </a:p>
          <a:p>
            <a:endParaRPr lang="en-US" dirty="0"/>
          </a:p>
          <a:p>
            <a:r>
              <a:rPr lang="en-US" dirty="0"/>
              <a:t>Neo-liberal mechanism – palliative to capitalism.</a:t>
            </a:r>
          </a:p>
          <a:p>
            <a:endParaRPr lang="en-US" dirty="0"/>
          </a:p>
          <a:p>
            <a:r>
              <a:rPr lang="en-US" dirty="0"/>
              <a:t>Administratively impossible.</a:t>
            </a:r>
          </a:p>
          <a:p>
            <a:endParaRPr lang="en-US" dirty="0"/>
          </a:p>
          <a:p>
            <a:r>
              <a:rPr lang="en-US" dirty="0"/>
              <a:t>Boondoggling – what jobs?</a:t>
            </a:r>
          </a:p>
          <a:p>
            <a:endParaRPr lang="en-US" dirty="0"/>
          </a:p>
          <a:p>
            <a:r>
              <a:rPr lang="en-US" dirty="0"/>
              <a:t>Jobs limited by our imagination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A1416A-1508-44FE-8A66-4ECF7CEBCD2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4810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NOT A BIG OR A UBI?</a:t>
            </a:r>
          </a:p>
          <a:p>
            <a:endParaRPr lang="en-US" dirty="0"/>
          </a:p>
          <a:p>
            <a:r>
              <a:rPr lang="en-AU" altLang="en-US" dirty="0">
                <a:solidFill>
                  <a:srgbClr val="0070C0"/>
                </a:solidFill>
              </a:rPr>
              <a:t>UBI</a:t>
            </a:r>
            <a:r>
              <a:rPr lang="en-AU" altLang="en-US" dirty="0"/>
              <a:t> proposed as a ‘progressive’ solution to income insecurity, rising poverty and labour underutilisation (including the robot revolution).</a:t>
            </a:r>
          </a:p>
          <a:p>
            <a:endParaRPr lang="en-AU" altLang="en-US" dirty="0"/>
          </a:p>
          <a:p>
            <a:r>
              <a:rPr lang="en-AU" altLang="en-US" dirty="0"/>
              <a:t>Correctly associated poverty with loss of income due to joblessness.</a:t>
            </a:r>
          </a:p>
          <a:p>
            <a:endParaRPr lang="en-AU" altLang="en-US" dirty="0"/>
          </a:p>
          <a:p>
            <a:r>
              <a:rPr lang="en-AU" altLang="en-US" dirty="0"/>
              <a:t>But </a:t>
            </a:r>
            <a:r>
              <a:rPr lang="en-US" altLang="en-US" dirty="0"/>
              <a:t>underlying economics are rooted in neo-liberalism:</a:t>
            </a:r>
          </a:p>
          <a:p>
            <a:endParaRPr lang="en-US" altLang="en-US" dirty="0"/>
          </a:p>
          <a:p>
            <a:pPr marL="171450" indent="-171450">
              <a:buFontTx/>
              <a:buChar char="-"/>
            </a:pPr>
            <a:r>
              <a:rPr lang="en-US" altLang="en-US" dirty="0"/>
              <a:t>No explanation nor solution to chronic unemployment which is cast as being </a:t>
            </a:r>
            <a:r>
              <a:rPr lang="en-AU" altLang="en-US" dirty="0"/>
              <a:t>inevitable - lock-step with neo-liberal agenda</a:t>
            </a:r>
            <a:r>
              <a:rPr lang="en-US" altLang="en-US" dirty="0"/>
              <a:t>. SURRENDERS to idea that government cannot create work.</a:t>
            </a:r>
          </a:p>
          <a:p>
            <a:pPr marL="171450" indent="-171450">
              <a:buFontTx/>
              <a:buChar char="-"/>
            </a:pPr>
            <a:endParaRPr lang="en-US" altLang="en-US" dirty="0"/>
          </a:p>
          <a:p>
            <a:pPr marL="171450" indent="-171450">
              <a:buFontTx/>
              <a:buChar char="-"/>
            </a:pPr>
            <a:r>
              <a:rPr lang="en-US" altLang="en-US" dirty="0"/>
              <a:t>F</a:t>
            </a:r>
            <a:r>
              <a:rPr lang="en-AU" altLang="en-US" dirty="0"/>
              <a:t>ails to construct the problem of income insecurity correctly.</a:t>
            </a:r>
          </a:p>
          <a:p>
            <a:pPr marL="171450" indent="-171450">
              <a:buFontTx/>
              <a:buChar char="-"/>
            </a:pPr>
            <a:endParaRPr lang="en-AU" alt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en-US" dirty="0"/>
              <a:t>Is individualistic - </a:t>
            </a:r>
            <a:r>
              <a:rPr lang="en-AU" altLang="en-US" dirty="0"/>
              <a:t>Accords with the neo-liberal bias for individual conceptions and solutions.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No attempt to address the unemployment problem in terms of employment creation but instead offers an </a:t>
            </a:r>
            <a:r>
              <a:rPr lang="en-US" altLang="en-US" dirty="0">
                <a:solidFill>
                  <a:schemeClr val="accent1"/>
                </a:solidFill>
              </a:rPr>
              <a:t>individual solution</a:t>
            </a:r>
            <a:r>
              <a:rPr lang="en-US" altLang="en-US" dirty="0"/>
              <a:t>.</a:t>
            </a:r>
          </a:p>
          <a:p>
            <a:pPr>
              <a:lnSpc>
                <a:spcPct val="90000"/>
              </a:lnSpc>
            </a:pPr>
            <a:endParaRPr lang="en-AU" altLang="en-US" dirty="0"/>
          </a:p>
          <a:p>
            <a:pPr>
              <a:lnSpc>
                <a:spcPct val="90000"/>
              </a:lnSpc>
            </a:pPr>
            <a:r>
              <a:rPr lang="en-AU" altLang="en-US" dirty="0"/>
              <a:t>Wrongly assumes government is financially constrained. – early studies called for higher taxes on those employed because they have deprived the unemployed of work opportunities by using market forces to </a:t>
            </a:r>
            <a:r>
              <a:rPr lang="en-US" altLang="en-US" dirty="0"/>
              <a:t>to earn above competitive wages – Straight neoclassical economics.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r>
              <a:rPr lang="en-US" altLang="en-US" dirty="0"/>
              <a:t>Justified with an elaborate philosophical discussion of justice.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Unemployment – orthodox wage rigidity argument and/or or robots.</a:t>
            </a:r>
            <a:endParaRPr lang="en-AU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A1416A-1508-44FE-8A66-4ECF7CEBCD2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0115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LIMITS ON BIG</a:t>
            </a:r>
          </a:p>
          <a:p>
            <a:endParaRPr lang="en-US" dirty="0"/>
          </a:p>
          <a:p>
            <a:r>
              <a:rPr lang="en-US" altLang="en-US" dirty="0"/>
              <a:t>1. INFLATION RISK</a:t>
            </a:r>
          </a:p>
          <a:p>
            <a:endParaRPr lang="en-US" altLang="en-US" dirty="0"/>
          </a:p>
          <a:p>
            <a:r>
              <a:rPr lang="en-US" altLang="en-US" dirty="0"/>
              <a:t>No nominal anchor – money for nothing.</a:t>
            </a:r>
          </a:p>
          <a:p>
            <a:endParaRPr lang="en-US" altLang="en-US" dirty="0"/>
          </a:p>
          <a:p>
            <a:r>
              <a:rPr lang="en-US" altLang="en-US" dirty="0"/>
              <a:t>Higher the UBI, higher the inflation risk.</a:t>
            </a:r>
          </a:p>
          <a:p>
            <a:endParaRPr lang="en-US" altLang="en-US" dirty="0"/>
          </a:p>
          <a:p>
            <a:r>
              <a:rPr lang="en-US" altLang="en-US" dirty="0"/>
              <a:t>So back to an unemployment buffer approach.</a:t>
            </a:r>
          </a:p>
          <a:p>
            <a:endParaRPr lang="en-US" altLang="en-US" dirty="0"/>
          </a:p>
          <a:p>
            <a:r>
              <a:rPr lang="en-AU" altLang="en-US" dirty="0"/>
              <a:t>2. CULTURAL TABOO</a:t>
            </a:r>
          </a:p>
          <a:p>
            <a:endParaRPr lang="en-AU" altLang="en-US" dirty="0"/>
          </a:p>
          <a:p>
            <a:r>
              <a:rPr lang="en-AU" altLang="en-US" dirty="0"/>
              <a:t>Stigma - money for nothing!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altLang="en-US" dirty="0"/>
              <a:t>Harder to sell politically – higher taxes.</a:t>
            </a:r>
          </a:p>
          <a:p>
            <a:endParaRPr lang="en-US" dirty="0"/>
          </a:p>
          <a:p>
            <a:r>
              <a:rPr lang="en-US" dirty="0"/>
              <a:t>3, CONCEPTION OF HUMANITY</a:t>
            </a:r>
          </a:p>
          <a:p>
            <a:endParaRPr lang="en-US" dirty="0"/>
          </a:p>
          <a:p>
            <a:r>
              <a:rPr lang="en-AU" altLang="en-US" dirty="0"/>
              <a:t>Payment of BIG - a further withdrawal of State responsibility for well-being.</a:t>
            </a:r>
          </a:p>
          <a:p>
            <a:endParaRPr lang="en-AU" altLang="en-US" dirty="0"/>
          </a:p>
          <a:p>
            <a:r>
              <a:rPr lang="en-AU" altLang="en-US" dirty="0"/>
              <a:t>BIG recipients become passive (consuming) agents.</a:t>
            </a:r>
          </a:p>
          <a:p>
            <a:endParaRPr lang="en-AU" altLang="en-US" dirty="0"/>
          </a:p>
          <a:p>
            <a:r>
              <a:rPr lang="en-AU" altLang="en-US" dirty="0"/>
              <a:t>Being unemployed involves more than income loss - broader form of exclusion from economic, social and cultural life.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A1416A-1508-44FE-8A66-4ECF7CEBCD2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0253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The COERCION ARGUMENT</a:t>
            </a:r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BIG advocates say a JG is coercive - we should decouple work from income.</a:t>
            </a:r>
          </a:p>
          <a:p>
            <a:endParaRPr lang="en-US" altLang="en-US" dirty="0"/>
          </a:p>
          <a:p>
            <a:r>
              <a:rPr lang="en-US" altLang="en-US" dirty="0"/>
              <a:t>But the BIG just shifts ‘coercion’ of work onto others.</a:t>
            </a:r>
          </a:p>
          <a:p>
            <a:endParaRPr lang="en-US" altLang="en-US" dirty="0"/>
          </a:p>
          <a:p>
            <a:r>
              <a:rPr lang="en-US" altLang="en-US" dirty="0"/>
              <a:t>The JG </a:t>
            </a:r>
            <a:r>
              <a:rPr lang="en-US" altLang="en-US" dirty="0" err="1"/>
              <a:t>recognises</a:t>
            </a:r>
            <a:r>
              <a:rPr lang="en-US" altLang="en-US" dirty="0"/>
              <a:t> that we all should contribute to society if we can.</a:t>
            </a:r>
          </a:p>
          <a:p>
            <a:endParaRPr lang="en-US" altLang="en-US" dirty="0"/>
          </a:p>
          <a:p>
            <a:r>
              <a:rPr lang="en-US" altLang="en-US" dirty="0"/>
              <a:t>Those than cannot are to be supported.</a:t>
            </a:r>
          </a:p>
          <a:p>
            <a:endParaRPr lang="en-US" altLang="en-US" dirty="0"/>
          </a:p>
          <a:p>
            <a:r>
              <a:rPr lang="en-US" altLang="en-US" dirty="0"/>
              <a:t>And the JG is based on a fundamental presumption that work is valuable – not only in an income sense.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AU" alt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A1416A-1508-44FE-8A66-4ECF7CEBCD2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4944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EVOLVING CONCEPTS OF WORK</a:t>
            </a:r>
          </a:p>
          <a:p>
            <a:endParaRPr lang="en-US" altLang="en-US" dirty="0"/>
          </a:p>
          <a:p>
            <a:r>
              <a:rPr lang="en-US" altLang="en-US" dirty="0"/>
              <a:t>What we see as work has evolved over time – but the concept is still confined.</a:t>
            </a:r>
          </a:p>
          <a:p>
            <a:endParaRPr lang="en-US" altLang="en-US" dirty="0"/>
          </a:p>
          <a:p>
            <a:r>
              <a:rPr lang="en-US" altLang="en-US" dirty="0"/>
              <a:t>We need to redefine the concept of productivity.</a:t>
            </a:r>
          </a:p>
          <a:p>
            <a:endParaRPr lang="en-US" altLang="en-US" dirty="0"/>
          </a:p>
          <a:p>
            <a:r>
              <a:rPr lang="en-US" altLang="en-US" dirty="0"/>
              <a:t>Previously it has been narrowly defined to mean work for private profit.</a:t>
            </a:r>
          </a:p>
          <a:p>
            <a:endParaRPr lang="en-US" altLang="en-US" dirty="0"/>
          </a:p>
          <a:p>
            <a:r>
              <a:rPr lang="en-US" altLang="en-US" dirty="0"/>
              <a:t>But we need to consider social benefits and think more broadly.</a:t>
            </a:r>
          </a:p>
          <a:p>
            <a:endParaRPr lang="en-US" altLang="en-US" dirty="0"/>
          </a:p>
          <a:p>
            <a:r>
              <a:rPr lang="en-US" altLang="en-US" dirty="0"/>
              <a:t>To achieve social change in attitudes to work it is better to do it “within a work paradigm”.</a:t>
            </a:r>
          </a:p>
          <a:p>
            <a:endParaRPr lang="en-US" altLang="en-US" dirty="0"/>
          </a:p>
          <a:p>
            <a:r>
              <a:rPr lang="en-US" altLang="en-US" dirty="0"/>
              <a:t>The JG is thus a short-run palliative and a long-run radical solution </a:t>
            </a:r>
            <a:r>
              <a:rPr lang="en-AU" altLang="en-US" dirty="0"/>
              <a:t>– creates a bridge between current social attitudes and broader concepts of work.</a:t>
            </a:r>
          </a:p>
          <a:p>
            <a:endParaRPr lang="en-AU" altLang="en-US" dirty="0"/>
          </a:p>
          <a:p>
            <a:r>
              <a:rPr lang="en-AU" altLang="en-US" dirty="0"/>
              <a:t>How?</a:t>
            </a:r>
          </a:p>
          <a:p>
            <a:endParaRPr lang="en-AU" altLang="en-US" dirty="0"/>
          </a:p>
          <a:p>
            <a:r>
              <a:rPr lang="en-AU" dirty="0"/>
              <a:t>Provides framework for re-evaluating what we mean by productive work.</a:t>
            </a:r>
          </a:p>
          <a:p>
            <a:endParaRPr lang="en-AU" dirty="0"/>
          </a:p>
          <a:p>
            <a:r>
              <a:rPr lang="en-AU" dirty="0"/>
              <a:t>Allows a host of activities that do not support capitalist profit to be considered worthwhile and productive.</a:t>
            </a:r>
          </a:p>
          <a:p>
            <a:endParaRPr lang="en-AU" dirty="0"/>
          </a:p>
          <a:p>
            <a:r>
              <a:rPr lang="en-AU" dirty="0"/>
              <a:t>Examples </a:t>
            </a:r>
            <a:r>
              <a:rPr lang="mr-IN" dirty="0"/>
              <a:t>–</a:t>
            </a:r>
            <a:r>
              <a:rPr lang="en-AU" dirty="0"/>
              <a:t> arts community, surfers!</a:t>
            </a:r>
          </a:p>
          <a:p>
            <a:endParaRPr lang="en-US" alt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A1416A-1508-44FE-8A66-4ECF7CEBCD2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1088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AU" altLang="en-US" dirty="0"/>
              <a:t>Work is central to identity and independence.</a:t>
            </a:r>
          </a:p>
          <a:p>
            <a:pPr>
              <a:lnSpc>
                <a:spcPct val="90000"/>
              </a:lnSpc>
            </a:pPr>
            <a:endParaRPr lang="en-AU" altLang="en-US" dirty="0"/>
          </a:p>
          <a:p>
            <a:pPr>
              <a:lnSpc>
                <a:spcPct val="90000"/>
              </a:lnSpc>
            </a:pPr>
            <a:r>
              <a:rPr lang="en-AU" altLang="en-US" dirty="0"/>
              <a:t>It is much more than just earning an income.</a:t>
            </a:r>
          </a:p>
          <a:p>
            <a:pPr>
              <a:lnSpc>
                <a:spcPct val="90000"/>
              </a:lnSpc>
            </a:pPr>
            <a:endParaRPr lang="en-AU" altLang="en-US" dirty="0"/>
          </a:p>
          <a:p>
            <a:pPr>
              <a:lnSpc>
                <a:spcPct val="90000"/>
              </a:lnSpc>
            </a:pPr>
            <a:r>
              <a:rPr lang="en-AU" altLang="en-US" dirty="0"/>
              <a:t>It is a social construct that gives us a social location.</a:t>
            </a:r>
          </a:p>
          <a:p>
            <a:pPr>
              <a:lnSpc>
                <a:spcPct val="90000"/>
              </a:lnSpc>
            </a:pPr>
            <a:endParaRPr lang="en-AU" altLang="en-US" dirty="0"/>
          </a:p>
          <a:p>
            <a:pPr>
              <a:lnSpc>
                <a:spcPct val="90000"/>
              </a:lnSpc>
            </a:pPr>
            <a:r>
              <a:rPr lang="en-AU" altLang="en-US" dirty="0"/>
              <a:t>Persistent unemployment is the central cause of income insecurity.</a:t>
            </a:r>
          </a:p>
          <a:p>
            <a:pPr>
              <a:lnSpc>
                <a:spcPct val="90000"/>
              </a:lnSpc>
            </a:pPr>
            <a:endParaRPr lang="en-AU" altLang="en-US" dirty="0"/>
          </a:p>
          <a:p>
            <a:pPr>
              <a:lnSpc>
                <a:spcPct val="90000"/>
              </a:lnSpc>
            </a:pPr>
            <a:r>
              <a:rPr lang="en-AU" altLang="en-US" dirty="0"/>
              <a:t>BIG has superficial appeal, but fails to address macro realities of work, production and consumption and does not achieve sustainable full employment.</a:t>
            </a:r>
          </a:p>
          <a:p>
            <a:pPr>
              <a:lnSpc>
                <a:spcPct val="90000"/>
              </a:lnSpc>
            </a:pPr>
            <a:endParaRPr lang="en-AU" altLang="en-US" dirty="0"/>
          </a:p>
          <a:p>
            <a:pPr>
              <a:lnSpc>
                <a:spcPct val="90000"/>
              </a:lnSpc>
            </a:pPr>
            <a:r>
              <a:rPr lang="en-AU" altLang="en-US" dirty="0"/>
              <a:t>Via its local focus, JG can rebuild sense of community as well as purposeful work, and extend the work concept.</a:t>
            </a:r>
          </a:p>
          <a:p>
            <a:endParaRPr lang="en-US" alt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A1416A-1508-44FE-8A66-4ECF7CEBCD2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1223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22577115-0928-5545-AC80-268AE7A6FD99}" type="slidenum">
              <a:rPr lang="en-US" altLang="en-US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075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3F3C71B-39F5-8A44-89D5-589CE74B7A9F}" type="slidenum">
              <a:rPr lang="en-US" altLang="en-US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8031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Goals of government - full employment and price stability.</a:t>
            </a:r>
          </a:p>
          <a:p>
            <a:endParaRPr lang="en-US" dirty="0"/>
          </a:p>
          <a:p>
            <a:r>
              <a:rPr lang="en-US" dirty="0"/>
              <a:t>Efficiency – micro and macro losses.</a:t>
            </a:r>
          </a:p>
          <a:p>
            <a:endParaRPr lang="en-US" dirty="0"/>
          </a:p>
          <a:p>
            <a:r>
              <a:rPr lang="en-AU" dirty="0"/>
              <a:t>A currency-issuing government which aims to stabilise prices has two available buffer stock options.</a:t>
            </a:r>
          </a:p>
          <a:p>
            <a:endParaRPr lang="en-AU" dirty="0"/>
          </a:p>
          <a:p>
            <a:r>
              <a:rPr lang="en-AU" dirty="0"/>
              <a:t>- Unemployment buffer stocks (NAIRU approach).</a:t>
            </a:r>
          </a:p>
          <a:p>
            <a:endParaRPr lang="en-AU" dirty="0"/>
          </a:p>
          <a:p>
            <a:r>
              <a:rPr lang="en-AU" dirty="0"/>
              <a:t>- Employment buffer stocks (Job Guarantee approach).</a:t>
            </a:r>
          </a:p>
          <a:p>
            <a:endParaRPr lang="en-US" dirty="0"/>
          </a:p>
          <a:p>
            <a:r>
              <a:rPr lang="en-US" dirty="0"/>
              <a:t>What is the best buffer stock policy?</a:t>
            </a:r>
          </a:p>
          <a:p>
            <a:endParaRPr lang="en-US" dirty="0"/>
          </a:p>
          <a:p>
            <a:r>
              <a:rPr lang="en-US" dirty="0"/>
              <a:t>Employment versus income guarantees.</a:t>
            </a:r>
          </a:p>
          <a:p>
            <a:endParaRPr lang="en-US" dirty="0"/>
          </a:p>
          <a:p>
            <a:r>
              <a:rPr lang="en-US" dirty="0"/>
              <a:t>If you really want to get on top of this topic then the prior understanding assumed</a:t>
            </a:r>
          </a:p>
          <a:p>
            <a:endParaRPr lang="en-US" dirty="0"/>
          </a:p>
          <a:p>
            <a:r>
              <a:rPr lang="en-US" dirty="0"/>
              <a:t>Debate about employment generation.</a:t>
            </a:r>
          </a:p>
          <a:p>
            <a:r>
              <a:rPr lang="en-US" dirty="0"/>
              <a:t>Why does unemployment occur?</a:t>
            </a:r>
          </a:p>
          <a:p>
            <a:r>
              <a:rPr lang="en-US" dirty="0"/>
              <a:t>Conflict theories of inflation.</a:t>
            </a:r>
          </a:p>
          <a:p>
            <a:r>
              <a:rPr lang="en-US" dirty="0"/>
              <a:t>Monetarism and QTM.</a:t>
            </a:r>
          </a:p>
          <a:p>
            <a:r>
              <a:rPr lang="en-US" dirty="0"/>
              <a:t>Expectations and Phillips curve.</a:t>
            </a:r>
          </a:p>
          <a:p>
            <a:r>
              <a:rPr lang="en-US" dirty="0"/>
              <a:t>Natural rate theories.</a:t>
            </a:r>
          </a:p>
          <a:p>
            <a:endParaRPr lang="en-US" dirty="0"/>
          </a:p>
          <a:p>
            <a:r>
              <a:rPr lang="en-US" dirty="0"/>
              <a:t>You can find text-based slides available at the end of this presentation which </a:t>
            </a:r>
            <a:r>
              <a:rPr lang="en-US" dirty="0" err="1"/>
              <a:t>summarise</a:t>
            </a:r>
            <a:r>
              <a:rPr lang="en-US" dirty="0"/>
              <a:t> this literature.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A1416A-1508-44FE-8A66-4ECF7CEBCD2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402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Unemployment buffer stocks</a:t>
            </a:r>
          </a:p>
          <a:p>
            <a:endParaRPr lang="en-US" dirty="0"/>
          </a:p>
          <a:p>
            <a:r>
              <a:rPr lang="en-US" dirty="0"/>
              <a:t>Neo-liberal period </a:t>
            </a:r>
            <a:r>
              <a:rPr lang="en-US" dirty="0" err="1"/>
              <a:t>characterised</a:t>
            </a:r>
            <a:r>
              <a:rPr lang="en-US" dirty="0"/>
              <a:t> by the </a:t>
            </a:r>
            <a:r>
              <a:rPr lang="en-US" dirty="0">
                <a:solidFill>
                  <a:srgbClr val="0070C0"/>
                </a:solidFill>
              </a:rPr>
              <a:t>NAIRU</a:t>
            </a:r>
            <a:r>
              <a:rPr lang="en-US" dirty="0"/>
              <a:t> approach.</a:t>
            </a:r>
          </a:p>
          <a:p>
            <a:endParaRPr lang="en-AU" dirty="0"/>
          </a:p>
          <a:p>
            <a:r>
              <a:rPr lang="en-AU" dirty="0"/>
              <a:t>Unemployment - a policy instrument rather than a policy target.</a:t>
            </a:r>
          </a:p>
          <a:p>
            <a:endParaRPr lang="en-AU" dirty="0"/>
          </a:p>
          <a:p>
            <a:r>
              <a:rPr lang="en-AU" dirty="0"/>
              <a:t>Disciplines spending and/or distributional struggle.</a:t>
            </a:r>
          </a:p>
          <a:p>
            <a:endParaRPr lang="en-US" dirty="0"/>
          </a:p>
          <a:p>
            <a:r>
              <a:rPr lang="en-US" dirty="0"/>
              <a:t>Extremely costly approach - </a:t>
            </a:r>
            <a:r>
              <a:rPr lang="en-AU" dirty="0"/>
              <a:t>huge net income losses.</a:t>
            </a:r>
          </a:p>
          <a:p>
            <a:endParaRPr lang="en-AU" dirty="0"/>
          </a:p>
          <a:p>
            <a:r>
              <a:rPr lang="en-AU" dirty="0"/>
              <a:t>Huge social costs.</a:t>
            </a:r>
          </a:p>
          <a:p>
            <a:endParaRPr lang="en-AU" dirty="0"/>
          </a:p>
          <a:p>
            <a:r>
              <a:rPr lang="en-AU" dirty="0"/>
              <a:t>Buffer stock deteriorates – lessens effective supply.</a:t>
            </a:r>
            <a:endParaRPr lang="en-US" dirty="0"/>
          </a:p>
          <a:p>
            <a:endParaRPr lang="en-AU" dirty="0"/>
          </a:p>
          <a:p>
            <a:r>
              <a:rPr lang="en-AU" dirty="0"/>
              <a:t>Encore?</a:t>
            </a:r>
          </a:p>
          <a:p>
            <a:endParaRPr lang="en-AU" dirty="0"/>
          </a:p>
          <a:p>
            <a:r>
              <a:rPr lang="en-AU" dirty="0"/>
              <a:t>Estimates are extremely imprecise – look at graph.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A1416A-1508-44FE-8A66-4ECF7CEBCD2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9429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Costs of unemployment</a:t>
            </a:r>
          </a:p>
          <a:p>
            <a:endParaRPr lang="en-US" dirty="0"/>
          </a:p>
          <a:p>
            <a:r>
              <a:rPr lang="en-AU" altLang="en-US" dirty="0"/>
              <a:t>Labour underutilisation (unemployment + underemployment) creates huge net income losses.</a:t>
            </a:r>
          </a:p>
          <a:p>
            <a:endParaRPr lang="en-AU" altLang="en-US" dirty="0"/>
          </a:p>
          <a:p>
            <a:r>
              <a:rPr lang="en-AU" altLang="en-US" dirty="0"/>
              <a:t>The social costs are even </a:t>
            </a:r>
            <a:r>
              <a:rPr lang="en-AU" altLang="en-US" dirty="0" err="1"/>
              <a:t>larger:poverty</a:t>
            </a:r>
            <a:r>
              <a:rPr lang="en-AU" altLang="en-US" dirty="0"/>
              <a:t>, social isolation, crime.</a:t>
            </a:r>
          </a:p>
          <a:p>
            <a:endParaRPr lang="en-AU" altLang="en-US" dirty="0"/>
          </a:p>
          <a:p>
            <a:r>
              <a:rPr lang="en-AU" altLang="en-US" dirty="0"/>
              <a:t>-- health issues</a:t>
            </a:r>
          </a:p>
          <a:p>
            <a:endParaRPr lang="en-AU" altLang="en-US" dirty="0"/>
          </a:p>
          <a:p>
            <a:pPr marL="171450" indent="-171450">
              <a:buFontTx/>
              <a:buChar char="-"/>
            </a:pPr>
            <a:r>
              <a:rPr lang="en-AU" altLang="en-US" dirty="0"/>
              <a:t>family breakdown and school dropouts – INTERGENERATIONAL LOSSES</a:t>
            </a:r>
          </a:p>
          <a:p>
            <a:pPr marL="171450" indent="-171450">
              <a:buFontTx/>
              <a:buChar char="-"/>
            </a:pPr>
            <a:endParaRPr lang="en-AU" altLang="en-US" dirty="0"/>
          </a:p>
          <a:p>
            <a:pPr marL="171450" indent="-171450">
              <a:buFontTx/>
              <a:buChar char="-"/>
            </a:pPr>
            <a:r>
              <a:rPr lang="en-AU" altLang="en-US" dirty="0"/>
              <a:t>RISING Crim rates, promotes violence, ethnic hostility, even terrorism.</a:t>
            </a:r>
          </a:p>
          <a:p>
            <a:pPr marL="171450" indent="-171450">
              <a:buFontTx/>
              <a:buChar char="-"/>
            </a:pPr>
            <a:endParaRPr lang="en-AU" altLang="en-US" dirty="0"/>
          </a:p>
          <a:p>
            <a:pPr marL="171450" indent="-171450">
              <a:buFontTx/>
              <a:buChar char="-"/>
            </a:pPr>
            <a:r>
              <a:rPr lang="en-AU" altLang="en-US" dirty="0"/>
              <a:t>Increased substance and alcohol abuse.</a:t>
            </a:r>
          </a:p>
          <a:p>
            <a:pPr marL="171450" indent="-171450">
              <a:buFontTx/>
              <a:buChar char="-"/>
            </a:pPr>
            <a:endParaRPr lang="en-AU" altLang="en-US" dirty="0"/>
          </a:p>
          <a:p>
            <a:pPr marL="171450" indent="-171450">
              <a:buFontTx/>
              <a:buChar char="-"/>
            </a:pPr>
            <a:r>
              <a:rPr lang="en-AU" altLang="en-US" dirty="0"/>
              <a:t>Rising poverty rates.</a:t>
            </a:r>
          </a:p>
          <a:p>
            <a:pPr marL="171450" indent="-171450">
              <a:buFontTx/>
              <a:buChar char="-"/>
            </a:pPr>
            <a:endParaRPr lang="en-AU" altLang="en-US" dirty="0"/>
          </a:p>
          <a:p>
            <a:pPr marL="171450" indent="-171450">
              <a:buFontTx/>
              <a:buChar char="-"/>
            </a:pPr>
            <a:r>
              <a:rPr lang="en-AU" altLang="en-US" dirty="0"/>
              <a:t>Loss of human capital - hysteresis: long term unemployed become unemployable.</a:t>
            </a:r>
          </a:p>
          <a:p>
            <a:pPr marL="171450" indent="-171450">
              <a:buFontTx/>
              <a:buChar char="-"/>
            </a:pPr>
            <a:endParaRPr lang="en-AU" altLang="en-US" dirty="0"/>
          </a:p>
          <a:p>
            <a:pPr marL="171450" indent="-171450">
              <a:buFontTx/>
              <a:buChar char="-"/>
            </a:pPr>
            <a:r>
              <a:rPr lang="en-AU" altLang="en-US" dirty="0"/>
              <a:t>regional deterioration – Deindustrialisation.</a:t>
            </a:r>
          </a:p>
          <a:p>
            <a:pPr marL="171450" indent="-171450">
              <a:buFontTx/>
              <a:buChar char="-"/>
            </a:pPr>
            <a:endParaRPr lang="en-AU" altLang="en-US" dirty="0"/>
          </a:p>
          <a:p>
            <a:pPr marL="171450" indent="-171450">
              <a:buFontTx/>
              <a:buChar char="-"/>
            </a:pPr>
            <a:r>
              <a:rPr lang="en-AU" altLang="en-US" dirty="0"/>
              <a:t>social, political and economic instability.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altLang="en-US" dirty="0"/>
          </a:p>
          <a:p>
            <a:pPr lvl="1"/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A1416A-1508-44FE-8A66-4ECF7CEBCD2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98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BENEFITS OF FULL EMPLOYMENT</a:t>
            </a:r>
          </a:p>
          <a:p>
            <a:endParaRPr lang="en-US" dirty="0"/>
          </a:p>
          <a:p>
            <a:r>
              <a:rPr lang="en-US" dirty="0"/>
              <a:t>Income stability.</a:t>
            </a:r>
          </a:p>
          <a:p>
            <a:endParaRPr lang="en-US" dirty="0"/>
          </a:p>
          <a:p>
            <a:r>
              <a:rPr lang="en-US" dirty="0"/>
              <a:t>Personal risk management.</a:t>
            </a:r>
          </a:p>
          <a:p>
            <a:endParaRPr lang="en-US" dirty="0"/>
          </a:p>
          <a:p>
            <a:r>
              <a:rPr lang="en-US" dirty="0"/>
              <a:t>Psychological well-being (social inclusion, self esteem </a:t>
            </a:r>
            <a:r>
              <a:rPr lang="en-US" dirty="0" err="1"/>
              <a:t>etc</a:t>
            </a:r>
            <a:r>
              <a:rPr lang="en-US" dirty="0"/>
              <a:t>).</a:t>
            </a:r>
          </a:p>
          <a:p>
            <a:endParaRPr lang="en-US" dirty="0"/>
          </a:p>
          <a:p>
            <a:r>
              <a:rPr lang="en-US" dirty="0"/>
              <a:t>Training and skill development in a paid-work context.</a:t>
            </a:r>
          </a:p>
          <a:p>
            <a:endParaRPr lang="en-US" dirty="0"/>
          </a:p>
          <a:p>
            <a:r>
              <a:rPr lang="en-US" dirty="0"/>
              <a:t>Poverty alleviation.</a:t>
            </a:r>
          </a:p>
          <a:p>
            <a:endParaRPr lang="en-US" dirty="0"/>
          </a:p>
          <a:p>
            <a:r>
              <a:rPr lang="en-US" dirty="0"/>
              <a:t>Community building.</a:t>
            </a:r>
          </a:p>
          <a:p>
            <a:endParaRPr lang="en-US" dirty="0"/>
          </a:p>
          <a:p>
            <a:r>
              <a:rPr lang="en-US" dirty="0"/>
              <a:t>Less crime and personal abuse</a:t>
            </a:r>
          </a:p>
          <a:p>
            <a:endParaRPr lang="en-US" dirty="0"/>
          </a:p>
          <a:p>
            <a:r>
              <a:rPr lang="en-US" dirty="0"/>
              <a:t>Intergenerational stability.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A1416A-1508-44FE-8A66-4ECF7CEBCD2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6891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CAUSES UNEMPLOYMENT</a:t>
            </a:r>
          </a:p>
          <a:p>
            <a:endParaRPr lang="en-US" dirty="0"/>
          </a:p>
          <a:p>
            <a:r>
              <a:rPr lang="en-US" dirty="0"/>
              <a:t>Firms create jobs if they can sell the output produced.</a:t>
            </a:r>
          </a:p>
          <a:p>
            <a:endParaRPr lang="en-US" dirty="0"/>
          </a:p>
          <a:p>
            <a:r>
              <a:rPr lang="en-US" dirty="0"/>
              <a:t>Unemployment arises when total spending is insufficient.</a:t>
            </a:r>
          </a:p>
          <a:p>
            <a:endParaRPr lang="en-US" dirty="0"/>
          </a:p>
          <a:p>
            <a:r>
              <a:rPr lang="en-US" dirty="0"/>
              <a:t>Systemic lack of jobs – unemployed are powerless to overcome the shortage.</a:t>
            </a:r>
          </a:p>
          <a:p>
            <a:endParaRPr lang="en-US" dirty="0"/>
          </a:p>
          <a:p>
            <a:r>
              <a:rPr lang="en-US" dirty="0"/>
              <a:t>Fiscal deficit too low – relative to non-government spending decisions.</a:t>
            </a:r>
          </a:p>
          <a:p>
            <a:endParaRPr lang="en-US" dirty="0"/>
          </a:p>
          <a:p>
            <a:r>
              <a:rPr lang="en-US" dirty="0"/>
              <a:t>Solution is to stimulate net spending.</a:t>
            </a:r>
          </a:p>
          <a:p>
            <a:endParaRPr lang="en-US" dirty="0"/>
          </a:p>
          <a:p>
            <a:r>
              <a:rPr lang="en-US" dirty="0"/>
              <a:t>Cutting real wages likely to worsen situation – remember the fallacy of composition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A1416A-1508-44FE-8A66-4ECF7CEBCD2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2945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EMPLOYMENT BUFFER STOCKS – THE JOB GUARANTEE</a:t>
            </a:r>
          </a:p>
          <a:p>
            <a:endParaRPr lang="en-US" dirty="0"/>
          </a:p>
          <a:p>
            <a:endParaRPr lang="en-US" dirty="0"/>
          </a:p>
          <a:p>
            <a:r>
              <a:rPr lang="en-AU" dirty="0">
                <a:solidFill>
                  <a:schemeClr val="accent1"/>
                </a:solidFill>
              </a:rPr>
              <a:t>Job Guarantee </a:t>
            </a:r>
            <a:r>
              <a:rPr lang="en-AU" dirty="0"/>
              <a:t>– an unconditional and universal offer of a public job at a socially inclusive minimum wage to anyone who wants to work.</a:t>
            </a:r>
          </a:p>
          <a:p>
            <a:endParaRPr lang="en-AU" dirty="0"/>
          </a:p>
          <a:p>
            <a:r>
              <a:rPr lang="en-AU" dirty="0"/>
              <a:t>Represents the minimum government spending necessary to achieve “loose” full employment – hiring off the bottom.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INFLATION CONTROL</a:t>
            </a:r>
          </a:p>
          <a:p>
            <a:endParaRPr lang="en-US" dirty="0"/>
          </a:p>
          <a:p>
            <a:r>
              <a:rPr lang="en-AU" dirty="0"/>
              <a:t>The fixed JG wage provides an in-built inflation control mechanism.</a:t>
            </a:r>
          </a:p>
          <a:p>
            <a:endParaRPr lang="en-AU" dirty="0"/>
          </a:p>
          <a:p>
            <a:r>
              <a:rPr lang="en-AU" dirty="0"/>
              <a:t>When the private sector is contracting, the government uses its fiscal authority to increase the JG pool.</a:t>
            </a:r>
          </a:p>
          <a:p>
            <a:endParaRPr lang="en-AU" dirty="0"/>
          </a:p>
          <a:p>
            <a:r>
              <a:rPr lang="en-AU" dirty="0"/>
              <a:t>Opposite when economy is hitting inflation ceiling.</a:t>
            </a:r>
          </a:p>
          <a:p>
            <a:endParaRPr lang="en-AU" dirty="0"/>
          </a:p>
          <a:p>
            <a:r>
              <a:rPr lang="en-AU" dirty="0"/>
              <a:t>It is a high quality anchor – maintains an effective labour supply.</a:t>
            </a:r>
          </a:p>
          <a:p>
            <a:endParaRPr lang="en-AU" dirty="0"/>
          </a:p>
          <a:p>
            <a:r>
              <a:rPr lang="en-AU" dirty="0"/>
              <a:t>MICRO BENEFITS</a:t>
            </a:r>
          </a:p>
          <a:p>
            <a:endParaRPr lang="en-AU" dirty="0"/>
          </a:p>
          <a:p>
            <a:r>
              <a:rPr lang="en-AU" dirty="0"/>
              <a:t>Reduces the hiring costs to private business.</a:t>
            </a:r>
          </a:p>
          <a:p>
            <a:endParaRPr lang="en-AU" dirty="0"/>
          </a:p>
          <a:p>
            <a:r>
              <a:rPr lang="en-AU" dirty="0"/>
              <a:t>Reinforces intergenerational advantage.</a:t>
            </a:r>
          </a:p>
          <a:p>
            <a:endParaRPr lang="en-AU" dirty="0"/>
          </a:p>
          <a:p>
            <a:r>
              <a:rPr lang="en-AU" dirty="0"/>
              <a:t>Can provide career and training paths.</a:t>
            </a:r>
          </a:p>
          <a:p>
            <a:endParaRPr lang="en-AU" dirty="0"/>
          </a:p>
          <a:p>
            <a:r>
              <a:rPr lang="en-AU" dirty="0"/>
              <a:t>Has spatial advantages - can underpin community development.</a:t>
            </a:r>
          </a:p>
          <a:p>
            <a:endParaRPr lang="en-AU" dirty="0"/>
          </a:p>
          <a:p>
            <a:r>
              <a:rPr lang="en-AU" dirty="0"/>
              <a:t>Can support environmental sustainability.</a:t>
            </a:r>
          </a:p>
          <a:p>
            <a:endParaRPr lang="en-AU" dirty="0"/>
          </a:p>
          <a:p>
            <a:r>
              <a:rPr lang="en-AU" dirty="0"/>
              <a:t>It is not the panacea to everything.</a:t>
            </a:r>
          </a:p>
          <a:p>
            <a:endParaRPr lang="en-AU" dirty="0"/>
          </a:p>
          <a:p>
            <a:r>
              <a:rPr lang="en-AU" dirty="0"/>
              <a:t>But better than the unemployment buffer stock option.</a:t>
            </a:r>
            <a:endParaRPr lang="en-US" dirty="0"/>
          </a:p>
          <a:p>
            <a:endParaRPr lang="en-AU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A1416A-1508-44FE-8A66-4ECF7CEBCD2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3391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THE REAL COST OF A JOB GUARANTEE</a:t>
            </a:r>
          </a:p>
          <a:p>
            <a:endParaRPr lang="en-US" dirty="0"/>
          </a:p>
          <a:p>
            <a:r>
              <a:rPr lang="en-AU" dirty="0"/>
              <a:t>Nominal entries in fiscal statements (‘budgets’) are not costs.</a:t>
            </a:r>
          </a:p>
          <a:p>
            <a:endParaRPr lang="en-AU" dirty="0"/>
          </a:p>
          <a:p>
            <a:r>
              <a:rPr lang="en-AU" dirty="0"/>
              <a:t>Whether it is 10 billion or 100 billion is not indicative.</a:t>
            </a:r>
          </a:p>
          <a:p>
            <a:endParaRPr lang="en-AU" dirty="0"/>
          </a:p>
          <a:p>
            <a:r>
              <a:rPr lang="en-AU" dirty="0"/>
              <a:t>True costs are the real resources that are used in such a program – food, materials.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A1416A-1508-44FE-8A66-4ECF7CEBCD2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356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694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810" y="1484785"/>
            <a:ext cx="11630991" cy="4576763"/>
          </a:xfrm>
        </p:spPr>
        <p:txBody>
          <a:bodyPr/>
          <a:lstStyle>
            <a:lvl1pPr marL="273050" indent="-273050">
              <a:buClr>
                <a:schemeClr val="accent1"/>
              </a:buClr>
              <a:tabLst/>
              <a:defRPr sz="2800"/>
            </a:lvl1pPr>
            <a:lvl2pPr marL="628650" indent="-285750">
              <a:buClr>
                <a:schemeClr val="accent1"/>
              </a:buClr>
              <a:buFont typeface="Helvetica" charset="0"/>
              <a:buChar char="⁃"/>
              <a:tabLst/>
              <a:defRPr sz="2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57811" y="365130"/>
            <a:ext cx="11630991" cy="90363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000" y="260649"/>
            <a:ext cx="11520000" cy="10801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7382" y="1549048"/>
            <a:ext cx="5660813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6005" y="1549048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556" y="365129"/>
            <a:ext cx="11520000" cy="9036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44557" y="260652"/>
            <a:ext cx="11704105" cy="792085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4556" y="365129"/>
            <a:ext cx="11520000" cy="975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4556" y="1556793"/>
            <a:ext cx="11520000" cy="46201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D6B6273-B09E-5241-A64E-619D7AB6A2A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1759" y="6294081"/>
            <a:ext cx="1489247" cy="555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3A425D6-3DF7-0549-AF49-277AF89F432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064552" y="6135104"/>
            <a:ext cx="812040" cy="71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285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3050" indent="-273050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Font typeface="Wingdings" charset="2"/>
        <a:buChar char="§"/>
        <a:tabLst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857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Wingdings" charset="2"/>
        <a:buChar char="§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sv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8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91544" y="2626316"/>
            <a:ext cx="8208912" cy="1278653"/>
          </a:xfrm>
        </p:spPr>
        <p:txBody>
          <a:bodyPr anchor="ctr" anchorCtr="0">
            <a:noAutofit/>
          </a:bodyPr>
          <a:lstStyle/>
          <a:p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Buffer stocks – unemployment and inflation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69965" y="4365104"/>
            <a:ext cx="5452070" cy="1538635"/>
          </a:xfrm>
        </p:spPr>
        <p:txBody>
          <a:bodyPr rtlCol="0"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en-AU" sz="2400" kern="0" dirty="0"/>
              <a:t>Professor William Mitchell</a:t>
            </a:r>
          </a:p>
          <a:p>
            <a:pPr>
              <a:lnSpc>
                <a:spcPct val="100000"/>
              </a:lnSpc>
              <a:defRPr/>
            </a:pPr>
            <a:r>
              <a:rPr lang="en-AU" sz="2400" kern="0" dirty="0"/>
              <a:t>University of Newcastle, Australia</a:t>
            </a:r>
          </a:p>
          <a:p>
            <a:pPr>
              <a:lnSpc>
                <a:spcPct val="100000"/>
              </a:lnSpc>
              <a:defRPr/>
            </a:pPr>
            <a:r>
              <a:rPr lang="en-AU" sz="2400" kern="0" dirty="0"/>
              <a:t>University of Helsinki, Finland</a:t>
            </a:r>
          </a:p>
        </p:txBody>
      </p:sp>
      <p:pic>
        <p:nvPicPr>
          <p:cNvPr id="47107" name="Picture 3" descr="coffee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747888"/>
            <a:ext cx="3064669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52A753-FA22-564C-8B6C-32C44C8487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0376" y="979818"/>
            <a:ext cx="2018554" cy="84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87834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oercion Icon 2162328">
            <a:extLst>
              <a:ext uri="{FF2B5EF4-FFF2-40B4-BE49-F238E27FC236}">
                <a16:creationId xmlns:a16="http://schemas.microsoft.com/office/drawing/2014/main" id="{2150115B-7D4A-FD4D-8CBA-06DF089F4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1556792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Profit Icon 146623">
            <a:extLst>
              <a:ext uri="{FF2B5EF4-FFF2-40B4-BE49-F238E27FC236}">
                <a16:creationId xmlns:a16="http://schemas.microsoft.com/office/drawing/2014/main" id="{0341E619-C1F6-6049-810C-AC7ED98E8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752" y="1556792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impossible Icon 2490427">
            <a:extLst>
              <a:ext uri="{FF2B5EF4-FFF2-40B4-BE49-F238E27FC236}">
                <a16:creationId xmlns:a16="http://schemas.microsoft.com/office/drawing/2014/main" id="{B2541BA5-68F1-CE4E-8882-7BD4A3C1E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414649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Lazy Icon 1744915">
            <a:extLst>
              <a:ext uri="{FF2B5EF4-FFF2-40B4-BE49-F238E27FC236}">
                <a16:creationId xmlns:a16="http://schemas.microsoft.com/office/drawing/2014/main" id="{124F6572-12BB-8149-92CC-82CF06E62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752" y="414649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C775D1-AD18-7547-ABFB-C0754289C4F8}"/>
              </a:ext>
            </a:extLst>
          </p:cNvPr>
          <p:cNvSpPr txBox="1"/>
          <p:nvPr/>
        </p:nvSpPr>
        <p:spPr>
          <a:xfrm>
            <a:off x="623332" y="404664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Criticisms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AD3DA7-6E48-FE44-A261-8F3EA172730F}"/>
              </a:ext>
            </a:extLst>
          </p:cNvPr>
          <p:cNvSpPr txBox="1"/>
          <p:nvPr/>
        </p:nvSpPr>
        <p:spPr>
          <a:xfrm>
            <a:off x="6527988" y="416420"/>
            <a:ext cx="2448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What jobs?</a:t>
            </a:r>
          </a:p>
        </p:txBody>
      </p:sp>
      <p:pic>
        <p:nvPicPr>
          <p:cNvPr id="9228" name="Picture 12" descr="imagination Icon 3404492">
            <a:extLst>
              <a:ext uri="{FF2B5EF4-FFF2-40B4-BE49-F238E27FC236}">
                <a16:creationId xmlns:a16="http://schemas.microsoft.com/office/drawing/2014/main" id="{569A6D7D-B256-0F4F-A17F-885D1B21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88" y="157094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Surfing Icon 3322451">
            <a:extLst>
              <a:ext uri="{FF2B5EF4-FFF2-40B4-BE49-F238E27FC236}">
                <a16:creationId xmlns:a16="http://schemas.microsoft.com/office/drawing/2014/main" id="{4F728B82-3205-714C-963D-196C97F53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288" y="522649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2" name="Picture 16" descr="musician Icon 2106070">
            <a:extLst>
              <a:ext uri="{FF2B5EF4-FFF2-40B4-BE49-F238E27FC236}">
                <a16:creationId xmlns:a16="http://schemas.microsoft.com/office/drawing/2014/main" id="{B87385DA-5E17-4447-9BAF-04E02D878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288" y="522649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4" name="Picture 18" descr="environmental Icon 72349">
            <a:extLst>
              <a:ext uri="{FF2B5EF4-FFF2-40B4-BE49-F238E27FC236}">
                <a16:creationId xmlns:a16="http://schemas.microsoft.com/office/drawing/2014/main" id="{5B507C42-124C-E849-ADEC-BE79978B7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88" y="3604056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6" name="Picture 20" descr="care Icon 2725773">
            <a:extLst>
              <a:ext uri="{FF2B5EF4-FFF2-40B4-BE49-F238E27FC236}">
                <a16:creationId xmlns:a16="http://schemas.microsoft.com/office/drawing/2014/main" id="{6415C85E-3C11-FA40-91CA-5CF343538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4" y="3604056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8" name="Picture 22" descr="infrastructure Icon 1050886">
            <a:extLst>
              <a:ext uri="{FF2B5EF4-FFF2-40B4-BE49-F238E27FC236}">
                <a16:creationId xmlns:a16="http://schemas.microsoft.com/office/drawing/2014/main" id="{979B2706-44EE-3E42-B942-4CCA3A741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4512" y="3604056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E72BC3E-EE15-A64F-B362-CD605EE51094}"/>
              </a:ext>
            </a:extLst>
          </p:cNvPr>
          <p:cNvSpPr/>
          <p:nvPr/>
        </p:nvSpPr>
        <p:spPr>
          <a:xfrm>
            <a:off x="6527988" y="3258572"/>
            <a:ext cx="5400600" cy="315934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BAF224D-99B8-FD40-9D55-B945C292DA85}"/>
              </a:ext>
            </a:extLst>
          </p:cNvPr>
          <p:cNvSpPr/>
          <p:nvPr/>
        </p:nvSpPr>
        <p:spPr>
          <a:xfrm>
            <a:off x="551264" y="1268760"/>
            <a:ext cx="5400600" cy="4104456"/>
          </a:xfrm>
          <a:prstGeom prst="rect">
            <a:avLst/>
          </a:prstGeom>
          <a:solidFill>
            <a:schemeClr val="bg1">
              <a:alpha val="89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35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3EDBB58D-752E-7C4D-B31E-3C709E1F9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120"/>
            <a:ext cx="9195476" cy="689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267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nflation Icon 1129391">
            <a:extLst>
              <a:ext uri="{FF2B5EF4-FFF2-40B4-BE49-F238E27FC236}">
                <a16:creationId xmlns:a16="http://schemas.microsoft.com/office/drawing/2014/main" id="{AB7C00F0-CA32-5445-BCA9-792F43AE5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636" y="1700808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102D3AB-A972-FC4A-8028-70A153E015A8}"/>
              </a:ext>
            </a:extLst>
          </p:cNvPr>
          <p:cNvSpPr txBox="1"/>
          <p:nvPr/>
        </p:nvSpPr>
        <p:spPr>
          <a:xfrm>
            <a:off x="1703512" y="3717193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 Inflation anchor</a:t>
            </a:r>
          </a:p>
        </p:txBody>
      </p:sp>
      <p:pic>
        <p:nvPicPr>
          <p:cNvPr id="11268" name="Picture 4" descr="shaming Icon 1230130">
            <a:extLst>
              <a:ext uri="{FF2B5EF4-FFF2-40B4-BE49-F238E27FC236}">
                <a16:creationId xmlns:a16="http://schemas.microsoft.com/office/drawing/2014/main" id="{9F6AA8D2-D713-AE45-A1F0-48B685F53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000" y="1700808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F28C79-58EE-084F-A890-9DB3BFDC8947}"/>
              </a:ext>
            </a:extLst>
          </p:cNvPr>
          <p:cNvSpPr txBox="1"/>
          <p:nvPr/>
        </p:nvSpPr>
        <p:spPr>
          <a:xfrm>
            <a:off x="5087888" y="3717193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Cultural taboo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F49B0B-42AC-984F-8192-1CBA7B0D14F2}"/>
              </a:ext>
            </a:extLst>
          </p:cNvPr>
          <p:cNvSpPr txBox="1"/>
          <p:nvPr/>
        </p:nvSpPr>
        <p:spPr>
          <a:xfrm>
            <a:off x="8688288" y="3717193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Passive consumption</a:t>
            </a:r>
          </a:p>
        </p:txBody>
      </p:sp>
      <p:pic>
        <p:nvPicPr>
          <p:cNvPr id="11270" name="Picture 6" descr="consumerism Icon 2906190">
            <a:extLst>
              <a:ext uri="{FF2B5EF4-FFF2-40B4-BE49-F238E27FC236}">
                <a16:creationId xmlns:a16="http://schemas.microsoft.com/office/drawing/2014/main" id="{7A75CCAB-FA17-684D-8DFB-56A5CE344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4412" y="1700808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56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CF28C79-58EE-084F-A890-9DB3BFDC8947}"/>
              </a:ext>
            </a:extLst>
          </p:cNvPr>
          <p:cNvSpPr txBox="1"/>
          <p:nvPr/>
        </p:nvSpPr>
        <p:spPr>
          <a:xfrm>
            <a:off x="3548717" y="4437112"/>
            <a:ext cx="5094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 just want to do my art!</a:t>
            </a:r>
          </a:p>
        </p:txBody>
      </p:sp>
      <p:pic>
        <p:nvPicPr>
          <p:cNvPr id="13314" name="Picture 2" descr="artist Icon 858309">
            <a:extLst>
              <a:ext uri="{FF2B5EF4-FFF2-40B4-BE49-F238E27FC236}">
                <a16:creationId xmlns:a16="http://schemas.microsoft.com/office/drawing/2014/main" id="{91A83283-E327-3C45-82CF-F123888CE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000" y="1266597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617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CF28C79-58EE-084F-A890-9DB3BFDC8947}"/>
              </a:ext>
            </a:extLst>
          </p:cNvPr>
          <p:cNvSpPr txBox="1"/>
          <p:nvPr/>
        </p:nvSpPr>
        <p:spPr>
          <a:xfrm>
            <a:off x="3548717" y="4437112"/>
            <a:ext cx="5094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evolution</a:t>
            </a:r>
          </a:p>
        </p:txBody>
      </p:sp>
      <p:pic>
        <p:nvPicPr>
          <p:cNvPr id="15362" name="Picture 2" descr="Farmer Icon 3713183">
            <a:extLst>
              <a:ext uri="{FF2B5EF4-FFF2-40B4-BE49-F238E27FC236}">
                <a16:creationId xmlns:a16="http://schemas.microsoft.com/office/drawing/2014/main" id="{AFA8CF20-0307-2646-BCEA-A829FC476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72" y="2132856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Industrial Worker Icon 1383240">
            <a:extLst>
              <a:ext uri="{FF2B5EF4-FFF2-40B4-BE49-F238E27FC236}">
                <a16:creationId xmlns:a16="http://schemas.microsoft.com/office/drawing/2014/main" id="{0154F647-CE26-0E49-A980-391359F2E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717" y="2132856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Typewriter Icon 76962">
            <a:extLst>
              <a:ext uri="{FF2B5EF4-FFF2-40B4-BE49-F238E27FC236}">
                <a16:creationId xmlns:a16="http://schemas.microsoft.com/office/drawing/2014/main" id="{5EB10CD8-0885-8C42-9DA2-34B4DA869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000" y="2135399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Work Icon 1427946">
            <a:extLst>
              <a:ext uri="{FF2B5EF4-FFF2-40B4-BE49-F238E27FC236}">
                <a16:creationId xmlns:a16="http://schemas.microsoft.com/office/drawing/2014/main" id="{2F779F0E-5E21-994A-8A04-F5BD870F3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264" y="2132856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questions Icon 1435997">
            <a:extLst>
              <a:ext uri="{FF2B5EF4-FFF2-40B4-BE49-F238E27FC236}">
                <a16:creationId xmlns:a16="http://schemas.microsoft.com/office/drawing/2014/main" id="{9AE55EB9-6400-4F45-A141-1F404C32A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528" y="2132856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Surfing Icon 3322451">
            <a:extLst>
              <a:ext uri="{FF2B5EF4-FFF2-40B4-BE49-F238E27FC236}">
                <a16:creationId xmlns:a16="http://schemas.microsoft.com/office/drawing/2014/main" id="{29F3ECFF-1A6A-7549-AAB6-576956214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0180" y="4189499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54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CF28C79-58EE-084F-A890-9DB3BFDC8947}"/>
              </a:ext>
            </a:extLst>
          </p:cNvPr>
          <p:cNvSpPr txBox="1"/>
          <p:nvPr/>
        </p:nvSpPr>
        <p:spPr>
          <a:xfrm>
            <a:off x="3548717" y="4437112"/>
            <a:ext cx="5094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work and identity</a:t>
            </a:r>
          </a:p>
        </p:txBody>
      </p:sp>
      <p:pic>
        <p:nvPicPr>
          <p:cNvPr id="17410" name="Picture 2" descr="identity Icon 1843899">
            <a:extLst>
              <a:ext uri="{FF2B5EF4-FFF2-40B4-BE49-F238E27FC236}">
                <a16:creationId xmlns:a16="http://schemas.microsoft.com/office/drawing/2014/main" id="{D2CFE41F-FA7C-4A49-800E-17C92A1FF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0" y="1268760"/>
            <a:ext cx="25400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9015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361AEB-E23A-DD4E-ABBF-27B4C6EE419D}"/>
              </a:ext>
            </a:extLst>
          </p:cNvPr>
          <p:cNvSpPr txBox="1"/>
          <p:nvPr/>
        </p:nvSpPr>
        <p:spPr>
          <a:xfrm>
            <a:off x="4259796" y="2782670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solidFill>
                  <a:schemeClr val="accent1"/>
                </a:solidFill>
              </a:rPr>
              <a:t>END OF TALK</a:t>
            </a:r>
          </a:p>
        </p:txBody>
      </p:sp>
    </p:spTree>
    <p:extLst>
      <p:ext uri="{BB962C8B-B14F-4D97-AF65-F5344CB8AC3E}">
        <p14:creationId xmlns:p14="http://schemas.microsoft.com/office/powerpoint/2010/main" val="5264136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493B17-2E63-8745-B3F1-6B8451F92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next several slides </a:t>
            </a:r>
            <a:r>
              <a:rPr lang="en-US" dirty="0" err="1"/>
              <a:t>summarise</a:t>
            </a:r>
            <a:r>
              <a:rPr lang="en-US" dirty="0"/>
              <a:t> the economics literature on this topic.</a:t>
            </a:r>
          </a:p>
          <a:p>
            <a:r>
              <a:rPr lang="en-US" dirty="0"/>
              <a:t>You might find them useful to guide further reading or thought.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7398DE8-3567-844B-A45B-085EB35F1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 knowledge</a:t>
            </a:r>
          </a:p>
        </p:txBody>
      </p:sp>
    </p:spTree>
    <p:extLst>
      <p:ext uri="{BB962C8B-B14F-4D97-AF65-F5344CB8AC3E}">
        <p14:creationId xmlns:p14="http://schemas.microsoft.com/office/powerpoint/2010/main" val="42509795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Unemployment </a:t>
            </a:r>
            <a:r>
              <a:rPr lang="en-US" dirty="0"/>
              <a:t>due to excessive real wages.</a:t>
            </a:r>
          </a:p>
          <a:p>
            <a:r>
              <a:rPr lang="en-US" dirty="0"/>
              <a:t>Job search – leisure and work.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Neoclassical theory of unemployment </a:t>
            </a:r>
            <a:r>
              <a:rPr lang="mr-IN" dirty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6188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Firms create jobs if they can sell the output produced.</a:t>
            </a:r>
          </a:p>
          <a:p>
            <a:r>
              <a:rPr lang="en-US" dirty="0"/>
              <a:t>Unemployment arises when total spending is insufficient.</a:t>
            </a:r>
          </a:p>
          <a:p>
            <a:r>
              <a:rPr lang="en-US" dirty="0"/>
              <a:t>Systemic lack of jobs – unemployed are powerless to overcome the shortage.</a:t>
            </a:r>
          </a:p>
          <a:p>
            <a:r>
              <a:rPr lang="en-US" dirty="0"/>
              <a:t>Fiscal deficit too low – relative to non-government spending decisions.</a:t>
            </a:r>
          </a:p>
          <a:p>
            <a:r>
              <a:rPr lang="en-US" dirty="0"/>
              <a:t>Solution is to stimulate net spending.</a:t>
            </a:r>
          </a:p>
          <a:p>
            <a:r>
              <a:rPr lang="en-US" dirty="0"/>
              <a:t>Cutting real wages likely to worsen situation – remember the fallacy of composition.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MMT theory of unemployment </a:t>
            </a:r>
            <a:r>
              <a:rPr lang="mr-IN" dirty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308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DF3008-0556-E845-843A-0D2F979501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" y="0"/>
            <a:ext cx="5077508" cy="68745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C7397C2-4EF3-A849-AB86-A661E023EAD7}"/>
              </a:ext>
            </a:extLst>
          </p:cNvPr>
          <p:cNvSpPr txBox="1"/>
          <p:nvPr/>
        </p:nvSpPr>
        <p:spPr>
          <a:xfrm>
            <a:off x="7968208" y="548680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/>
              <a:t>Chapters 17-19</a:t>
            </a:r>
          </a:p>
        </p:txBody>
      </p:sp>
    </p:spTree>
    <p:extLst>
      <p:ext uri="{BB962C8B-B14F-4D97-AF65-F5344CB8AC3E}">
        <p14:creationId xmlns:p14="http://schemas.microsoft.com/office/powerpoint/2010/main" val="20907733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Full employment was initially defined in terms of how many jobs were necessary to meet the desires of the </a:t>
            </a:r>
            <a:r>
              <a:rPr lang="en-US" dirty="0" err="1"/>
              <a:t>labour</a:t>
            </a:r>
            <a:r>
              <a:rPr lang="en-US" dirty="0"/>
              <a:t> force for work.</a:t>
            </a:r>
          </a:p>
          <a:p>
            <a:r>
              <a:rPr lang="en-US" dirty="0"/>
              <a:t>In the simple aggregate supply story, firms move </a:t>
            </a:r>
            <a:r>
              <a:rPr lang="en-US" dirty="0">
                <a:solidFill>
                  <a:srgbClr val="0070C0"/>
                </a:solidFill>
              </a:rPr>
              <a:t>quantity-adjustment</a:t>
            </a:r>
            <a:r>
              <a:rPr lang="en-US" dirty="0"/>
              <a:t> below full capacity to </a:t>
            </a:r>
            <a:r>
              <a:rPr lang="en-US" dirty="0">
                <a:solidFill>
                  <a:srgbClr val="0070C0"/>
                </a:solidFill>
              </a:rPr>
              <a:t>price-adjustment</a:t>
            </a:r>
            <a:r>
              <a:rPr lang="en-US" dirty="0"/>
              <a:t> after full employment.</a:t>
            </a:r>
          </a:p>
          <a:p>
            <a:r>
              <a:rPr lang="en-US" dirty="0"/>
              <a:t>By the 1950s, attention focused on more complete supply story with bottlenecks </a:t>
            </a:r>
            <a:r>
              <a:rPr lang="en-US" dirty="0" err="1"/>
              <a:t>recognised</a:t>
            </a:r>
            <a:r>
              <a:rPr lang="en-US" dirty="0"/>
              <a:t> before full employment.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Phillips curve trade-off</a:t>
            </a:r>
          </a:p>
        </p:txBody>
      </p:sp>
    </p:spTree>
    <p:extLst>
      <p:ext uri="{BB962C8B-B14F-4D97-AF65-F5344CB8AC3E}">
        <p14:creationId xmlns:p14="http://schemas.microsoft.com/office/powerpoint/2010/main" val="3931557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1958 </a:t>
            </a:r>
            <a:r>
              <a:rPr lang="mr-IN" dirty="0"/>
              <a:t>–</a:t>
            </a:r>
            <a:r>
              <a:rPr lang="en-US" dirty="0"/>
              <a:t> Phillips curve enters the picture.</a:t>
            </a:r>
          </a:p>
          <a:p>
            <a:r>
              <a:rPr lang="en-AU" dirty="0"/>
              <a:t>Economic activity (proxied by unemployment rate) directly linked to wage inflation.</a:t>
            </a:r>
          </a:p>
          <a:p>
            <a:r>
              <a:rPr lang="en-AU" dirty="0"/>
              <a:t>At low URs, inflation rises (vice versa).</a:t>
            </a:r>
          </a:p>
          <a:p>
            <a:r>
              <a:rPr lang="en-AU" dirty="0"/>
              <a:t>This led to the </a:t>
            </a:r>
            <a:r>
              <a:rPr lang="en-AU" dirty="0">
                <a:solidFill>
                  <a:srgbClr val="0070C0"/>
                </a:solidFill>
              </a:rPr>
              <a:t>Demand Pull </a:t>
            </a:r>
            <a:r>
              <a:rPr lang="en-AU" dirty="0"/>
              <a:t>theory of inflation.</a:t>
            </a:r>
          </a:p>
          <a:p>
            <a:r>
              <a:rPr lang="en-AU" dirty="0"/>
              <a:t>And the so-called Unemployment-Inflation trade-off was born.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Phillips curve trade-off</a:t>
            </a:r>
          </a:p>
        </p:txBody>
      </p:sp>
    </p:spTree>
    <p:extLst>
      <p:ext uri="{BB962C8B-B14F-4D97-AF65-F5344CB8AC3E}">
        <p14:creationId xmlns:p14="http://schemas.microsoft.com/office/powerpoint/2010/main" val="2299493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Phillips curve trade-off</a:t>
            </a: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 bwMode="auto">
          <a:xfrm>
            <a:off x="3216275" y="1196752"/>
            <a:ext cx="5759450" cy="4890770"/>
            <a:chOff x="1299" y="8217"/>
            <a:chExt cx="7087" cy="6018"/>
          </a:xfrm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1887" y="8217"/>
              <a:ext cx="6499" cy="5990"/>
              <a:chOff x="2091" y="2015"/>
              <a:chExt cx="8403" cy="8888"/>
            </a:xfrm>
          </p:grpSpPr>
          <p:grpSp>
            <p:nvGrpSpPr>
              <p:cNvPr id="8" name="Group 7"/>
              <p:cNvGrpSpPr>
                <a:grpSpLocks/>
              </p:cNvGrpSpPr>
              <p:nvPr/>
            </p:nvGrpSpPr>
            <p:grpSpPr bwMode="auto">
              <a:xfrm>
                <a:off x="2091" y="2015"/>
                <a:ext cx="8403" cy="8403"/>
                <a:chOff x="2091" y="2015"/>
                <a:chExt cx="8403" cy="8403"/>
              </a:xfrm>
            </p:grpSpPr>
            <p:cxnSp>
              <p:nvCxnSpPr>
                <p:cNvPr id="10" name="AutoShape 532"/>
                <p:cNvCxnSpPr>
                  <a:cxnSpLocks noChangeShapeType="1"/>
                </p:cNvCxnSpPr>
                <p:nvPr/>
              </p:nvCxnSpPr>
              <p:spPr bwMode="auto">
                <a:xfrm>
                  <a:off x="2091" y="10418"/>
                  <a:ext cx="8403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1" name="AutoShape 533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-2111" y="6217"/>
                  <a:ext cx="8403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9" name="Arc 534"/>
              <p:cNvSpPr>
                <a:spLocks/>
              </p:cNvSpPr>
              <p:nvPr/>
            </p:nvSpPr>
            <p:spPr bwMode="auto">
              <a:xfrm flipH="1" flipV="1">
                <a:off x="2560" y="2766"/>
                <a:ext cx="7566" cy="8137"/>
              </a:xfrm>
              <a:custGeom>
                <a:avLst/>
                <a:gdLst>
                  <a:gd name="T0" fmla="*/ 0 w 21600"/>
                  <a:gd name="T1" fmla="*/ 0 h 21600"/>
                  <a:gd name="T2" fmla="*/ 7566 w 21600"/>
                  <a:gd name="T3" fmla="*/ 8137 h 21600"/>
                  <a:gd name="T4" fmla="*/ 0 w 21600"/>
                  <a:gd name="T5" fmla="*/ 8137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rgbClr val="2E6EB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</p:grpSp>
        <p:sp>
          <p:nvSpPr>
            <p:cNvPr id="6" name="Text Box 535"/>
            <p:cNvSpPr txBox="1">
              <a:spLocks noChangeArrowheads="1"/>
            </p:cNvSpPr>
            <p:nvPr/>
          </p:nvSpPr>
          <p:spPr bwMode="auto">
            <a:xfrm>
              <a:off x="1299" y="8217"/>
              <a:ext cx="588" cy="2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vert270" wrap="square" lIns="91440" tIns="45720" rIns="91440" bIns="45720" anchor="t" anchorCtr="0" upright="1">
              <a:noAutofit/>
            </a:bodyPr>
            <a:lstStyle/>
            <a:p>
              <a:pPr algn="just">
                <a:spcAft>
                  <a:spcPts val="600"/>
                </a:spcAft>
              </a:pPr>
              <a:r>
                <a:rPr lang="en-AU" sz="1400" dirty="0">
                  <a:solidFill>
                    <a:srgbClr val="000000"/>
                  </a:solidFill>
                  <a:latin typeface="Times New Roman" charset="0"/>
                  <a:ea typeface="Calibri" charset="0"/>
                  <a:cs typeface="Times New Roman" charset="0"/>
                </a:rPr>
                <a:t>Change in money wages (%)</a:t>
              </a:r>
              <a:endParaRPr lang="en-GB" sz="1400" dirty="0">
                <a:solidFill>
                  <a:srgbClr val="000000"/>
                </a:solidFill>
                <a:latin typeface="Times New Roman" charset="0"/>
                <a:ea typeface="Calibri" charset="0"/>
                <a:cs typeface="Times New Roman" charset="0"/>
              </a:endParaRPr>
            </a:p>
          </p:txBody>
        </p:sp>
        <p:sp>
          <p:nvSpPr>
            <p:cNvPr id="7" name="Text Box 536"/>
            <p:cNvSpPr txBox="1">
              <a:spLocks noChangeArrowheads="1"/>
            </p:cNvSpPr>
            <p:nvPr/>
          </p:nvSpPr>
          <p:spPr bwMode="auto">
            <a:xfrm>
              <a:off x="3586" y="13880"/>
              <a:ext cx="2624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spcAft>
                  <a:spcPts val="600"/>
                </a:spcAft>
              </a:pPr>
              <a:r>
                <a:rPr lang="en-AU" sz="1400" dirty="0">
                  <a:solidFill>
                    <a:srgbClr val="000000"/>
                  </a:solidFill>
                  <a:latin typeface="Times New Roman" charset="0"/>
                  <a:ea typeface="Calibri" charset="0"/>
                  <a:cs typeface="Times New Roman" charset="0"/>
                </a:rPr>
                <a:t>Unemployment Rate (%)</a:t>
              </a:r>
              <a:endParaRPr lang="en-GB" sz="1400" dirty="0">
                <a:solidFill>
                  <a:srgbClr val="000000"/>
                </a:solidFill>
                <a:latin typeface="Times New Roman" charset="0"/>
                <a:ea typeface="Calibri" charset="0"/>
                <a:cs typeface="Times New Roman" charset="0"/>
              </a:endParaRPr>
            </a:p>
          </p:txBody>
        </p:sp>
      </p:grpSp>
      <p:cxnSp>
        <p:nvCxnSpPr>
          <p:cNvPr id="16" name="Straight Connector 15"/>
          <p:cNvCxnSpPr/>
          <p:nvPr/>
        </p:nvCxnSpPr>
        <p:spPr>
          <a:xfrm>
            <a:off x="3693816" y="2924945"/>
            <a:ext cx="2546201" cy="2874073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943872" y="4090943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83007" y="2190583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Social preference function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096000" y="3082921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Point A is preferred trade-off between inflation and unemployment</a:t>
            </a:r>
          </a:p>
        </p:txBody>
      </p:sp>
    </p:spTree>
    <p:extLst>
      <p:ext uri="{BB962C8B-B14F-4D97-AF65-F5344CB8AC3E}">
        <p14:creationId xmlns:p14="http://schemas.microsoft.com/office/powerpoint/2010/main" val="345630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Workers and capital struggle over income shares, mediated by government.</a:t>
            </a:r>
          </a:p>
          <a:p>
            <a:r>
              <a:rPr lang="en-US" altLang="en-US" dirty="0"/>
              <a:t>This conflict can trigger a wage-price spiral when the power of workers rises (low unemployment) and they push up wages and firms resist real income losses by restoring markups.</a:t>
            </a:r>
          </a:p>
          <a:p>
            <a:r>
              <a:rPr lang="en-US" altLang="en-US" dirty="0"/>
              <a:t>Alternatively a price-wage spiral begins when firms </a:t>
            </a:r>
            <a:r>
              <a:rPr lang="en-US" altLang="en-US" dirty="0">
                <a:sym typeface="Wingdings" charset="2"/>
              </a:rPr>
              <a:t>raise mark-ups and workers resist the real income cuts.</a:t>
            </a:r>
          </a:p>
          <a:p>
            <a:r>
              <a:rPr lang="en-US" altLang="en-US" dirty="0"/>
              <a:t>So for inflation to result  - there must be</a:t>
            </a:r>
            <a:r>
              <a:rPr lang="en-AU" altLang="en-US" dirty="0"/>
              <a:t> </a:t>
            </a:r>
            <a:r>
              <a:rPr lang="en-US" altLang="en-US" dirty="0"/>
              <a:t>resistance on both sides.</a:t>
            </a:r>
          </a:p>
          <a:p>
            <a:r>
              <a:rPr lang="en-US" altLang="en-US" dirty="0">
                <a:sym typeface="Wingdings" charset="2"/>
              </a:rPr>
              <a:t>This type of inflation is sometimes called ‘</a:t>
            </a:r>
            <a:r>
              <a:rPr lang="en-US" altLang="en-US" dirty="0">
                <a:solidFill>
                  <a:schemeClr val="accent1"/>
                </a:solidFill>
                <a:sym typeface="Wingdings" charset="2"/>
              </a:rPr>
              <a:t>cost push</a:t>
            </a:r>
            <a:r>
              <a:rPr lang="en-US" altLang="en-US" dirty="0">
                <a:sym typeface="Wingdings" charset="2"/>
              </a:rPr>
              <a:t>’.</a:t>
            </a:r>
          </a:p>
        </p:txBody>
      </p:sp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Conflict theory of inflation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187308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Another cost-push source: oil, food.</a:t>
            </a:r>
          </a:p>
          <a:p>
            <a:r>
              <a:rPr lang="en-US" altLang="en-US" dirty="0"/>
              <a:t>Particularly if imported prices rise.</a:t>
            </a:r>
          </a:p>
          <a:p>
            <a:r>
              <a:rPr lang="en-US" altLang="en-US" dirty="0"/>
              <a:t>Who will bear the real income loss?</a:t>
            </a:r>
          </a:p>
          <a:p>
            <a:r>
              <a:rPr lang="en-US" altLang="en-US" dirty="0"/>
              <a:t>Can lead to inflation if workers or domestic firms try to maintain share (real wage or markup).</a:t>
            </a:r>
          </a:p>
        </p:txBody>
      </p:sp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Raw material price increases</a:t>
            </a:r>
          </a:p>
        </p:txBody>
      </p:sp>
    </p:spTree>
    <p:extLst>
      <p:ext uri="{BB962C8B-B14F-4D97-AF65-F5344CB8AC3E}">
        <p14:creationId xmlns:p14="http://schemas.microsoft.com/office/powerpoint/2010/main" val="29985808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sym typeface="Wingdings" charset="2"/>
              </a:rPr>
              <a:t>Hard to differentiate cost-push and demand-pull in real world.</a:t>
            </a:r>
          </a:p>
          <a:p>
            <a:r>
              <a:rPr lang="en-US" altLang="en-US" dirty="0">
                <a:sym typeface="Wingdings" charset="2"/>
              </a:rPr>
              <a:t>A</a:t>
            </a:r>
            <a:r>
              <a:rPr lang="en-US" altLang="en-US" dirty="0"/>
              <a:t> cost-push impact on prices is hard to keep going unless demand is high enough to fuel conflict.</a:t>
            </a:r>
          </a:p>
          <a:p>
            <a:r>
              <a:rPr lang="en-US" altLang="en-US" dirty="0"/>
              <a:t>It was argued that government (central banks) accommodated the inflation pressure.</a:t>
            </a:r>
          </a:p>
          <a:p>
            <a:r>
              <a:rPr lang="en-US" altLang="en-US" dirty="0"/>
              <a:t>Tightening aggregate spending ‘disciplines’ the inflation spiral:</a:t>
            </a:r>
          </a:p>
          <a:p>
            <a:pPr lvl="1"/>
            <a:r>
              <a:rPr lang="en-US" altLang="en-US" dirty="0"/>
              <a:t>Soft product markets </a:t>
            </a:r>
            <a:r>
              <a:rPr lang="mr-IN" altLang="en-US" dirty="0"/>
              <a:t>–</a:t>
            </a:r>
            <a:r>
              <a:rPr lang="en-US" altLang="en-US" dirty="0"/>
              <a:t> prevents mark-up push.</a:t>
            </a:r>
          </a:p>
          <a:p>
            <a:pPr lvl="1"/>
            <a:r>
              <a:rPr lang="en-US" altLang="en-US" dirty="0"/>
              <a:t>Soft </a:t>
            </a:r>
            <a:r>
              <a:rPr lang="en-US" altLang="en-US" dirty="0" err="1"/>
              <a:t>labour</a:t>
            </a:r>
            <a:r>
              <a:rPr lang="en-US" altLang="en-US" dirty="0"/>
              <a:t> markets </a:t>
            </a:r>
            <a:r>
              <a:rPr lang="mr-IN" altLang="en-US" dirty="0"/>
              <a:t>–</a:t>
            </a:r>
            <a:r>
              <a:rPr lang="en-US" altLang="en-US" dirty="0"/>
              <a:t> stops wages pressure.</a:t>
            </a:r>
          </a:p>
        </p:txBody>
      </p:sp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Policy accommodation </a:t>
            </a:r>
            <a:r>
              <a:rPr lang="mr-IN" altLang="en-US" dirty="0"/>
              <a:t>…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021249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1950-70s period of distributional conflict because workers’ bargaining power grew in strength.</a:t>
            </a:r>
          </a:p>
          <a:p>
            <a:r>
              <a:rPr lang="en-US" altLang="en-US" dirty="0"/>
              <a:t>Real wages growth in proportion with productivity growth and wage demands squeezed profit margins.</a:t>
            </a:r>
          </a:p>
          <a:p>
            <a:r>
              <a:rPr lang="en-US" altLang="en-US" dirty="0"/>
              <a:t>Firms cut investment, growth slowed.</a:t>
            </a:r>
          </a:p>
          <a:p>
            <a:r>
              <a:rPr lang="en-US" altLang="en-US" dirty="0"/>
              <a:t>OPEC oil price rises (1973).</a:t>
            </a:r>
          </a:p>
          <a:p>
            <a:r>
              <a:rPr lang="en-US" altLang="en-US" dirty="0"/>
              <a:t>Governments adopted austerity to fight inflation </a:t>
            </a:r>
            <a:r>
              <a:rPr lang="mr-IN" altLang="en-US" dirty="0"/>
              <a:t>–</a:t>
            </a:r>
            <a:r>
              <a:rPr lang="en-US" altLang="en-US" dirty="0"/>
              <a:t> unemployment rose.</a:t>
            </a:r>
          </a:p>
          <a:p>
            <a:r>
              <a:rPr lang="en-US" altLang="en-US" dirty="0">
                <a:solidFill>
                  <a:srgbClr val="0070C0"/>
                </a:solidFill>
              </a:rPr>
              <a:t>Stagflation</a:t>
            </a:r>
            <a:r>
              <a:rPr lang="en-US" altLang="en-US" dirty="0"/>
              <a:t> allowed Monetarism to take hold.</a:t>
            </a:r>
          </a:p>
          <a:p>
            <a:r>
              <a:rPr lang="en-US" altLang="en-US" dirty="0"/>
              <a:t>Keynesian response weak - proposed ineffective wage and price controls.</a:t>
            </a:r>
          </a:p>
        </p:txBody>
      </p:sp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Post WW2 profit squeeze and inflationary bias</a:t>
            </a:r>
          </a:p>
        </p:txBody>
      </p:sp>
    </p:spTree>
    <p:extLst>
      <p:ext uri="{BB962C8B-B14F-4D97-AF65-F5344CB8AC3E}">
        <p14:creationId xmlns:p14="http://schemas.microsoft.com/office/powerpoint/2010/main" val="10354910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t="5588"/>
          <a:stretch/>
        </p:blipFill>
        <p:spPr>
          <a:xfrm>
            <a:off x="2520950" y="1268760"/>
            <a:ext cx="7150100" cy="45922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shifting Phillips Curve </a:t>
            </a:r>
            <a:r>
              <a:rPr lang="mr-IN" dirty="0"/>
              <a:t>…</a:t>
            </a:r>
            <a:endParaRPr lang="en-US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723B45C-8D39-5B44-BC3D-575E328E2E61}"/>
              </a:ext>
            </a:extLst>
          </p:cNvPr>
          <p:cNvCxnSpPr/>
          <p:nvPr/>
        </p:nvCxnSpPr>
        <p:spPr>
          <a:xfrm flipV="1">
            <a:off x="4439816" y="2132856"/>
            <a:ext cx="936104" cy="1296144"/>
          </a:xfrm>
          <a:prstGeom prst="line">
            <a:avLst/>
          </a:prstGeom>
          <a:ln w="38100">
            <a:solidFill>
              <a:srgbClr val="C0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21FBF78-1BA9-CF4F-9506-88327F50F21C}"/>
              </a:ext>
            </a:extLst>
          </p:cNvPr>
          <p:cNvCxnSpPr>
            <a:cxnSpLocks/>
          </p:cNvCxnSpPr>
          <p:nvPr/>
        </p:nvCxnSpPr>
        <p:spPr>
          <a:xfrm flipH="1">
            <a:off x="8544273" y="3429000"/>
            <a:ext cx="357221" cy="655608"/>
          </a:xfrm>
          <a:prstGeom prst="line">
            <a:avLst/>
          </a:prstGeom>
          <a:ln w="38100">
            <a:solidFill>
              <a:srgbClr val="C0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944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Considered inflation was due to excessive money chasing too few goods.</a:t>
            </a:r>
          </a:p>
          <a:p>
            <a:r>
              <a:rPr lang="en-US" dirty="0"/>
              <a:t>Quantity Theory of Money: MV = PY</a:t>
            </a:r>
          </a:p>
          <a:p>
            <a:pPr lvl="1"/>
            <a:r>
              <a:rPr lang="en-US" altLang="en-US" dirty="0"/>
              <a:t>M is a stock of money.</a:t>
            </a:r>
          </a:p>
          <a:p>
            <a:pPr lvl="1"/>
            <a:r>
              <a:rPr lang="en-US" altLang="en-US" dirty="0"/>
              <a:t>V is velocity links the stock to the flow of spending.</a:t>
            </a:r>
          </a:p>
          <a:p>
            <a:pPr lvl="1"/>
            <a:r>
              <a:rPr lang="en-US" altLang="en-US" dirty="0"/>
              <a:t>P is aggregate price level</a:t>
            </a:r>
          </a:p>
          <a:p>
            <a:pPr lvl="1"/>
            <a:r>
              <a:rPr lang="en-US" altLang="en-US" dirty="0"/>
              <a:t>Y is real GDP.</a:t>
            </a:r>
          </a:p>
          <a:p>
            <a:pPr lvl="1"/>
            <a:r>
              <a:rPr lang="en-US" altLang="en-US" dirty="0"/>
              <a:t>Assumed full employment and stable V.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Emerging Monetarism </a:t>
            </a:r>
            <a:r>
              <a:rPr lang="mr-IN" dirty="0"/>
              <a:t>…</a:t>
            </a:r>
            <a:r>
              <a:rPr lang="en-AU" dirty="0"/>
              <a:t> Quantity Theory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5234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Assumed V (habits) and Y (market clearing) constant.</a:t>
                </a:r>
              </a:p>
              <a:p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𝑀</m:t>
                    </m:r>
                    <m:bar>
                      <m:barPr>
                        <m:pos m:val="top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bar>
                    <m:r>
                      <a:rPr lang="en-AU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𝑃</m:t>
                    </m:r>
                    <m:bar>
                      <m:barPr>
                        <m:pos m:val="top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bar>
                  </m:oMath>
                </a14:m>
                <a:endParaRPr lang="en-AU" dirty="0"/>
              </a:p>
              <a:p>
                <a:r>
                  <a:rPr lang="en-US" dirty="0"/>
                  <a:t>Then </a:t>
                </a:r>
                <a:r>
                  <a:rPr lang="en-US" dirty="0">
                    <a:latin typeface="Symbol" charset="2"/>
                    <a:ea typeface="Symbol" charset="2"/>
                    <a:cs typeface="Symbol" charset="2"/>
                  </a:rPr>
                  <a:t>D</a:t>
                </a:r>
                <a:r>
                  <a:rPr lang="en-US" dirty="0"/>
                  <a:t>M </a:t>
                </a:r>
                <a:r>
                  <a:rPr lang="en-US" altLang="en-US" dirty="0">
                    <a:sym typeface="Wingdings" charset="2"/>
                  </a:rPr>
                  <a:t> </a:t>
                </a:r>
                <a:r>
                  <a:rPr lang="en-US" altLang="en-US" dirty="0">
                    <a:latin typeface="Symbol" charset="2"/>
                    <a:ea typeface="Symbol" charset="2"/>
                    <a:cs typeface="Symbol" charset="2"/>
                    <a:sym typeface="Wingdings" charset="2"/>
                  </a:rPr>
                  <a:t>D</a:t>
                </a:r>
                <a:r>
                  <a:rPr lang="en-US" altLang="en-US" dirty="0">
                    <a:sym typeface="Wingdings" charset="2"/>
                  </a:rPr>
                  <a:t>P</a:t>
                </a:r>
              </a:p>
              <a:p>
                <a:r>
                  <a:rPr lang="en-US" dirty="0">
                    <a:sym typeface="Wingdings" charset="2"/>
                  </a:rPr>
                  <a:t>QED</a:t>
                </a:r>
              </a:p>
              <a:p>
                <a:r>
                  <a:rPr lang="en-US" dirty="0">
                    <a:sym typeface="Wingdings" charset="2"/>
                  </a:rPr>
                  <a:t>But economies rarely at full employment.</a:t>
                </a:r>
              </a:p>
              <a:p>
                <a:r>
                  <a:rPr lang="en-US" dirty="0">
                    <a:sym typeface="Wingdings" charset="2"/>
                  </a:rPr>
                  <a:t>Velocity is unstable.</a:t>
                </a:r>
              </a:p>
              <a:p>
                <a:r>
                  <a:rPr lang="en-US" dirty="0">
                    <a:sym typeface="Wingdings" charset="2"/>
                  </a:rPr>
                  <a:t>Monetarists said if you wanted to control inflation then the central bank had to control the money supply (M).</a:t>
                </a:r>
              </a:p>
              <a:p>
                <a:r>
                  <a:rPr lang="en-US" dirty="0">
                    <a:sym typeface="Wingdings" charset="2"/>
                  </a:rPr>
                  <a:t>But central banks cannot control the money supply.</a:t>
                </a: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8" t="-2267" b="-1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Quantity Theory </a:t>
            </a:r>
            <a:r>
              <a:rPr lang="mr-IN" dirty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994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">
            <a:extLst>
              <a:ext uri="{FF2B5EF4-FFF2-40B4-BE49-F238E27FC236}">
                <a16:creationId xmlns:a16="http://schemas.microsoft.com/office/drawing/2014/main" id="{85849F25-FF72-B44C-A3DC-A2F314497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67"/>
            <a:ext cx="6108588" cy="458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employment">
            <a:extLst>
              <a:ext uri="{FF2B5EF4-FFF2-40B4-BE49-F238E27FC236}">
                <a16:creationId xmlns:a16="http://schemas.microsoft.com/office/drawing/2014/main" id="{DF903651-2220-674B-8585-613A20639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588" y="3429000"/>
            <a:ext cx="608341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287E95-6B0E-AA4A-B187-1C3C48F69141}"/>
              </a:ext>
            </a:extLst>
          </p:cNvPr>
          <p:cNvSpPr txBox="1"/>
          <p:nvPr/>
        </p:nvSpPr>
        <p:spPr>
          <a:xfrm>
            <a:off x="7608168" y="1340768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Which buffer stock?</a:t>
            </a:r>
          </a:p>
        </p:txBody>
      </p:sp>
    </p:spTree>
    <p:extLst>
      <p:ext uri="{BB962C8B-B14F-4D97-AF65-F5344CB8AC3E}">
        <p14:creationId xmlns:p14="http://schemas.microsoft.com/office/powerpoint/2010/main" val="398992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Monetarists rejected PC trade-off.</a:t>
            </a:r>
          </a:p>
          <a:p>
            <a:r>
              <a:rPr lang="en-US" dirty="0"/>
              <a:t>Claimed there was only one unique unemployment rate associated with stable inflation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Natural Rate</a:t>
            </a:r>
            <a:r>
              <a:rPr lang="en-US" dirty="0"/>
              <a:t>.</a:t>
            </a:r>
          </a:p>
          <a:p>
            <a:r>
              <a:rPr lang="en-US" dirty="0"/>
              <a:t>Later called the Non-Accelerating Inflation Rate of Unemployment (NAIRU).</a:t>
            </a:r>
          </a:p>
          <a:p>
            <a:r>
              <a:rPr lang="en-US" dirty="0"/>
              <a:t>This NRU was determined by structural factors in the </a:t>
            </a:r>
            <a:r>
              <a:rPr lang="en-US" dirty="0" err="1"/>
              <a:t>labour</a:t>
            </a:r>
            <a:r>
              <a:rPr lang="en-US" dirty="0"/>
              <a:t> market and could not be manipulated in the long-run by aggregate demand policies.</a:t>
            </a:r>
          </a:p>
          <a:p>
            <a:r>
              <a:rPr lang="en-US" dirty="0"/>
              <a:t>Attempts to exploit trade-off ended in accelerating inflation.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Natural Rate of Unemployment hypothesis </a:t>
            </a:r>
            <a:r>
              <a:rPr lang="mr-IN" dirty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5826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Monetarists said original Phillips Curve didn’t include inflation expectations.</a:t>
            </a:r>
          </a:p>
          <a:p>
            <a:r>
              <a:rPr lang="en-AU" dirty="0"/>
              <a:t>Inflation could rise independent of state of labour market if expectations were strong.</a:t>
            </a:r>
          </a:p>
          <a:p>
            <a:r>
              <a:rPr lang="en-AU" dirty="0"/>
              <a:t>So a family of Phillips Curve that would rise as inflation rose </a:t>
            </a:r>
            <a:r>
              <a:rPr lang="mr-IN" dirty="0"/>
              <a:t>–</a:t>
            </a:r>
            <a:r>
              <a:rPr lang="en-AU" dirty="0"/>
              <a:t> because expectations would adjust upwards.</a:t>
            </a:r>
          </a:p>
        </p:txBody>
      </p:sp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Expectations and the Phillips Curve </a:t>
            </a:r>
            <a:r>
              <a:rPr lang="mr-IN" altLang="en-US" dirty="0"/>
              <a:t>…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005235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Straight Connector 42"/>
          <p:cNvCxnSpPr/>
          <p:nvPr/>
        </p:nvCxnSpPr>
        <p:spPr>
          <a:xfrm flipH="1" flipV="1">
            <a:off x="6098271" y="1517279"/>
            <a:ext cx="1" cy="419121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Expectations-Augmented Phillips curve </a:t>
            </a:r>
            <a:r>
              <a:rPr lang="mr-IN" dirty="0"/>
              <a:t>…</a:t>
            </a:r>
            <a:endParaRPr lang="en-US" dirty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 bwMode="auto">
          <a:xfrm>
            <a:off x="3216275" y="1196752"/>
            <a:ext cx="6022758" cy="5248353"/>
            <a:chOff x="1299" y="8217"/>
            <a:chExt cx="7411" cy="6458"/>
          </a:xfrm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1887" y="8217"/>
              <a:ext cx="6499" cy="6458"/>
              <a:chOff x="2091" y="2015"/>
              <a:chExt cx="8403" cy="9583"/>
            </a:xfrm>
          </p:grpSpPr>
          <p:grpSp>
            <p:nvGrpSpPr>
              <p:cNvPr id="8" name="Group 7"/>
              <p:cNvGrpSpPr>
                <a:grpSpLocks/>
              </p:cNvGrpSpPr>
              <p:nvPr/>
            </p:nvGrpSpPr>
            <p:grpSpPr bwMode="auto">
              <a:xfrm>
                <a:off x="2091" y="2015"/>
                <a:ext cx="8403" cy="8403"/>
                <a:chOff x="2091" y="2015"/>
                <a:chExt cx="8403" cy="8403"/>
              </a:xfrm>
            </p:grpSpPr>
            <p:cxnSp>
              <p:nvCxnSpPr>
                <p:cNvPr id="10" name="AutoShape 532"/>
                <p:cNvCxnSpPr>
                  <a:cxnSpLocks noChangeShapeType="1"/>
                </p:cNvCxnSpPr>
                <p:nvPr/>
              </p:nvCxnSpPr>
              <p:spPr bwMode="auto">
                <a:xfrm>
                  <a:off x="2091" y="10418"/>
                  <a:ext cx="8403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1" name="AutoShape 533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-2111" y="6217"/>
                  <a:ext cx="8403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9" name="Arc 534"/>
              <p:cNvSpPr>
                <a:spLocks/>
              </p:cNvSpPr>
              <p:nvPr/>
            </p:nvSpPr>
            <p:spPr bwMode="auto">
              <a:xfrm flipH="1" flipV="1">
                <a:off x="2324" y="3461"/>
                <a:ext cx="7566" cy="8137"/>
              </a:xfrm>
              <a:custGeom>
                <a:avLst/>
                <a:gdLst>
                  <a:gd name="T0" fmla="*/ 0 w 21600"/>
                  <a:gd name="T1" fmla="*/ 0 h 21600"/>
                  <a:gd name="T2" fmla="*/ 7566 w 21600"/>
                  <a:gd name="T3" fmla="*/ 8137 h 21600"/>
                  <a:gd name="T4" fmla="*/ 0 w 21600"/>
                  <a:gd name="T5" fmla="*/ 8137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rgbClr val="2E6EB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</p:grpSp>
        <p:sp>
          <p:nvSpPr>
            <p:cNvPr id="6" name="Text Box 535"/>
            <p:cNvSpPr txBox="1">
              <a:spLocks noChangeArrowheads="1"/>
            </p:cNvSpPr>
            <p:nvPr/>
          </p:nvSpPr>
          <p:spPr bwMode="auto">
            <a:xfrm>
              <a:off x="1299" y="8217"/>
              <a:ext cx="588" cy="1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vert270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AU" sz="1400">
                  <a:solidFill>
                    <a:srgbClr val="000000"/>
                  </a:solidFill>
                  <a:latin typeface="Times New Roman" charset="0"/>
                  <a:ea typeface="Calibri" charset="0"/>
                  <a:cs typeface="Times New Roman" charset="0"/>
                </a:rPr>
                <a:t>Inflation (%)</a:t>
              </a:r>
              <a:endParaRPr lang="en-GB" sz="1400" dirty="0">
                <a:solidFill>
                  <a:srgbClr val="000000"/>
                </a:solidFill>
                <a:latin typeface="Times New Roman" charset="0"/>
                <a:ea typeface="Calibri" charset="0"/>
                <a:cs typeface="Times New Roman" charset="0"/>
              </a:endParaRPr>
            </a:p>
          </p:txBody>
        </p:sp>
        <p:sp>
          <p:nvSpPr>
            <p:cNvPr id="7" name="Text Box 536"/>
            <p:cNvSpPr txBox="1">
              <a:spLocks noChangeArrowheads="1"/>
            </p:cNvSpPr>
            <p:nvPr/>
          </p:nvSpPr>
          <p:spPr bwMode="auto">
            <a:xfrm>
              <a:off x="6086" y="13947"/>
              <a:ext cx="2624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spcAft>
                  <a:spcPts val="600"/>
                </a:spcAft>
              </a:pPr>
              <a:r>
                <a:rPr lang="en-AU" sz="1400" dirty="0">
                  <a:solidFill>
                    <a:srgbClr val="000000"/>
                  </a:solidFill>
                  <a:latin typeface="Times New Roman" charset="0"/>
                  <a:ea typeface="Calibri" charset="0"/>
                  <a:cs typeface="Times New Roman" charset="0"/>
                </a:rPr>
                <a:t>Unemployment Rate (%)</a:t>
              </a:r>
              <a:endParaRPr lang="en-GB" sz="1400" dirty="0">
                <a:solidFill>
                  <a:srgbClr val="000000"/>
                </a:solidFill>
                <a:latin typeface="Times New Roman" charset="0"/>
                <a:ea typeface="Calibri" charset="0"/>
                <a:cs typeface="Times New Roman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8606270" y="5311051"/>
            <a:ext cx="877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PEX 2%</a:t>
            </a:r>
          </a:p>
        </p:txBody>
      </p:sp>
      <p:sp>
        <p:nvSpPr>
          <p:cNvPr id="15" name="Arc 534"/>
          <p:cNvSpPr>
            <a:spLocks/>
          </p:cNvSpPr>
          <p:nvPr/>
        </p:nvSpPr>
        <p:spPr bwMode="auto">
          <a:xfrm flipH="1" flipV="1">
            <a:off x="4727849" y="1988686"/>
            <a:ext cx="3868241" cy="3561647"/>
          </a:xfrm>
          <a:custGeom>
            <a:avLst/>
            <a:gdLst>
              <a:gd name="T0" fmla="*/ 0 w 21600"/>
              <a:gd name="T1" fmla="*/ 0 h 21600"/>
              <a:gd name="T2" fmla="*/ 7566 w 21600"/>
              <a:gd name="T3" fmla="*/ 8137 h 21600"/>
              <a:gd name="T4" fmla="*/ 0 w 21600"/>
              <a:gd name="T5" fmla="*/ 813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2E6EB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  <p:cxnSp>
        <p:nvCxnSpPr>
          <p:cNvPr id="12" name="Straight Connector 11"/>
          <p:cNvCxnSpPr/>
          <p:nvPr/>
        </p:nvCxnSpPr>
        <p:spPr>
          <a:xfrm flipH="1" flipV="1">
            <a:off x="6096000" y="1607863"/>
            <a:ext cx="1" cy="419121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752514" y="1191168"/>
            <a:ext cx="686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LRPC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3693502" y="4725144"/>
            <a:ext cx="2402499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rc 534"/>
          <p:cNvSpPr>
            <a:spLocks/>
          </p:cNvSpPr>
          <p:nvPr/>
        </p:nvSpPr>
        <p:spPr bwMode="auto">
          <a:xfrm flipH="1" flipV="1">
            <a:off x="5612589" y="1988412"/>
            <a:ext cx="3014325" cy="2736732"/>
          </a:xfrm>
          <a:custGeom>
            <a:avLst/>
            <a:gdLst>
              <a:gd name="T0" fmla="*/ 0 w 21600"/>
              <a:gd name="T1" fmla="*/ 0 h 21600"/>
              <a:gd name="T2" fmla="*/ 7566 w 21600"/>
              <a:gd name="T3" fmla="*/ 8137 h 21600"/>
              <a:gd name="T4" fmla="*/ 0 w 21600"/>
              <a:gd name="T5" fmla="*/ 813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2E6EB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8661600" y="4540478"/>
            <a:ext cx="877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1"/>
                </a:solidFill>
              </a:rPr>
              <a:t>PEX 4%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3693502" y="3465603"/>
            <a:ext cx="2402499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118691" y="3244334"/>
            <a:ext cx="564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1"/>
                </a:solidFill>
              </a:rPr>
              <a:t>4</a:t>
            </a:r>
            <a:r>
              <a:rPr lang="en-US" dirty="0">
                <a:solidFill>
                  <a:schemeClr val="accent1"/>
                </a:solidFill>
              </a:rPr>
              <a:t>%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122015" y="4515356"/>
            <a:ext cx="564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2%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5106449" y="4819775"/>
            <a:ext cx="854177" cy="66564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061289" y="4337250"/>
            <a:ext cx="484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C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674130" y="4337250"/>
            <a:ext cx="484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accent1"/>
                </a:solidFill>
              </a:rPr>
              <a:t>B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81173" y="3001641"/>
            <a:ext cx="484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D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092601" y="3006513"/>
            <a:ext cx="484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E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flipH="1" flipV="1">
            <a:off x="5304403" y="3560185"/>
            <a:ext cx="722200" cy="81144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5134876" y="3447041"/>
            <a:ext cx="767140" cy="1369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893224" y="4709593"/>
            <a:ext cx="1008792" cy="1527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657456" y="5935985"/>
            <a:ext cx="877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NRU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405524" y="1606014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Adaptive versus Rational Expectations</a:t>
            </a:r>
          </a:p>
        </p:txBody>
      </p:sp>
    </p:spTree>
    <p:extLst>
      <p:ext uri="{BB962C8B-B14F-4D97-AF65-F5344CB8AC3E}">
        <p14:creationId xmlns:p14="http://schemas.microsoft.com/office/powerpoint/2010/main" val="162086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1" grpId="0"/>
      <p:bldP spid="32" grpId="0"/>
      <p:bldP spid="33" grpId="0"/>
      <p:bldP spid="34" grpId="0"/>
      <p:bldP spid="4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</a:t>
            </a:r>
            <a:r>
              <a:rPr lang="en-US" dirty="0">
                <a:solidFill>
                  <a:srgbClr val="0070C0"/>
                </a:solidFill>
              </a:rPr>
              <a:t>adaptive expectations </a:t>
            </a:r>
            <a:r>
              <a:rPr lang="en-US" dirty="0"/>
              <a:t>(Friedman), a short-run trade-off was still possible with the consequence of accelerating inflation.</a:t>
            </a:r>
          </a:p>
          <a:p>
            <a:r>
              <a:rPr lang="en-US" dirty="0"/>
              <a:t>But with </a:t>
            </a:r>
            <a:r>
              <a:rPr lang="en-US" dirty="0">
                <a:solidFill>
                  <a:srgbClr val="0070C0"/>
                </a:solidFill>
              </a:rPr>
              <a:t>rational expectations </a:t>
            </a:r>
            <a:r>
              <a:rPr lang="mr-IN" dirty="0"/>
              <a:t>–</a:t>
            </a:r>
            <a:r>
              <a:rPr lang="en-US" dirty="0"/>
              <a:t> where people are assumed to ‘know’ the true economic model and only make random errors </a:t>
            </a:r>
            <a:r>
              <a:rPr lang="mr-IN" dirty="0"/>
              <a:t>–</a:t>
            </a:r>
            <a:r>
              <a:rPr lang="en-US" dirty="0"/>
              <a:t> the trade-off disappears and the economy is always on the LRPC at the natural rate.</a:t>
            </a:r>
          </a:p>
          <a:p>
            <a:r>
              <a:rPr lang="en-US" dirty="0"/>
              <a:t>No space at all for discretionary monetary or fiscal policy.</a:t>
            </a:r>
          </a:p>
          <a:p>
            <a:r>
              <a:rPr lang="en-US" dirty="0"/>
              <a:t>QED for the anti-government lobby.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RATEX evolution </a:t>
            </a:r>
            <a:r>
              <a:rPr lang="mr-IN" dirty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8847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Limited foresight </a:t>
            </a:r>
            <a:r>
              <a:rPr lang="mr-IN" dirty="0"/>
              <a:t>–</a:t>
            </a:r>
            <a:r>
              <a:rPr lang="en-US" dirty="0"/>
              <a:t> RATEX impossible.</a:t>
            </a:r>
          </a:p>
          <a:p>
            <a:r>
              <a:rPr lang="en-US" dirty="0"/>
              <a:t>Institutional lags in wage setting.</a:t>
            </a:r>
          </a:p>
          <a:p>
            <a:r>
              <a:rPr lang="en-US" dirty="0"/>
              <a:t>How steep is the Phillips curve?</a:t>
            </a:r>
          </a:p>
          <a:p>
            <a:pPr lvl="1"/>
            <a:r>
              <a:rPr lang="en-US" dirty="0"/>
              <a:t>Rise of part-time workers </a:t>
            </a:r>
            <a:r>
              <a:rPr lang="mr-IN" dirty="0"/>
              <a:t>–</a:t>
            </a:r>
            <a:r>
              <a:rPr lang="en-US" dirty="0"/>
              <a:t> the ’precariat’.</a:t>
            </a:r>
          </a:p>
          <a:p>
            <a:pPr lvl="1"/>
            <a:r>
              <a:rPr lang="en-US" dirty="0"/>
              <a:t>Diminishing trade union power.</a:t>
            </a:r>
          </a:p>
          <a:p>
            <a:pPr lvl="1"/>
            <a:r>
              <a:rPr lang="en-US" dirty="0"/>
              <a:t>Rise of underemployment.</a:t>
            </a:r>
          </a:p>
          <a:p>
            <a:pPr lvl="1"/>
            <a:r>
              <a:rPr lang="en-US" dirty="0"/>
              <a:t>Incomes policies.</a:t>
            </a:r>
          </a:p>
          <a:p>
            <a:r>
              <a:rPr lang="en-US" dirty="0"/>
              <a:t>Hysteresis </a:t>
            </a:r>
            <a:r>
              <a:rPr lang="mr-IN" dirty="0"/>
              <a:t>–</a:t>
            </a:r>
            <a:r>
              <a:rPr lang="en-US" dirty="0"/>
              <a:t> hiring standards shift over cycle.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there are trade-off?</a:t>
            </a:r>
          </a:p>
        </p:txBody>
      </p:sp>
    </p:spTree>
    <p:extLst>
      <p:ext uri="{BB962C8B-B14F-4D97-AF65-F5344CB8AC3E}">
        <p14:creationId xmlns:p14="http://schemas.microsoft.com/office/powerpoint/2010/main" val="37979210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Inflation: a </a:t>
            </a:r>
            <a:r>
              <a:rPr lang="en-US" altLang="en-US" dirty="0">
                <a:solidFill>
                  <a:schemeClr val="accent1"/>
                </a:solidFill>
              </a:rPr>
              <a:t>continuous</a:t>
            </a:r>
            <a:r>
              <a:rPr lang="en-US" altLang="en-US" dirty="0"/>
              <a:t> rise in the aggregate price level.</a:t>
            </a:r>
          </a:p>
          <a:p>
            <a:r>
              <a:rPr lang="en-US" altLang="en-US" dirty="0"/>
              <a:t>Accelerating (decelerating) inflation: inflation rises (falls).</a:t>
            </a:r>
          </a:p>
          <a:p>
            <a:r>
              <a:rPr lang="en-US" altLang="en-US" dirty="0"/>
              <a:t>Deflation: aggregate price level falling.</a:t>
            </a:r>
          </a:p>
          <a:p>
            <a:r>
              <a:rPr lang="en-US" altLang="en-US" dirty="0"/>
              <a:t>Hyperinflation: extreme case of accelerating inflation</a:t>
            </a:r>
          </a:p>
          <a:p>
            <a:r>
              <a:rPr lang="en-US" altLang="en-US" dirty="0"/>
              <a:t>Inflation sometimes classified as </a:t>
            </a:r>
            <a:r>
              <a:rPr lang="en-US" altLang="en-US" dirty="0">
                <a:solidFill>
                  <a:srgbClr val="0070C0"/>
                </a:solidFill>
              </a:rPr>
              <a:t>cost-push</a:t>
            </a:r>
            <a:r>
              <a:rPr lang="en-US" altLang="en-US" dirty="0"/>
              <a:t> or </a:t>
            </a:r>
            <a:r>
              <a:rPr lang="en-US" altLang="en-US" dirty="0">
                <a:solidFill>
                  <a:srgbClr val="0070C0"/>
                </a:solidFill>
              </a:rPr>
              <a:t>demand-pull.</a:t>
            </a:r>
          </a:p>
        </p:txBody>
      </p:sp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is inflation?</a:t>
            </a:r>
          </a:p>
        </p:txBody>
      </p:sp>
    </p:spTree>
    <p:extLst>
      <p:ext uri="{BB962C8B-B14F-4D97-AF65-F5344CB8AC3E}">
        <p14:creationId xmlns:p14="http://schemas.microsoft.com/office/powerpoint/2010/main" val="2628821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NAIRU">
            <a:extLst>
              <a:ext uri="{FF2B5EF4-FFF2-40B4-BE49-F238E27FC236}">
                <a16:creationId xmlns:a16="http://schemas.microsoft.com/office/drawing/2014/main" id="{4EAB9308-46DD-2941-93D9-89EF9F530B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72"/>
          <a:stretch/>
        </p:blipFill>
        <p:spPr bwMode="auto">
          <a:xfrm>
            <a:off x="1471091" y="-1317"/>
            <a:ext cx="9249817" cy="685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826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AB942B2C-99FA-DA4E-8753-9615E28D035F}"/>
              </a:ext>
            </a:extLst>
          </p:cNvPr>
          <p:cNvGrpSpPr/>
          <p:nvPr/>
        </p:nvGrpSpPr>
        <p:grpSpPr>
          <a:xfrm>
            <a:off x="9566309" y="841318"/>
            <a:ext cx="1559024" cy="1414550"/>
            <a:chOff x="3281374" y="4476285"/>
            <a:chExt cx="1559024" cy="1414550"/>
          </a:xfrm>
        </p:grpSpPr>
        <p:pic>
          <p:nvPicPr>
            <p:cNvPr id="3086" name="Picture 14" descr="skill Icon 1863700">
              <a:extLst>
                <a:ext uri="{FF2B5EF4-FFF2-40B4-BE49-F238E27FC236}">
                  <a16:creationId xmlns:a16="http://schemas.microsoft.com/office/drawing/2014/main" id="{E05B09AB-4078-824B-98ED-6C3742EAEB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0477" y="4476285"/>
              <a:ext cx="1080000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90734A8-92C7-E84F-8673-D754FF334E3D}"/>
                </a:ext>
              </a:extLst>
            </p:cNvPr>
            <p:cNvSpPr txBox="1"/>
            <p:nvPr/>
          </p:nvSpPr>
          <p:spPr>
            <a:xfrm>
              <a:off x="3281374" y="5521503"/>
              <a:ext cx="1559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Skill Loss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847EEF2-0B84-7642-9025-264DF50288D9}"/>
              </a:ext>
            </a:extLst>
          </p:cNvPr>
          <p:cNvGrpSpPr/>
          <p:nvPr/>
        </p:nvGrpSpPr>
        <p:grpSpPr>
          <a:xfrm>
            <a:off x="785308" y="2422629"/>
            <a:ext cx="1559024" cy="1798459"/>
            <a:chOff x="785308" y="2422629"/>
            <a:chExt cx="1559024" cy="1798459"/>
          </a:xfrm>
        </p:grpSpPr>
        <p:pic>
          <p:nvPicPr>
            <p:cNvPr id="5" name="Graphic 4" descr="Bar graph with downward trend with solid fill">
              <a:extLst>
                <a:ext uri="{FF2B5EF4-FFF2-40B4-BE49-F238E27FC236}">
                  <a16:creationId xmlns:a16="http://schemas.microsoft.com/office/drawing/2014/main" id="{C1CE5C08-5745-7240-A05F-6E2D08DF17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07620" y="2422629"/>
              <a:ext cx="1080000" cy="10800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2CD4E60-EB7C-3042-9C00-4863AB3CC9AE}"/>
                </a:ext>
              </a:extLst>
            </p:cNvPr>
            <p:cNvSpPr txBox="1"/>
            <p:nvPr/>
          </p:nvSpPr>
          <p:spPr>
            <a:xfrm>
              <a:off x="785308" y="3574757"/>
              <a:ext cx="15590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Massive GDP losses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9EED3A2-4EA9-C54C-88FC-7525DA4EEEF3}"/>
              </a:ext>
            </a:extLst>
          </p:cNvPr>
          <p:cNvGrpSpPr/>
          <p:nvPr/>
        </p:nvGrpSpPr>
        <p:grpSpPr>
          <a:xfrm>
            <a:off x="7059666" y="2662873"/>
            <a:ext cx="1559024" cy="1443325"/>
            <a:chOff x="4427982" y="4482292"/>
            <a:chExt cx="1559024" cy="1443325"/>
          </a:xfrm>
        </p:grpSpPr>
        <p:pic>
          <p:nvPicPr>
            <p:cNvPr id="8" name="Graphic 7" descr="Handcuffs outline">
              <a:extLst>
                <a:ext uri="{FF2B5EF4-FFF2-40B4-BE49-F238E27FC236}">
                  <a16:creationId xmlns:a16="http://schemas.microsoft.com/office/drawing/2014/main" id="{C6F16585-A514-CC46-BA7F-8E0AA5DA7F1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669071" y="4482292"/>
              <a:ext cx="1080000" cy="10800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791234E-6167-2B4E-80AC-B55D782A70EE}"/>
                </a:ext>
              </a:extLst>
            </p:cNvPr>
            <p:cNvSpPr txBox="1"/>
            <p:nvPr/>
          </p:nvSpPr>
          <p:spPr>
            <a:xfrm>
              <a:off x="4427982" y="5556285"/>
              <a:ext cx="1559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Rising crime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F96A782-64A7-364F-94BD-402312CCA88D}"/>
              </a:ext>
            </a:extLst>
          </p:cNvPr>
          <p:cNvGrpSpPr/>
          <p:nvPr/>
        </p:nvGrpSpPr>
        <p:grpSpPr>
          <a:xfrm>
            <a:off x="4719493" y="776655"/>
            <a:ext cx="1559024" cy="1479213"/>
            <a:chOff x="6186875" y="4077072"/>
            <a:chExt cx="1559024" cy="1479213"/>
          </a:xfrm>
        </p:grpSpPr>
        <p:pic>
          <p:nvPicPr>
            <p:cNvPr id="11" name="Graphic 10" descr="Inpatient with solid fill">
              <a:extLst>
                <a:ext uri="{FF2B5EF4-FFF2-40B4-BE49-F238E27FC236}">
                  <a16:creationId xmlns:a16="http://schemas.microsoft.com/office/drawing/2014/main" id="{F8B28E4E-FB2C-0748-8DB1-94E2C05E376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337296" y="4077072"/>
              <a:ext cx="1080000" cy="108000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B917FFC-EF7E-9144-9E05-2FCD5C4720A1}"/>
                </a:ext>
              </a:extLst>
            </p:cNvPr>
            <p:cNvSpPr txBox="1"/>
            <p:nvPr/>
          </p:nvSpPr>
          <p:spPr>
            <a:xfrm>
              <a:off x="6186875" y="5186953"/>
              <a:ext cx="1559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Rising sickness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60D0197-FE1A-1C40-B0CD-6AAAF142270B}"/>
              </a:ext>
            </a:extLst>
          </p:cNvPr>
          <p:cNvGrpSpPr/>
          <p:nvPr/>
        </p:nvGrpSpPr>
        <p:grpSpPr>
          <a:xfrm>
            <a:off x="4719493" y="2662873"/>
            <a:ext cx="1559024" cy="1446367"/>
            <a:chOff x="10337620" y="1160928"/>
            <a:chExt cx="1559024" cy="1446367"/>
          </a:xfrm>
        </p:grpSpPr>
        <p:pic>
          <p:nvPicPr>
            <p:cNvPr id="3076" name="Picture 4" descr="depression Icon 492366">
              <a:extLst>
                <a:ext uri="{FF2B5EF4-FFF2-40B4-BE49-F238E27FC236}">
                  <a16:creationId xmlns:a16="http://schemas.microsoft.com/office/drawing/2014/main" id="{CB65652D-749D-C84F-A6FC-BDE448B7FD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77132" y="1160928"/>
              <a:ext cx="1080000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C91457C-F433-1E48-A86B-860B4D0512BA}"/>
                </a:ext>
              </a:extLst>
            </p:cNvPr>
            <p:cNvSpPr txBox="1"/>
            <p:nvPr/>
          </p:nvSpPr>
          <p:spPr>
            <a:xfrm>
              <a:off x="10337620" y="2237963"/>
              <a:ext cx="1559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Mental illness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5B6524B-E116-8F4A-8E87-BF424D10992E}"/>
              </a:ext>
            </a:extLst>
          </p:cNvPr>
          <p:cNvGrpSpPr/>
          <p:nvPr/>
        </p:nvGrpSpPr>
        <p:grpSpPr>
          <a:xfrm>
            <a:off x="7044806" y="841318"/>
            <a:ext cx="1559024" cy="1726331"/>
            <a:chOff x="10337620" y="4077072"/>
            <a:chExt cx="1559024" cy="1726331"/>
          </a:xfrm>
        </p:grpSpPr>
        <p:pic>
          <p:nvPicPr>
            <p:cNvPr id="3078" name="Picture 6" descr="Drug Addiction Icon 111825">
              <a:extLst>
                <a:ext uri="{FF2B5EF4-FFF2-40B4-BE49-F238E27FC236}">
                  <a16:creationId xmlns:a16="http://schemas.microsoft.com/office/drawing/2014/main" id="{1915AC45-07D3-F641-864C-E246E6E98D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77132" y="4077072"/>
              <a:ext cx="1080000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8A25469-B100-6246-9FF6-A4DB0BA5E617}"/>
                </a:ext>
              </a:extLst>
            </p:cNvPr>
            <p:cNvSpPr txBox="1"/>
            <p:nvPr/>
          </p:nvSpPr>
          <p:spPr>
            <a:xfrm>
              <a:off x="10337620" y="5157072"/>
              <a:ext cx="15590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Substance abuse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E02226FE-4F71-5246-A818-78EC77756861}"/>
              </a:ext>
            </a:extLst>
          </p:cNvPr>
          <p:cNvSpPr txBox="1"/>
          <p:nvPr/>
        </p:nvSpPr>
        <p:spPr>
          <a:xfrm>
            <a:off x="2627726" y="2422629"/>
            <a:ext cx="108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/>
              <a:t>+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D3AFB60-5683-294F-9CBD-8F3A92E2BB5B}"/>
              </a:ext>
            </a:extLst>
          </p:cNvPr>
          <p:cNvGrpSpPr/>
          <p:nvPr/>
        </p:nvGrpSpPr>
        <p:grpSpPr>
          <a:xfrm>
            <a:off x="4724136" y="4318405"/>
            <a:ext cx="1559024" cy="1735739"/>
            <a:chOff x="8378858" y="1099852"/>
            <a:chExt cx="1559024" cy="1735739"/>
          </a:xfrm>
        </p:grpSpPr>
        <p:pic>
          <p:nvPicPr>
            <p:cNvPr id="3080" name="Picture 8" descr="Divorce Icon 875458">
              <a:extLst>
                <a:ext uri="{FF2B5EF4-FFF2-40B4-BE49-F238E27FC236}">
                  <a16:creationId xmlns:a16="http://schemas.microsoft.com/office/drawing/2014/main" id="{8146CD75-ECE7-4744-A7B9-8B18F8F357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18370" y="1099852"/>
              <a:ext cx="1080000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0C71CF2-3DDD-F044-921D-9ED684C24350}"/>
                </a:ext>
              </a:extLst>
            </p:cNvPr>
            <p:cNvSpPr txBox="1"/>
            <p:nvPr/>
          </p:nvSpPr>
          <p:spPr>
            <a:xfrm>
              <a:off x="8378858" y="2189260"/>
              <a:ext cx="15590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Family breakdown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997C47E-0088-6D49-BC23-BB962813BCD0}"/>
              </a:ext>
            </a:extLst>
          </p:cNvPr>
          <p:cNvGrpSpPr/>
          <p:nvPr/>
        </p:nvGrpSpPr>
        <p:grpSpPr>
          <a:xfrm>
            <a:off x="7059666" y="4318405"/>
            <a:ext cx="1559024" cy="1479213"/>
            <a:chOff x="8378858" y="4077072"/>
            <a:chExt cx="1559024" cy="1479213"/>
          </a:xfrm>
        </p:grpSpPr>
        <p:pic>
          <p:nvPicPr>
            <p:cNvPr id="3082" name="Picture 10" descr="poverty Icon 2266952">
              <a:extLst>
                <a:ext uri="{FF2B5EF4-FFF2-40B4-BE49-F238E27FC236}">
                  <a16:creationId xmlns:a16="http://schemas.microsoft.com/office/drawing/2014/main" id="{30601A86-EFA8-5C43-B29C-F8CB4A768E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1524" y="4077072"/>
              <a:ext cx="1080000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92EA643-2A39-CE4E-BDC3-F106C341C35E}"/>
                </a:ext>
              </a:extLst>
            </p:cNvPr>
            <p:cNvSpPr txBox="1"/>
            <p:nvPr/>
          </p:nvSpPr>
          <p:spPr>
            <a:xfrm>
              <a:off x="8378858" y="5186953"/>
              <a:ext cx="1559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Rising poverty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08482D3-390F-3B48-9804-5EED405CAB96}"/>
              </a:ext>
            </a:extLst>
          </p:cNvPr>
          <p:cNvGrpSpPr/>
          <p:nvPr/>
        </p:nvGrpSpPr>
        <p:grpSpPr>
          <a:xfrm>
            <a:off x="9641016" y="4221088"/>
            <a:ext cx="1559024" cy="1751991"/>
            <a:chOff x="4046488" y="2489871"/>
            <a:chExt cx="1559024" cy="1751991"/>
          </a:xfrm>
        </p:grpSpPr>
        <p:pic>
          <p:nvPicPr>
            <p:cNvPr id="3084" name="Picture 12" descr="dementia Icon 2183306">
              <a:extLst>
                <a:ext uri="{FF2B5EF4-FFF2-40B4-BE49-F238E27FC236}">
                  <a16:creationId xmlns:a16="http://schemas.microsoft.com/office/drawing/2014/main" id="{0A9F512A-6FE7-474B-B6A8-1F88EEC4C2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790" y="2489871"/>
              <a:ext cx="1080000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4890B4C-3351-414B-9F10-37100E42D615}"/>
                </a:ext>
              </a:extLst>
            </p:cNvPr>
            <p:cNvSpPr txBox="1"/>
            <p:nvPr/>
          </p:nvSpPr>
          <p:spPr>
            <a:xfrm>
              <a:off x="4046488" y="3595531"/>
              <a:ext cx="15590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Social instability</a:t>
              </a:r>
            </a:p>
          </p:txBody>
        </p:sp>
      </p:grpSp>
      <p:sp>
        <p:nvSpPr>
          <p:cNvPr id="14" name="Multiply 13">
            <a:extLst>
              <a:ext uri="{FF2B5EF4-FFF2-40B4-BE49-F238E27FC236}">
                <a16:creationId xmlns:a16="http://schemas.microsoft.com/office/drawing/2014/main" id="{D873BEED-9736-DC40-A25E-0B58CC9555DF}"/>
              </a:ext>
            </a:extLst>
          </p:cNvPr>
          <p:cNvSpPr/>
          <p:nvPr/>
        </p:nvSpPr>
        <p:spPr>
          <a:xfrm>
            <a:off x="10054255" y="1017399"/>
            <a:ext cx="660081" cy="60582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0393600-C8F7-2A4B-A953-B9FF3DE5161B}"/>
              </a:ext>
            </a:extLst>
          </p:cNvPr>
          <p:cNvGrpSpPr/>
          <p:nvPr/>
        </p:nvGrpSpPr>
        <p:grpSpPr>
          <a:xfrm>
            <a:off x="9459245" y="2662873"/>
            <a:ext cx="1958978" cy="1449796"/>
            <a:chOff x="9459245" y="2662873"/>
            <a:chExt cx="1958978" cy="1449796"/>
          </a:xfrm>
        </p:grpSpPr>
        <p:pic>
          <p:nvPicPr>
            <p:cNvPr id="3088" name="Picture 16" descr="Factory Icon 1670885">
              <a:extLst>
                <a:ext uri="{FF2B5EF4-FFF2-40B4-BE49-F238E27FC236}">
                  <a16:creationId xmlns:a16="http://schemas.microsoft.com/office/drawing/2014/main" id="{743D0899-EE47-684E-9DE7-6A941F828F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98734" y="2662873"/>
              <a:ext cx="1080000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573FD45-B06D-5E43-9F79-DDD62CB11D88}"/>
                </a:ext>
              </a:extLst>
            </p:cNvPr>
            <p:cNvSpPr txBox="1"/>
            <p:nvPr/>
          </p:nvSpPr>
          <p:spPr>
            <a:xfrm>
              <a:off x="9459245" y="3743337"/>
              <a:ext cx="19589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/>
                <a:t>Deindustrialisation</a:t>
              </a:r>
              <a:endParaRPr lang="en-US" dirty="0"/>
            </a:p>
          </p:txBody>
        </p:sp>
      </p:grpSp>
      <p:sp>
        <p:nvSpPr>
          <p:cNvPr id="44" name="Multiply 43">
            <a:extLst>
              <a:ext uri="{FF2B5EF4-FFF2-40B4-BE49-F238E27FC236}">
                <a16:creationId xmlns:a16="http://schemas.microsoft.com/office/drawing/2014/main" id="{F9FBB2C9-55B8-F741-BA9C-7178B4ADE9D8}"/>
              </a:ext>
            </a:extLst>
          </p:cNvPr>
          <p:cNvSpPr/>
          <p:nvPr/>
        </p:nvSpPr>
        <p:spPr>
          <a:xfrm>
            <a:off x="9898734" y="2694980"/>
            <a:ext cx="971124" cy="1038257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1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4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8A8F779-B9FA-D14B-977B-7D19E7ED89C2}"/>
              </a:ext>
            </a:extLst>
          </p:cNvPr>
          <p:cNvGrpSpPr/>
          <p:nvPr/>
        </p:nvGrpSpPr>
        <p:grpSpPr>
          <a:xfrm>
            <a:off x="10200456" y="2458119"/>
            <a:ext cx="1559024" cy="1479213"/>
            <a:chOff x="8378858" y="4077072"/>
            <a:chExt cx="1559024" cy="1479213"/>
          </a:xfrm>
        </p:grpSpPr>
        <p:pic>
          <p:nvPicPr>
            <p:cNvPr id="11" name="Picture 10" descr="poverty Icon 2266952">
              <a:extLst>
                <a:ext uri="{FF2B5EF4-FFF2-40B4-BE49-F238E27FC236}">
                  <a16:creationId xmlns:a16="http://schemas.microsoft.com/office/drawing/2014/main" id="{595792F3-2599-9D45-AAB2-9073BBF4E5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1524" y="4077072"/>
              <a:ext cx="1080000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A1F618B-9FA0-F843-B13A-DAF01C39F533}"/>
                </a:ext>
              </a:extLst>
            </p:cNvPr>
            <p:cNvSpPr txBox="1"/>
            <p:nvPr/>
          </p:nvSpPr>
          <p:spPr>
            <a:xfrm>
              <a:off x="8378858" y="5186953"/>
              <a:ext cx="1559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Falling poverty</a:t>
              </a:r>
            </a:p>
          </p:txBody>
        </p:sp>
      </p:grpSp>
      <p:sp>
        <p:nvSpPr>
          <p:cNvPr id="13" name="Multiply 12">
            <a:extLst>
              <a:ext uri="{FF2B5EF4-FFF2-40B4-BE49-F238E27FC236}">
                <a16:creationId xmlns:a16="http://schemas.microsoft.com/office/drawing/2014/main" id="{69178009-2565-CB48-9532-38D658956EB9}"/>
              </a:ext>
            </a:extLst>
          </p:cNvPr>
          <p:cNvSpPr/>
          <p:nvPr/>
        </p:nvSpPr>
        <p:spPr>
          <a:xfrm>
            <a:off x="10551998" y="2564904"/>
            <a:ext cx="971124" cy="1038257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61EC466-5883-874B-9B7B-C4A159E238AE}"/>
              </a:ext>
            </a:extLst>
          </p:cNvPr>
          <p:cNvGrpSpPr/>
          <p:nvPr/>
        </p:nvGrpSpPr>
        <p:grpSpPr>
          <a:xfrm>
            <a:off x="580244" y="2231813"/>
            <a:ext cx="1559024" cy="1915442"/>
            <a:chOff x="335360" y="2055801"/>
            <a:chExt cx="1559024" cy="1915442"/>
          </a:xfrm>
        </p:grpSpPr>
        <p:pic>
          <p:nvPicPr>
            <p:cNvPr id="4100" name="Picture 4" descr="Income Icon 3254787">
              <a:extLst>
                <a:ext uri="{FF2B5EF4-FFF2-40B4-BE49-F238E27FC236}">
                  <a16:creationId xmlns:a16="http://schemas.microsoft.com/office/drawing/2014/main" id="{01C61A75-68FE-6149-851E-14D2EB6A8B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872" y="2055801"/>
              <a:ext cx="1080000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1EA4890-445C-4946-9801-9C92997B2241}"/>
                </a:ext>
              </a:extLst>
            </p:cNvPr>
            <p:cNvSpPr txBox="1"/>
            <p:nvPr/>
          </p:nvSpPr>
          <p:spPr>
            <a:xfrm>
              <a:off x="335360" y="3324912"/>
              <a:ext cx="15590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Income stability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7179D23-C8C3-534E-BAAD-E021B2274ACC}"/>
              </a:ext>
            </a:extLst>
          </p:cNvPr>
          <p:cNvGrpSpPr/>
          <p:nvPr/>
        </p:nvGrpSpPr>
        <p:grpSpPr>
          <a:xfrm>
            <a:off x="3551978" y="2234053"/>
            <a:ext cx="1559024" cy="1926048"/>
            <a:chOff x="3108380" y="1856084"/>
            <a:chExt cx="1559024" cy="1926048"/>
          </a:xfrm>
        </p:grpSpPr>
        <p:pic>
          <p:nvPicPr>
            <p:cNvPr id="4102" name="Picture 6" descr="Housing Icon 1657697">
              <a:extLst>
                <a:ext uri="{FF2B5EF4-FFF2-40B4-BE49-F238E27FC236}">
                  <a16:creationId xmlns:a16="http://schemas.microsoft.com/office/drawing/2014/main" id="{666CECC2-3845-2342-AE61-784B9279C9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892" y="1856084"/>
              <a:ext cx="1080000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F0E6FAD-5AC6-BD4D-B562-A9B5A26CB4B5}"/>
                </a:ext>
              </a:extLst>
            </p:cNvPr>
            <p:cNvSpPr txBox="1"/>
            <p:nvPr/>
          </p:nvSpPr>
          <p:spPr>
            <a:xfrm>
              <a:off x="3108380" y="3135801"/>
              <a:ext cx="15590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Personal Risk Management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01370F7-9F8F-714C-9F05-BBAA3F2A3211}"/>
              </a:ext>
            </a:extLst>
          </p:cNvPr>
          <p:cNvGrpSpPr/>
          <p:nvPr/>
        </p:nvGrpSpPr>
        <p:grpSpPr>
          <a:xfrm>
            <a:off x="8251712" y="607147"/>
            <a:ext cx="1559024" cy="1624666"/>
            <a:chOff x="7800361" y="4149080"/>
            <a:chExt cx="1559024" cy="1624666"/>
          </a:xfrm>
        </p:grpSpPr>
        <p:pic>
          <p:nvPicPr>
            <p:cNvPr id="4104" name="Picture 8" descr="training Icon 2640749">
              <a:extLst>
                <a:ext uri="{FF2B5EF4-FFF2-40B4-BE49-F238E27FC236}">
                  <a16:creationId xmlns:a16="http://schemas.microsoft.com/office/drawing/2014/main" id="{57279E34-C5A5-0E43-865D-83B1DB1C2A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0216" y="4149080"/>
              <a:ext cx="1080000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632DA25-B7AF-A84F-898E-79256A27AA45}"/>
                </a:ext>
              </a:extLst>
            </p:cNvPr>
            <p:cNvSpPr txBox="1"/>
            <p:nvPr/>
          </p:nvSpPr>
          <p:spPr>
            <a:xfrm>
              <a:off x="7800361" y="5404414"/>
              <a:ext cx="1559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Upskilling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F59F832-3932-214A-B9AB-D95FB34C8599}"/>
              </a:ext>
            </a:extLst>
          </p:cNvPr>
          <p:cNvGrpSpPr/>
          <p:nvPr/>
        </p:nvGrpSpPr>
        <p:grpSpPr>
          <a:xfrm>
            <a:off x="5886392" y="466149"/>
            <a:ext cx="1559024" cy="1925931"/>
            <a:chOff x="5025912" y="2149791"/>
            <a:chExt cx="1559024" cy="1925931"/>
          </a:xfrm>
        </p:grpSpPr>
        <p:pic>
          <p:nvPicPr>
            <p:cNvPr id="4098" name="Picture 2" descr="happiness Icon 2290369">
              <a:extLst>
                <a:ext uri="{FF2B5EF4-FFF2-40B4-BE49-F238E27FC236}">
                  <a16:creationId xmlns:a16="http://schemas.microsoft.com/office/drawing/2014/main" id="{87A8BB22-1C8E-2742-9875-167D54785E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5424" y="2149791"/>
              <a:ext cx="1440000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34C69B2-27D1-1344-9973-529615E3B19A}"/>
                </a:ext>
              </a:extLst>
            </p:cNvPr>
            <p:cNvSpPr txBox="1"/>
            <p:nvPr/>
          </p:nvSpPr>
          <p:spPr>
            <a:xfrm>
              <a:off x="5025912" y="3706390"/>
              <a:ext cx="1559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Self-esteem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02038F6-8C6B-BE4A-A849-90183E2717EF}"/>
              </a:ext>
            </a:extLst>
          </p:cNvPr>
          <p:cNvGrpSpPr/>
          <p:nvPr/>
        </p:nvGrpSpPr>
        <p:grpSpPr>
          <a:xfrm>
            <a:off x="5759551" y="4160101"/>
            <a:ext cx="1812706" cy="1776405"/>
            <a:chOff x="8340704" y="426598"/>
            <a:chExt cx="1812706" cy="1776405"/>
          </a:xfrm>
        </p:grpSpPr>
        <p:pic>
          <p:nvPicPr>
            <p:cNvPr id="4106" name="Picture 10" descr="Children Icon 2819058">
              <a:extLst>
                <a:ext uri="{FF2B5EF4-FFF2-40B4-BE49-F238E27FC236}">
                  <a16:creationId xmlns:a16="http://schemas.microsoft.com/office/drawing/2014/main" id="{D2C1C890-AF67-7B49-A3B9-34AC6E2FA7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7057" y="426598"/>
              <a:ext cx="1080000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6217578-50E4-4247-B6CF-AF85A98B7420}"/>
                </a:ext>
              </a:extLst>
            </p:cNvPr>
            <p:cNvSpPr txBox="1"/>
            <p:nvPr/>
          </p:nvSpPr>
          <p:spPr>
            <a:xfrm>
              <a:off x="8340704" y="1556672"/>
              <a:ext cx="18127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Intergenerational stability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4FAA8EC-5EF4-2544-AAB2-23821F2BBEAF}"/>
              </a:ext>
            </a:extLst>
          </p:cNvPr>
          <p:cNvGrpSpPr/>
          <p:nvPr/>
        </p:nvGrpSpPr>
        <p:grpSpPr>
          <a:xfrm>
            <a:off x="8251712" y="4160101"/>
            <a:ext cx="1559024" cy="1726331"/>
            <a:chOff x="9567016" y="3558825"/>
            <a:chExt cx="1559024" cy="1726331"/>
          </a:xfrm>
        </p:grpSpPr>
        <p:pic>
          <p:nvPicPr>
            <p:cNvPr id="4108" name="Picture 12" descr="Community Icon 943316">
              <a:extLst>
                <a:ext uri="{FF2B5EF4-FFF2-40B4-BE49-F238E27FC236}">
                  <a16:creationId xmlns:a16="http://schemas.microsoft.com/office/drawing/2014/main" id="{580A78EE-325E-B94D-AD34-BDB1095270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35852" y="3558825"/>
              <a:ext cx="1080000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3529F29-14DC-5E42-A845-F155451C9AA0}"/>
                </a:ext>
              </a:extLst>
            </p:cNvPr>
            <p:cNvSpPr txBox="1"/>
            <p:nvPr/>
          </p:nvSpPr>
          <p:spPr>
            <a:xfrm>
              <a:off x="9567016" y="4638825"/>
              <a:ext cx="15590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Stronger communities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55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pend Icon 2788720">
            <a:extLst>
              <a:ext uri="{FF2B5EF4-FFF2-40B4-BE49-F238E27FC236}">
                <a16:creationId xmlns:a16="http://schemas.microsoft.com/office/drawing/2014/main" id="{C7E1C663-315B-6C4D-93C0-267F05419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1196752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03DC5D-3825-AA40-9AAC-96DC36B2C76E}"/>
              </a:ext>
            </a:extLst>
          </p:cNvPr>
          <p:cNvSpPr txBox="1"/>
          <p:nvPr/>
        </p:nvSpPr>
        <p:spPr>
          <a:xfrm>
            <a:off x="1379416" y="299687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Total Spending</a:t>
            </a:r>
          </a:p>
        </p:txBody>
      </p:sp>
      <p:pic>
        <p:nvPicPr>
          <p:cNvPr id="5124" name="Picture 4" descr="people Icon 2367054">
            <a:extLst>
              <a:ext uri="{FF2B5EF4-FFF2-40B4-BE49-F238E27FC236}">
                <a16:creationId xmlns:a16="http://schemas.microsoft.com/office/drawing/2014/main" id="{126BB0A0-0B93-7441-B538-23C11A309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9374" y="1196752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>
            <a:extLst>
              <a:ext uri="{FF2B5EF4-FFF2-40B4-BE49-F238E27FC236}">
                <a16:creationId xmlns:a16="http://schemas.microsoft.com/office/drawing/2014/main" id="{BEB68CB9-EBCC-894B-9A44-B67F79352C81}"/>
              </a:ext>
            </a:extLst>
          </p:cNvPr>
          <p:cNvSpPr/>
          <p:nvPr/>
        </p:nvSpPr>
        <p:spPr>
          <a:xfrm>
            <a:off x="3629979" y="1520688"/>
            <a:ext cx="1584176" cy="432128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CB97D7-AA12-8C4C-AB9B-9C0156DA0205}"/>
              </a:ext>
            </a:extLst>
          </p:cNvPr>
          <p:cNvSpPr txBox="1"/>
          <p:nvPr/>
        </p:nvSpPr>
        <p:spPr>
          <a:xfrm>
            <a:off x="9877286" y="299687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Employment</a:t>
            </a:r>
          </a:p>
        </p:txBody>
      </p:sp>
      <p:pic>
        <p:nvPicPr>
          <p:cNvPr id="5126" name="Picture 6" descr="offices Icon 1221011">
            <a:extLst>
              <a:ext uri="{FF2B5EF4-FFF2-40B4-BE49-F238E27FC236}">
                <a16:creationId xmlns:a16="http://schemas.microsoft.com/office/drawing/2014/main" id="{D9782AAF-873F-D941-B08D-382D405ED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072" y="672776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Factory Icon 1782220">
            <a:extLst>
              <a:ext uri="{FF2B5EF4-FFF2-40B4-BE49-F238E27FC236}">
                <a16:creationId xmlns:a16="http://schemas.microsoft.com/office/drawing/2014/main" id="{3CF2ED1F-74F7-0243-B78D-6D80A5A59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072" y="1916872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4079FB4-9319-524A-9F5E-6D0259C7BEE7}"/>
              </a:ext>
            </a:extLst>
          </p:cNvPr>
          <p:cNvSpPr txBox="1"/>
          <p:nvPr/>
        </p:nvSpPr>
        <p:spPr>
          <a:xfrm>
            <a:off x="5951984" y="310961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GDP</a:t>
            </a: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9570CFE6-F28C-6142-8C02-866961C95450}"/>
              </a:ext>
            </a:extLst>
          </p:cNvPr>
          <p:cNvSpPr/>
          <p:nvPr/>
        </p:nvSpPr>
        <p:spPr>
          <a:xfrm>
            <a:off x="8059457" y="1536712"/>
            <a:ext cx="1584176" cy="432128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80490E-079E-FF45-B8BC-3B089DE8D3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43150" y="4038588"/>
            <a:ext cx="7505700" cy="256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32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1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Job Guarantee">
            <a:extLst>
              <a:ext uri="{FF2B5EF4-FFF2-40B4-BE49-F238E27FC236}">
                <a16:creationId xmlns:a16="http://schemas.microsoft.com/office/drawing/2014/main" id="{038EB356-8A3B-2C47-8A64-895A46271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999"/>
            <a:ext cx="8394004" cy="559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061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Budget papers">
            <a:extLst>
              <a:ext uri="{FF2B5EF4-FFF2-40B4-BE49-F238E27FC236}">
                <a16:creationId xmlns:a16="http://schemas.microsoft.com/office/drawing/2014/main" id="{E83E2C2F-43B8-2A43-BDF6-DC2657A4D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ECD3C6A-99A2-524D-9ED3-E1B28A927BA8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8F85E7DF-66DB-554A-928A-01AE8C68456B}"/>
                </a:ext>
              </a:extLst>
            </p:cNvPr>
            <p:cNvCxnSpPr/>
            <p:nvPr/>
          </p:nvCxnSpPr>
          <p:spPr>
            <a:xfrm>
              <a:off x="0" y="0"/>
              <a:ext cx="12192000" cy="6858000"/>
            </a:xfrm>
            <a:prstGeom prst="line">
              <a:avLst/>
            </a:prstGeom>
            <a:ln w="152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D79D7C1-677F-C14D-B1FA-F5157CB7DD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0"/>
              <a:ext cx="12192000" cy="6858000"/>
            </a:xfrm>
            <a:prstGeom prst="line">
              <a:avLst/>
            </a:prstGeom>
            <a:ln w="152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07FC042A-3A73-734C-9A01-39C54496E8A9}"/>
              </a:ext>
            </a:extLst>
          </p:cNvPr>
          <p:cNvSpPr/>
          <p:nvPr/>
        </p:nvSpPr>
        <p:spPr>
          <a:xfrm>
            <a:off x="83" y="-15591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200" name="Picture 8" descr="Truck Icon 1329266">
            <a:extLst>
              <a:ext uri="{FF2B5EF4-FFF2-40B4-BE49-F238E27FC236}">
                <a16:creationId xmlns:a16="http://schemas.microsoft.com/office/drawing/2014/main" id="{66BB333E-2F7B-EB42-B0E4-F33C2D202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942" y="2168087"/>
            <a:ext cx="25400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Food Icon 3584896">
            <a:extLst>
              <a:ext uri="{FF2B5EF4-FFF2-40B4-BE49-F238E27FC236}">
                <a16:creationId xmlns:a16="http://schemas.microsoft.com/office/drawing/2014/main" id="{D2854565-DE70-4D4A-8085-6ED2FCD3A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280" y="2143778"/>
            <a:ext cx="25400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tools Icon 943591">
            <a:extLst>
              <a:ext uri="{FF2B5EF4-FFF2-40B4-BE49-F238E27FC236}">
                <a16:creationId xmlns:a16="http://schemas.microsoft.com/office/drawing/2014/main" id="{457E9B01-72B2-354D-894B-E69E9B9FA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884" y="2139674"/>
            <a:ext cx="25400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36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CofFEE_2018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cture_2" id="{F74BC86A-351D-9949-926A-FD19613C662F}" vid="{B0401CF9-63F4-AD4C-A8F8-FC276EA3D89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CofFEE_2018</Template>
  <TotalTime>28517</TotalTime>
  <Words>2308</Words>
  <Application>Microsoft Macintosh PowerPoint</Application>
  <PresentationFormat>Widescreen</PresentationFormat>
  <Paragraphs>411</Paragraphs>
  <Slides>35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Arial</vt:lpstr>
      <vt:lpstr>Calibri</vt:lpstr>
      <vt:lpstr>Calibri Light</vt:lpstr>
      <vt:lpstr>Cambria Math</vt:lpstr>
      <vt:lpstr>Helvetica</vt:lpstr>
      <vt:lpstr>Symbol</vt:lpstr>
      <vt:lpstr>Times New Roman</vt:lpstr>
      <vt:lpstr>Wingdings</vt:lpstr>
      <vt:lpstr>CofFEE_2018</vt:lpstr>
      <vt:lpstr>Buffer stocks – unemployment and inflation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Prior knowledge</vt:lpstr>
      <vt:lpstr>Neoclassical theory of unemployment …</vt:lpstr>
      <vt:lpstr>MMT theory of unemployment …</vt:lpstr>
      <vt:lpstr>The Phillips curve trade-off</vt:lpstr>
      <vt:lpstr>The Phillips curve trade-off</vt:lpstr>
      <vt:lpstr>The Phillips curve trade-off</vt:lpstr>
      <vt:lpstr>The Conflict theory of inflation</vt:lpstr>
      <vt:lpstr>Raw material price increases</vt:lpstr>
      <vt:lpstr>Policy accommodation …</vt:lpstr>
      <vt:lpstr>Post WW2 profit squeeze and inflationary bias</vt:lpstr>
      <vt:lpstr>The shifting Phillips Curve …</vt:lpstr>
      <vt:lpstr>Emerging Monetarism … Quantity Theory</vt:lpstr>
      <vt:lpstr>Quantity Theory …</vt:lpstr>
      <vt:lpstr>Natural Rate of Unemployment hypothesis …</vt:lpstr>
      <vt:lpstr>Expectations and the Phillips Curve …</vt:lpstr>
      <vt:lpstr>The Expectations-Augmented Phillips curve …</vt:lpstr>
      <vt:lpstr>The RATEX evolution …</vt:lpstr>
      <vt:lpstr>Is there are trade-off?</vt:lpstr>
      <vt:lpstr>What is inflation?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Mitchell</dc:creator>
  <cp:lastModifiedBy>Bill Mitchell</cp:lastModifiedBy>
  <cp:revision>416</cp:revision>
  <dcterms:created xsi:type="dcterms:W3CDTF">2018-02-21T09:00:23Z</dcterms:created>
  <dcterms:modified xsi:type="dcterms:W3CDTF">2021-02-11T06:37:05Z</dcterms:modified>
</cp:coreProperties>
</file>